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rts/chart2.xml" ContentType="application/vnd.openxmlformats-officedocument.drawingml.chart+xml"/>
  <Override PartName="/ppt/notesSlides/notesSlide42.xml" ContentType="application/vnd.openxmlformats-officedocument.presentationml.notesSlide+xml"/>
  <Override PartName="/ppt/charts/chart3.xml" ContentType="application/vnd.openxmlformats-officedocument.drawingml.chart+xml"/>
  <Override PartName="/ppt/notesSlides/notesSlide43.xml" ContentType="application/vnd.openxmlformats-officedocument.presentationml.notesSlide+xml"/>
  <Override PartName="/ppt/charts/chart4.xml" ContentType="application/vnd.openxmlformats-officedocument.drawingml.chart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charts/chart5.xml" ContentType="application/vnd.openxmlformats-officedocument.drawingml.chart+xml"/>
  <Override PartName="/ppt/notesSlides/notesSlide53.xml" ContentType="application/vnd.openxmlformats-officedocument.presentationml.notesSlide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68" r:id="rId2"/>
    <p:sldId id="369" r:id="rId3"/>
    <p:sldId id="370" r:id="rId4"/>
    <p:sldId id="371" r:id="rId5"/>
    <p:sldId id="373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387" r:id="rId19"/>
    <p:sldId id="388" r:id="rId20"/>
    <p:sldId id="389" r:id="rId21"/>
    <p:sldId id="390" r:id="rId22"/>
    <p:sldId id="391" r:id="rId23"/>
    <p:sldId id="392" r:id="rId24"/>
    <p:sldId id="393" r:id="rId25"/>
    <p:sldId id="394" r:id="rId26"/>
    <p:sldId id="395" r:id="rId27"/>
    <p:sldId id="396" r:id="rId28"/>
    <p:sldId id="397" r:id="rId29"/>
    <p:sldId id="398" r:id="rId30"/>
    <p:sldId id="399" r:id="rId31"/>
    <p:sldId id="400" r:id="rId32"/>
    <p:sldId id="401" r:id="rId33"/>
    <p:sldId id="402" r:id="rId34"/>
    <p:sldId id="403" r:id="rId35"/>
    <p:sldId id="404" r:id="rId36"/>
    <p:sldId id="405" r:id="rId37"/>
    <p:sldId id="406" r:id="rId38"/>
    <p:sldId id="407" r:id="rId39"/>
    <p:sldId id="408" r:id="rId40"/>
    <p:sldId id="409" r:id="rId41"/>
    <p:sldId id="410" r:id="rId42"/>
    <p:sldId id="411" r:id="rId43"/>
    <p:sldId id="412" r:id="rId44"/>
    <p:sldId id="413" r:id="rId45"/>
    <p:sldId id="414" r:id="rId46"/>
    <p:sldId id="422" r:id="rId47"/>
    <p:sldId id="415" r:id="rId48"/>
    <p:sldId id="416" r:id="rId49"/>
    <p:sldId id="417" r:id="rId50"/>
    <p:sldId id="418" r:id="rId51"/>
    <p:sldId id="419" r:id="rId52"/>
    <p:sldId id="420" r:id="rId53"/>
    <p:sldId id="421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9EF544-2939-410A-97B0-89987B58ECF2}">
          <p14:sldIdLst>
            <p14:sldId id="368"/>
            <p14:sldId id="369"/>
            <p14:sldId id="370"/>
            <p14:sldId id="371"/>
            <p14:sldId id="373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22"/>
            <p14:sldId id="415"/>
            <p14:sldId id="416"/>
            <p14:sldId id="417"/>
            <p14:sldId id="418"/>
            <p14:sldId id="419"/>
            <p14:sldId id="420"/>
            <p14:sldId id="42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71139" autoAdjust="0"/>
  </p:normalViewPr>
  <p:slideViewPr>
    <p:cSldViewPr>
      <p:cViewPr>
        <p:scale>
          <a:sx n="40" d="100"/>
          <a:sy n="40" d="100"/>
        </p:scale>
        <p:origin x="-1386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3600" dirty="0" smtClean="0"/>
              <a:t>Error</a:t>
            </a:r>
            <a:endParaRPr lang="en-US" dirty="0"/>
          </a:p>
        </c:rich>
      </c:tx>
      <c:layout/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Stanford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NN/NNP</c:v>
                </c:pt>
                <c:pt idx="1">
                  <c:v>UH/NN</c:v>
                </c:pt>
                <c:pt idx="2">
                  <c:v>VB/NN</c:v>
                </c:pt>
                <c:pt idx="3">
                  <c:v>NNP/NN</c:v>
                </c:pt>
                <c:pt idx="4">
                  <c:v>UH/NNP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0.10199999999999999</c:v>
                </c:pt>
                <c:pt idx="1">
                  <c:v>0.38700000000000001</c:v>
                </c:pt>
                <c:pt idx="2">
                  <c:v>7.0999999999999994E-2</c:v>
                </c:pt>
                <c:pt idx="3">
                  <c:v>0.13</c:v>
                </c:pt>
                <c:pt idx="4">
                  <c:v>0.2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T-POS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NN/NNP</c:v>
                </c:pt>
                <c:pt idx="1">
                  <c:v>UH/NN</c:v>
                </c:pt>
                <c:pt idx="2">
                  <c:v>VB/NN</c:v>
                </c:pt>
                <c:pt idx="3">
                  <c:v>NNP/NN</c:v>
                </c:pt>
                <c:pt idx="4">
                  <c:v>UH/NNP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7.1999999999999995E-2</c:v>
                </c:pt>
                <c:pt idx="1">
                  <c:v>4.7E-2</c:v>
                </c:pt>
                <c:pt idx="2">
                  <c:v>3.2000000000000001E-2</c:v>
                </c:pt>
                <c:pt idx="3">
                  <c:v>0.125</c:v>
                </c:pt>
                <c:pt idx="4">
                  <c:v>3.5999999999999997E-2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9363456"/>
        <c:axId val="119364992"/>
      </c:barChart>
      <c:catAx>
        <c:axId val="119363456"/>
        <c:scaling>
          <c:orientation val="minMax"/>
        </c:scaling>
        <c:delete val="0"/>
        <c:axPos val="b"/>
        <c:majorTickMark val="out"/>
        <c:minorTickMark val="none"/>
        <c:tickLblPos val="nextTo"/>
        <c:crossAx val="119364992"/>
        <c:crosses val="autoZero"/>
        <c:auto val="1"/>
        <c:lblAlgn val="ctr"/>
        <c:lblOffset val="100"/>
        <c:noMultiLvlLbl val="0"/>
      </c:catAx>
      <c:valAx>
        <c:axId val="1193649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936345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2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F1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Majority Baseline</c:v>
                </c:pt>
                <c:pt idx="1">
                  <c:v>Freebase Baseline</c:v>
                </c:pt>
                <c:pt idx="2">
                  <c:v>Supervised Baseline</c:v>
                </c:pt>
                <c:pt idx="3">
                  <c:v>DL-Cotrain</c:v>
                </c:pt>
                <c:pt idx="4">
                  <c:v>LabeledLDA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</c:v>
                </c:pt>
                <c:pt idx="1">
                  <c:v>0.38</c:v>
                </c:pt>
                <c:pt idx="2">
                  <c:v>0.45</c:v>
                </c:pt>
                <c:pt idx="3">
                  <c:v>0.53</c:v>
                </c:pt>
                <c:pt idx="4">
                  <c:v>0.66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8668544"/>
        <c:axId val="168682624"/>
      </c:barChart>
      <c:catAx>
        <c:axId val="168668544"/>
        <c:scaling>
          <c:orientation val="minMax"/>
        </c:scaling>
        <c:delete val="0"/>
        <c:axPos val="b"/>
        <c:majorTickMark val="out"/>
        <c:minorTickMark val="none"/>
        <c:tickLblPos val="nextTo"/>
        <c:crossAx val="168682624"/>
        <c:crosses val="autoZero"/>
        <c:auto val="1"/>
        <c:lblAlgn val="ctr"/>
        <c:lblOffset val="100"/>
        <c:noMultiLvlLbl val="0"/>
      </c:catAx>
      <c:valAx>
        <c:axId val="1686826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86685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F1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Majority Baseline</c:v>
                </c:pt>
                <c:pt idx="1">
                  <c:v>Freebase Baseline</c:v>
                </c:pt>
                <c:pt idx="2">
                  <c:v>Supervised Baseline</c:v>
                </c:pt>
                <c:pt idx="3">
                  <c:v>DL-Cotrain</c:v>
                </c:pt>
                <c:pt idx="4">
                  <c:v>LabeledLDA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</c:v>
                </c:pt>
                <c:pt idx="1">
                  <c:v>0.38</c:v>
                </c:pt>
                <c:pt idx="2">
                  <c:v>0.45</c:v>
                </c:pt>
                <c:pt idx="3">
                  <c:v>0.53</c:v>
                </c:pt>
                <c:pt idx="4">
                  <c:v>0.66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8729216"/>
        <c:axId val="168731008"/>
      </c:barChart>
      <c:catAx>
        <c:axId val="168729216"/>
        <c:scaling>
          <c:orientation val="minMax"/>
        </c:scaling>
        <c:delete val="0"/>
        <c:axPos val="b"/>
        <c:majorTickMark val="out"/>
        <c:minorTickMark val="none"/>
        <c:tickLblPos val="nextTo"/>
        <c:crossAx val="168731008"/>
        <c:crosses val="autoZero"/>
        <c:auto val="1"/>
        <c:lblAlgn val="ctr"/>
        <c:lblOffset val="100"/>
        <c:noMultiLvlLbl val="0"/>
      </c:catAx>
      <c:valAx>
        <c:axId val="1687310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87292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F1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Majority Baseline</c:v>
                </c:pt>
                <c:pt idx="1">
                  <c:v>Freebase Baseline</c:v>
                </c:pt>
                <c:pt idx="2">
                  <c:v>Supervised Baseline</c:v>
                </c:pt>
                <c:pt idx="3">
                  <c:v>DL-Cotrain</c:v>
                </c:pt>
                <c:pt idx="4">
                  <c:v>LabeledLDA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</c:v>
                </c:pt>
                <c:pt idx="1">
                  <c:v>0.38</c:v>
                </c:pt>
                <c:pt idx="2">
                  <c:v>0.45</c:v>
                </c:pt>
                <c:pt idx="3">
                  <c:v>0.53</c:v>
                </c:pt>
                <c:pt idx="4">
                  <c:v>0.66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4831872"/>
        <c:axId val="174833664"/>
      </c:barChart>
      <c:catAx>
        <c:axId val="174831872"/>
        <c:scaling>
          <c:orientation val="minMax"/>
        </c:scaling>
        <c:delete val="0"/>
        <c:axPos val="b"/>
        <c:majorTickMark val="out"/>
        <c:minorTickMark val="none"/>
        <c:tickLblPos val="nextTo"/>
        <c:crossAx val="174833664"/>
        <c:crosses val="autoZero"/>
        <c:auto val="1"/>
        <c:lblAlgn val="ctr"/>
        <c:lblOffset val="100"/>
        <c:noMultiLvlLbl val="0"/>
      </c:catAx>
      <c:valAx>
        <c:axId val="1748336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48318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F1 Score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Stanford NER</c:v>
                </c:pt>
                <c:pt idx="1">
                  <c:v>T-Seg</c:v>
                </c:pt>
                <c:pt idx="2">
                  <c:v>T-Seg (T-Pos)</c:v>
                </c:pt>
                <c:pt idx="3">
                  <c:v>T-Seg (All Features)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0.44</c:v>
                </c:pt>
                <c:pt idx="1">
                  <c:v>0.63</c:v>
                </c:pt>
                <c:pt idx="2">
                  <c:v>0.65</c:v>
                </c:pt>
                <c:pt idx="3">
                  <c:v>0.67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5517056"/>
        <c:axId val="175535232"/>
      </c:barChart>
      <c:catAx>
        <c:axId val="175517056"/>
        <c:scaling>
          <c:orientation val="minMax"/>
        </c:scaling>
        <c:delete val="0"/>
        <c:axPos val="b"/>
        <c:majorTickMark val="out"/>
        <c:minorTickMark val="none"/>
        <c:tickLblPos val="nextTo"/>
        <c:crossAx val="175535232"/>
        <c:crosses val="autoZero"/>
        <c:auto val="1"/>
        <c:lblAlgn val="ctr"/>
        <c:lblOffset val="100"/>
        <c:noMultiLvlLbl val="0"/>
      </c:catAx>
      <c:valAx>
        <c:axId val="175535232"/>
        <c:scaling>
          <c:orientation val="minMax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55170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3600" dirty="0" smtClean="0"/>
              <a:t>Error</a:t>
            </a:r>
            <a:endParaRPr lang="en-US" dirty="0"/>
          </a:p>
        </c:rich>
      </c:tx>
      <c:layout/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Stanford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NN/NNP</c:v>
                </c:pt>
                <c:pt idx="1">
                  <c:v>UH/NN</c:v>
                </c:pt>
                <c:pt idx="2">
                  <c:v>VB/NN</c:v>
                </c:pt>
                <c:pt idx="3">
                  <c:v>NNP/NN</c:v>
                </c:pt>
                <c:pt idx="4">
                  <c:v>UH/NNP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0.10199999999999999</c:v>
                </c:pt>
                <c:pt idx="1">
                  <c:v>0.38700000000000001</c:v>
                </c:pt>
                <c:pt idx="2">
                  <c:v>7.0999999999999994E-2</c:v>
                </c:pt>
                <c:pt idx="3">
                  <c:v>0.13</c:v>
                </c:pt>
                <c:pt idx="4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5694208"/>
        <c:axId val="175695744"/>
      </c:barChart>
      <c:catAx>
        <c:axId val="175694208"/>
        <c:scaling>
          <c:orientation val="minMax"/>
        </c:scaling>
        <c:delete val="0"/>
        <c:axPos val="b"/>
        <c:majorTickMark val="out"/>
        <c:minorTickMark val="none"/>
        <c:tickLblPos val="nextTo"/>
        <c:crossAx val="175695744"/>
        <c:crosses val="autoZero"/>
        <c:auto val="1"/>
        <c:lblAlgn val="ctr"/>
        <c:lblOffset val="100"/>
        <c:noMultiLvlLbl val="0"/>
      </c:catAx>
      <c:valAx>
        <c:axId val="175695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569420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2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75C74-325D-4A16-BAA5-78C9C66D8E3B}" type="datetimeFigureOut">
              <a:rPr lang="en-US" smtClean="0"/>
              <a:t>10/14/2011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B2307-2A4E-4134-9660-F385EE1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2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3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29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29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04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68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18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50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50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85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3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41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349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64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60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60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873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873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12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349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272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941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94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600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029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037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037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037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162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058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625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574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763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76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513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887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292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417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29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99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99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28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53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6560-1762-46C9-B847-B2F3701A2F4E}" type="datetimeFigureOut">
              <a:rPr lang="en-US" smtClean="0"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0F44-479C-4A0C-A3B6-74D1B1A4F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7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6560-1762-46C9-B847-B2F3701A2F4E}" type="datetimeFigureOut">
              <a:rPr lang="en-US" smtClean="0"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0F44-479C-4A0C-A3B6-74D1B1A4F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5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6560-1762-46C9-B847-B2F3701A2F4E}" type="datetimeFigureOut">
              <a:rPr lang="en-US" smtClean="0"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0F44-479C-4A0C-A3B6-74D1B1A4F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9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6560-1762-46C9-B847-B2F3701A2F4E}" type="datetimeFigureOut">
              <a:rPr lang="en-US" smtClean="0"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0F44-479C-4A0C-A3B6-74D1B1A4F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0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6560-1762-46C9-B847-B2F3701A2F4E}" type="datetimeFigureOut">
              <a:rPr lang="en-US" smtClean="0"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0F44-479C-4A0C-A3B6-74D1B1A4F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8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6560-1762-46C9-B847-B2F3701A2F4E}" type="datetimeFigureOut">
              <a:rPr lang="en-US" smtClean="0"/>
              <a:t>10/14/2011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0F44-479C-4A0C-A3B6-74D1B1A4F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2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6560-1762-46C9-B847-B2F3701A2F4E}" type="datetimeFigureOut">
              <a:rPr lang="en-US" smtClean="0"/>
              <a:t>10/14/2011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0F44-479C-4A0C-A3B6-74D1B1A4F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2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6560-1762-46C9-B847-B2F3701A2F4E}" type="datetimeFigureOut">
              <a:rPr lang="en-US" smtClean="0"/>
              <a:t>10/14/2011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0F44-479C-4A0C-A3B6-74D1B1A4F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0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6560-1762-46C9-B847-B2F3701A2F4E}" type="datetimeFigureOut">
              <a:rPr lang="en-US" smtClean="0"/>
              <a:t>10/14/2011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0F44-479C-4A0C-A3B6-74D1B1A4F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1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6560-1762-46C9-B847-B2F3701A2F4E}" type="datetimeFigureOut">
              <a:rPr lang="en-US" smtClean="0"/>
              <a:t>10/14/2011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0F44-479C-4A0C-A3B6-74D1B1A4F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8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6560-1762-46C9-B847-B2F3701A2F4E}" type="datetimeFigureOut">
              <a:rPr lang="en-US" smtClean="0"/>
              <a:t>10/14/2011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0F44-479C-4A0C-A3B6-74D1B1A4F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6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96560-1762-46C9-B847-B2F3701A2F4E}" type="datetimeFigureOut">
              <a:rPr lang="en-US" smtClean="0"/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C0F44-479C-4A0C-A3B6-74D1B1A4F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8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statuscalendar.com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itter/twitter_nlp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itter/twitter_nlp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itter/twitter_nl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167" y="2130425"/>
            <a:ext cx="8443033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Named Entity Recognition In Tweets: </a:t>
            </a:r>
            <a:br>
              <a:rPr lang="en-US" dirty="0" smtClean="0"/>
            </a:br>
            <a:r>
              <a:rPr lang="en-US" dirty="0" smtClean="0"/>
              <a:t>An Experimental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482" y="3657600"/>
            <a:ext cx="8732666" cy="2438400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Alan Ritter</a:t>
            </a:r>
          </a:p>
          <a:p>
            <a:r>
              <a:rPr lang="en-US" sz="3600" dirty="0" smtClean="0"/>
              <a:t>Sam Clark</a:t>
            </a:r>
          </a:p>
          <a:p>
            <a:r>
              <a:rPr lang="en-US" sz="3600" dirty="0" err="1" smtClean="0"/>
              <a:t>Mausam</a:t>
            </a:r>
            <a:endParaRPr lang="en-US" sz="3600" dirty="0" smtClean="0"/>
          </a:p>
          <a:p>
            <a:r>
              <a:rPr lang="en-US" sz="3600" dirty="0" smtClean="0"/>
              <a:t>Oren </a:t>
            </a:r>
            <a:r>
              <a:rPr lang="en-US" sz="3600" dirty="0" err="1" smtClean="0"/>
              <a:t>Etzioni</a:t>
            </a:r>
            <a:endParaRPr lang="en-US" sz="36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7140" y="409219"/>
            <a:ext cx="16573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93257" y="76200"/>
            <a:ext cx="12668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34" y="36043"/>
            <a:ext cx="731666" cy="954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915269" y="6172200"/>
            <a:ext cx="3409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University of Washington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854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 Of Speech Tagging: </a:t>
            </a:r>
            <a:br>
              <a:rPr lang="en-US" dirty="0" smtClean="0"/>
            </a:br>
            <a:r>
              <a:rPr lang="en-US" dirty="0" smtClean="0"/>
              <a:t>Accuracy Drops on Tweets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lang="en-US" dirty="0"/>
              <a:t>Most Common Tag : </a:t>
            </a:r>
            <a:r>
              <a:rPr lang="en-US" b="1" dirty="0"/>
              <a:t>76%</a:t>
            </a:r>
            <a:r>
              <a:rPr lang="en-US" dirty="0"/>
              <a:t> (90% on brown corpus)</a:t>
            </a:r>
            <a:endParaRPr lang="en-US" b="1" dirty="0"/>
          </a:p>
          <a:p>
            <a:r>
              <a:rPr lang="en-US" dirty="0"/>
              <a:t>Stanford POS : </a:t>
            </a:r>
            <a:r>
              <a:rPr lang="en-US" b="1" dirty="0"/>
              <a:t>80%</a:t>
            </a:r>
            <a:r>
              <a:rPr lang="en-US" dirty="0"/>
              <a:t> (97% on news)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79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 Of Speech Tagging: </a:t>
            </a:r>
            <a:br>
              <a:rPr lang="en-US" dirty="0" smtClean="0"/>
            </a:br>
            <a:r>
              <a:rPr lang="en-US" dirty="0" smtClean="0"/>
              <a:t>Accuracy Drops on Tweets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800600"/>
          </a:xfrm>
        </p:spPr>
        <p:txBody>
          <a:bodyPr/>
          <a:lstStyle/>
          <a:p>
            <a:r>
              <a:rPr lang="en-US" dirty="0" smtClean="0"/>
              <a:t>Most Common Tag : </a:t>
            </a:r>
            <a:r>
              <a:rPr lang="en-US" b="1" dirty="0" smtClean="0"/>
              <a:t>76%</a:t>
            </a:r>
            <a:r>
              <a:rPr lang="en-US" dirty="0" smtClean="0"/>
              <a:t> (90% on brown corpus)</a:t>
            </a:r>
            <a:endParaRPr lang="en-US" b="1" dirty="0" smtClean="0"/>
          </a:p>
          <a:p>
            <a:r>
              <a:rPr lang="en-US" dirty="0" smtClean="0"/>
              <a:t>Stanford POS : </a:t>
            </a:r>
            <a:r>
              <a:rPr lang="en-US" b="1" dirty="0" smtClean="0"/>
              <a:t>80%</a:t>
            </a:r>
            <a:r>
              <a:rPr lang="en-US" dirty="0" smtClean="0"/>
              <a:t> (97% on news)</a:t>
            </a:r>
          </a:p>
          <a:p>
            <a:r>
              <a:rPr lang="en-US" dirty="0" smtClean="0"/>
              <a:t>Most Common Errors:</a:t>
            </a:r>
          </a:p>
          <a:p>
            <a:pPr lvl="1"/>
            <a:r>
              <a:rPr lang="en-US" dirty="0" smtClean="0"/>
              <a:t>Confusing </a:t>
            </a:r>
            <a:r>
              <a:rPr lang="en-US" b="1" dirty="0" smtClean="0"/>
              <a:t>Common/Proper</a:t>
            </a:r>
            <a:r>
              <a:rPr lang="en-US" dirty="0" smtClean="0"/>
              <a:t> nouns</a:t>
            </a:r>
          </a:p>
          <a:p>
            <a:pPr lvl="1"/>
            <a:r>
              <a:rPr lang="en-US" dirty="0" smtClean="0"/>
              <a:t>Misclassifying </a:t>
            </a:r>
            <a:r>
              <a:rPr lang="en-US" b="1" dirty="0" smtClean="0"/>
              <a:t>interjections</a:t>
            </a:r>
            <a:r>
              <a:rPr lang="en-US" dirty="0" smtClean="0"/>
              <a:t> as nouns</a:t>
            </a:r>
          </a:p>
          <a:p>
            <a:pPr lvl="1"/>
            <a:r>
              <a:rPr lang="en-US" dirty="0" smtClean="0"/>
              <a:t>Misclassifying </a:t>
            </a:r>
            <a:r>
              <a:rPr lang="en-US" b="1" dirty="0" smtClean="0"/>
              <a:t>verbs</a:t>
            </a:r>
            <a:r>
              <a:rPr lang="en-US" dirty="0" smtClean="0"/>
              <a:t> as nouns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66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Labeled 800 tweets w/ POS tags</a:t>
            </a:r>
          </a:p>
          <a:p>
            <a:pPr lvl="1"/>
            <a:r>
              <a:rPr lang="en-US" dirty="0" smtClean="0"/>
              <a:t>About 16,000 tokens</a:t>
            </a:r>
          </a:p>
          <a:p>
            <a:r>
              <a:rPr lang="en-US" dirty="0" smtClean="0"/>
              <a:t>Also used labeled news + IRC chat data </a:t>
            </a:r>
            <a:r>
              <a:rPr lang="en-US" b="1" dirty="0" smtClean="0">
                <a:solidFill>
                  <a:schemeClr val="accent1"/>
                </a:solidFill>
              </a:rPr>
              <a:t>(Forsyth and Martell 07)</a:t>
            </a:r>
            <a:endParaRPr lang="en-US" dirty="0" smtClean="0"/>
          </a:p>
          <a:p>
            <a:r>
              <a:rPr lang="en-US" dirty="0" smtClean="0"/>
              <a:t>CRF + Standard set of features</a:t>
            </a:r>
          </a:p>
          <a:p>
            <a:pPr lvl="1"/>
            <a:r>
              <a:rPr lang="en-US" dirty="0" smtClean="0"/>
              <a:t>Contextual</a:t>
            </a:r>
          </a:p>
          <a:p>
            <a:pPr lvl="1"/>
            <a:r>
              <a:rPr lang="en-US" dirty="0" smtClean="0"/>
              <a:t>Dictionary</a:t>
            </a:r>
          </a:p>
          <a:p>
            <a:pPr lvl="1"/>
            <a:r>
              <a:rPr lang="en-US" dirty="0" smtClean="0"/>
              <a:t>Orthographic</a:t>
            </a:r>
          </a:p>
        </p:txBody>
      </p:sp>
    </p:spTree>
    <p:extLst>
      <p:ext uri="{BB962C8B-B14F-4D97-AF65-F5344CB8AC3E}">
        <p14:creationId xmlns:p14="http://schemas.microsoft.com/office/powerpoint/2010/main" val="389392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9" t="18096" r="9636" b="3334"/>
          <a:stretch/>
        </p:blipFill>
        <p:spPr bwMode="auto">
          <a:xfrm>
            <a:off x="914400" y="1676400"/>
            <a:ext cx="69850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197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675330036"/>
              </p:ext>
            </p:extLst>
          </p:nvPr>
        </p:nvGraphicFramePr>
        <p:xfrm>
          <a:off x="0" y="914400"/>
          <a:ext cx="89154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96070" y="6172200"/>
            <a:ext cx="4809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XX/YY = XX is misclassified as YY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71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Entity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 the shelf taggers perform poorly</a:t>
            </a:r>
          </a:p>
          <a:p>
            <a:r>
              <a:rPr lang="en-US" dirty="0" smtClean="0"/>
              <a:t>Stanford NER: F1=0.44 </a:t>
            </a:r>
          </a:p>
          <a:p>
            <a:pPr marL="457200" lvl="1" indent="0">
              <a:buNone/>
            </a:pPr>
            <a:r>
              <a:rPr lang="en-US" dirty="0" smtClean="0"/>
              <a:t>not including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1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Entity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 the shelf taggers perform poorly</a:t>
            </a:r>
          </a:p>
          <a:p>
            <a:r>
              <a:rPr lang="en-US" dirty="0" smtClean="0"/>
              <a:t>Stanford NER: F1=0.44 </a:t>
            </a:r>
          </a:p>
          <a:p>
            <a:pPr marL="457200" lvl="1" indent="0">
              <a:buNone/>
            </a:pPr>
            <a:r>
              <a:rPr lang="en-US" dirty="0" smtClean="0"/>
              <a:t>not including classification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39999" r="3907" b="14763"/>
          <a:stretch/>
        </p:blipFill>
        <p:spPr bwMode="auto">
          <a:xfrm>
            <a:off x="304800" y="3581400"/>
            <a:ext cx="8559800" cy="241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946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Annotating Named Entities</a:t>
            </a:r>
            <a:endParaRPr lang="en-US" dirty="0"/>
          </a:p>
        </p:txBody>
      </p:sp>
      <p:sp>
        <p:nvSpPr>
          <p:cNvPr id="4" name="AutoShape 2" descr="https://mail.google.com/a/cs.washington.edu/?ui=2&amp;ik=b878aebbbe&amp;view=att&amp;th=12dc97c2651485a2&amp;attid=0.1&amp;disp=inline&amp;realattid=f_gjg7h3n01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" t="9858" r="3236" b="983"/>
          <a:stretch/>
        </p:blipFill>
        <p:spPr>
          <a:xfrm>
            <a:off x="770965" y="1295400"/>
            <a:ext cx="7763435" cy="5334000"/>
          </a:xfrm>
        </p:spPr>
      </p:pic>
      <p:sp>
        <p:nvSpPr>
          <p:cNvPr id="3" name="TextBox 2"/>
          <p:cNvSpPr txBox="1"/>
          <p:nvPr/>
        </p:nvSpPr>
        <p:spPr>
          <a:xfrm>
            <a:off x="685800" y="3124200"/>
            <a:ext cx="6912854" cy="954107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Annotated 2400 tweets (about 34K tokens)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Train on in-domain 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405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Labeling Task</a:t>
            </a:r>
          </a:p>
          <a:p>
            <a:pPr marL="742950" lvl="2" indent="-342900"/>
            <a:r>
              <a:rPr lang="en-US" dirty="0"/>
              <a:t>IOB </a:t>
            </a:r>
            <a:r>
              <a:rPr lang="en-US" dirty="0" smtClean="0"/>
              <a:t>encoding</a:t>
            </a:r>
          </a:p>
          <a:p>
            <a:r>
              <a:rPr lang="en-US" dirty="0" smtClean="0"/>
              <a:t>Conditional Random Fields </a:t>
            </a:r>
          </a:p>
          <a:p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Orthographic</a:t>
            </a:r>
          </a:p>
          <a:p>
            <a:pPr lvl="1"/>
            <a:r>
              <a:rPr lang="en-US" dirty="0" smtClean="0"/>
              <a:t>Dictionaries</a:t>
            </a:r>
          </a:p>
          <a:p>
            <a:pPr lvl="1"/>
            <a:r>
              <a:rPr lang="en-US" dirty="0"/>
              <a:t>Contextual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495095"/>
              </p:ext>
            </p:extLst>
          </p:nvPr>
        </p:nvGraphicFramePr>
        <p:xfrm>
          <a:off x="5486400" y="2697480"/>
          <a:ext cx="31242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T-Mobile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B-ENTITY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release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Dell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B-ENTITY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Streak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I-ENTITY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I-ENTITY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2nd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54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(Segmentation Only)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5257800"/>
            <a:ext cx="8686800" cy="11340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4267200"/>
            <a:ext cx="8686800" cy="215825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5" t="31037" r="8854" b="18963"/>
          <a:stretch/>
        </p:blipFill>
        <p:spPr bwMode="auto">
          <a:xfrm>
            <a:off x="76200" y="2286000"/>
            <a:ext cx="886968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069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Information Extraction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Status Updates = short </a:t>
            </a:r>
            <a:r>
              <a:rPr lang="en-US" b="1" dirty="0" err="1" smtClean="0"/>
              <a:t>realtime</a:t>
            </a:r>
            <a:r>
              <a:rPr lang="en-US" dirty="0" smtClean="0"/>
              <a:t> messages</a:t>
            </a:r>
          </a:p>
          <a:p>
            <a:pPr lvl="1">
              <a:buNone/>
            </a:pPr>
            <a:r>
              <a:rPr lang="en-US" b="1" dirty="0" smtClean="0"/>
              <a:t>Low Overhead: </a:t>
            </a:r>
            <a:r>
              <a:rPr lang="en-US" dirty="0" smtClean="0"/>
              <a:t>Can be created quickly</a:t>
            </a:r>
          </a:p>
          <a:p>
            <a:pPr lvl="2"/>
            <a:r>
              <a:rPr lang="en-US" dirty="0" smtClean="0"/>
              <a:t>Even on mobile devices</a:t>
            </a:r>
          </a:p>
          <a:p>
            <a:pPr lvl="1">
              <a:buNone/>
            </a:pPr>
            <a:r>
              <a:rPr lang="en-US" b="1" dirty="0" err="1" smtClean="0"/>
              <a:t>Realtime</a:t>
            </a:r>
            <a:r>
              <a:rPr lang="en-US" b="1" dirty="0" smtClean="0"/>
              <a:t>:</a:t>
            </a:r>
            <a:r>
              <a:rPr lang="en-US" dirty="0" smtClean="0"/>
              <a:t> users report events in progress</a:t>
            </a:r>
          </a:p>
          <a:p>
            <a:pPr lvl="2"/>
            <a:r>
              <a:rPr lang="en-US" dirty="0" smtClean="0"/>
              <a:t>Often the most up-to date source of information</a:t>
            </a:r>
          </a:p>
          <a:p>
            <a:pPr lvl="1">
              <a:buNone/>
            </a:pPr>
            <a:r>
              <a:rPr lang="en-US" b="1" dirty="0" smtClean="0"/>
              <a:t>Huge Volume of Users</a:t>
            </a:r>
          </a:p>
          <a:p>
            <a:pPr lvl="2"/>
            <a:r>
              <a:rPr lang="en-US" dirty="0" smtClean="0"/>
              <a:t>People Tweet about things they find interesting</a:t>
            </a:r>
          </a:p>
          <a:p>
            <a:pPr lvl="2"/>
            <a:r>
              <a:rPr lang="en-US" dirty="0" smtClean="0"/>
              <a:t>Can use redundancy as a measure of importance</a:t>
            </a:r>
          </a:p>
          <a:p>
            <a:pPr lvl="1"/>
            <a:endParaRPr lang="en-US" dirty="0"/>
          </a:p>
        </p:txBody>
      </p:sp>
      <p:pic>
        <p:nvPicPr>
          <p:cNvPr id="4100" name="Picture 4" descr="http://t1.gstatic.com/images?q=tbn:ANd9GcR2-K57Ug9aA8EECRu-5CJO9CnjoHSjFS51LYu8E3lxHEqFiIXsb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0037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androinica.com/wp-content/uploads/2010/04/twitter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28600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07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Entity Classification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5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Plethora of distinctive, </a:t>
            </a:r>
            <a:r>
              <a:rPr lang="en-US" b="1" dirty="0" smtClean="0"/>
              <a:t>infrequent</a:t>
            </a:r>
            <a:r>
              <a:rPr lang="en-US" dirty="0" smtClean="0"/>
              <a:t> types</a:t>
            </a:r>
          </a:p>
          <a:p>
            <a:pPr lvl="1"/>
            <a:r>
              <a:rPr lang="en-US" dirty="0" smtClean="0"/>
              <a:t>Bands, Movies, Products, etc…</a:t>
            </a:r>
          </a:p>
          <a:p>
            <a:pPr lvl="1"/>
            <a:r>
              <a:rPr lang="en-US" dirty="0" smtClean="0"/>
              <a:t>Very Little training data for these</a:t>
            </a:r>
          </a:p>
          <a:p>
            <a:pPr lvl="1"/>
            <a:r>
              <a:rPr lang="en-US" dirty="0" smtClean="0"/>
              <a:t>Can’t simply rely on supervised classification</a:t>
            </a:r>
          </a:p>
          <a:p>
            <a:r>
              <a:rPr lang="en-US" dirty="0" smtClean="0"/>
              <a:t>Very terse (often contain insufficient context)</a:t>
            </a:r>
          </a:p>
        </p:txBody>
      </p:sp>
    </p:spTree>
    <p:extLst>
      <p:ext uri="{BB962C8B-B14F-4D97-AF65-F5344CB8AC3E}">
        <p14:creationId xmlns:p14="http://schemas.microsoft.com/office/powerpoint/2010/main" val="102066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Plethora of distinctive, </a:t>
            </a:r>
            <a:r>
              <a:rPr lang="en-US" b="1" dirty="0" smtClean="0"/>
              <a:t>infrequent</a:t>
            </a:r>
            <a:r>
              <a:rPr lang="en-US" dirty="0" smtClean="0"/>
              <a:t> types</a:t>
            </a:r>
          </a:p>
          <a:p>
            <a:pPr lvl="1"/>
            <a:r>
              <a:rPr lang="en-US" dirty="0" smtClean="0"/>
              <a:t>Bands, Movies, Products, etc…</a:t>
            </a:r>
          </a:p>
          <a:p>
            <a:pPr lvl="1"/>
            <a:r>
              <a:rPr lang="en-US" dirty="0" smtClean="0"/>
              <a:t>Very Little training data for these</a:t>
            </a:r>
          </a:p>
          <a:p>
            <a:pPr lvl="1"/>
            <a:r>
              <a:rPr lang="en-US" dirty="0" smtClean="0"/>
              <a:t>Can’t simply rely on supervised classification</a:t>
            </a:r>
          </a:p>
          <a:p>
            <a:r>
              <a:rPr lang="en-US" dirty="0" smtClean="0"/>
              <a:t>Very terse (often contain insufficient context)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2" t="29524" r="21354" b="50000"/>
          <a:stretch/>
        </p:blipFill>
        <p:spPr bwMode="auto">
          <a:xfrm>
            <a:off x="2260600" y="4927600"/>
            <a:ext cx="51054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76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Weakly Supervised NE Classification</a:t>
            </a:r>
            <a:br>
              <a:rPr lang="en-US" dirty="0" smtClean="0"/>
            </a:br>
            <a:r>
              <a:rPr lang="en-US" sz="2700" b="1" dirty="0" smtClean="0">
                <a:solidFill>
                  <a:schemeClr val="accent1"/>
                </a:solidFill>
              </a:rPr>
              <a:t>(Collins  and Singer 99) (</a:t>
            </a:r>
            <a:r>
              <a:rPr lang="en-US" sz="2700" b="1" dirty="0" err="1" smtClean="0">
                <a:solidFill>
                  <a:schemeClr val="accent1"/>
                </a:solidFill>
              </a:rPr>
              <a:t>Etzioni</a:t>
            </a:r>
            <a:r>
              <a:rPr lang="en-US" sz="2700" b="1" dirty="0" smtClean="0">
                <a:solidFill>
                  <a:schemeClr val="accent1"/>
                </a:solidFill>
              </a:rPr>
              <a:t> et. al. 05</a:t>
            </a:r>
            <a:r>
              <a:rPr lang="en-US" sz="2700" b="1" dirty="0">
                <a:solidFill>
                  <a:schemeClr val="accent1"/>
                </a:solidFill>
              </a:rPr>
              <a:t>) (</a:t>
            </a:r>
            <a:r>
              <a:rPr lang="en-US" sz="2700" b="1" dirty="0" err="1" smtClean="0">
                <a:solidFill>
                  <a:schemeClr val="accent1"/>
                </a:solidFill>
              </a:rPr>
              <a:t>Kozareva</a:t>
            </a:r>
            <a:r>
              <a:rPr lang="en-US" sz="2700" b="1" dirty="0" smtClean="0">
                <a:solidFill>
                  <a:schemeClr val="accent1"/>
                </a:solidFill>
              </a:rPr>
              <a:t> 06)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Freebase lists provide a source of supervision</a:t>
            </a:r>
          </a:p>
          <a:p>
            <a:r>
              <a:rPr lang="en-US" dirty="0" smtClean="0"/>
              <a:t>But entities often appear in many different lists, for example “China” could be:</a:t>
            </a:r>
          </a:p>
          <a:p>
            <a:pPr lvl="1"/>
            <a:r>
              <a:rPr lang="en-US" dirty="0" smtClean="0"/>
              <a:t>A country</a:t>
            </a:r>
          </a:p>
          <a:p>
            <a:pPr lvl="1"/>
            <a:r>
              <a:rPr lang="en-US" dirty="0" smtClean="0"/>
              <a:t>A band</a:t>
            </a:r>
          </a:p>
          <a:p>
            <a:pPr lvl="1"/>
            <a:r>
              <a:rPr lang="en-US" dirty="0" smtClean="0"/>
              <a:t>A person (member of the band “metal boys”)</a:t>
            </a:r>
          </a:p>
          <a:p>
            <a:pPr lvl="1"/>
            <a:r>
              <a:rPr lang="en-US" dirty="0" smtClean="0"/>
              <a:t>A film (released in 1943)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75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Weakly Supervised NE Classification</a:t>
            </a:r>
            <a:br>
              <a:rPr lang="en-US" dirty="0" smtClean="0"/>
            </a:br>
            <a:r>
              <a:rPr lang="en-US" sz="2700" b="1" dirty="0" smtClean="0">
                <a:solidFill>
                  <a:schemeClr val="accent1"/>
                </a:solidFill>
              </a:rPr>
              <a:t>(Collins  and Singer 99) (</a:t>
            </a:r>
            <a:r>
              <a:rPr lang="en-US" sz="2700" b="1" dirty="0" err="1" smtClean="0">
                <a:solidFill>
                  <a:schemeClr val="accent1"/>
                </a:solidFill>
              </a:rPr>
              <a:t>Etzioni</a:t>
            </a:r>
            <a:r>
              <a:rPr lang="en-US" sz="2700" b="1" dirty="0" smtClean="0">
                <a:solidFill>
                  <a:schemeClr val="accent1"/>
                </a:solidFill>
              </a:rPr>
              <a:t> et. al. 05</a:t>
            </a:r>
            <a:r>
              <a:rPr lang="en-US" sz="2700" b="1" dirty="0">
                <a:solidFill>
                  <a:schemeClr val="accent1"/>
                </a:solidFill>
              </a:rPr>
              <a:t>) (</a:t>
            </a:r>
            <a:r>
              <a:rPr lang="en-US" sz="2700" b="1" dirty="0" err="1" smtClean="0">
                <a:solidFill>
                  <a:schemeClr val="accent1"/>
                </a:solidFill>
              </a:rPr>
              <a:t>Kozareva</a:t>
            </a:r>
            <a:r>
              <a:rPr lang="en-US" sz="2700" b="1" dirty="0" smtClean="0">
                <a:solidFill>
                  <a:schemeClr val="accent1"/>
                </a:solidFill>
              </a:rPr>
              <a:t> 06)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Freebase lists provide a source of supervision</a:t>
            </a:r>
          </a:p>
          <a:p>
            <a:r>
              <a:rPr lang="en-US" dirty="0" smtClean="0"/>
              <a:t>But entities often appear in many different lists, for example “China” could be:</a:t>
            </a:r>
          </a:p>
          <a:p>
            <a:pPr lvl="1"/>
            <a:r>
              <a:rPr lang="en-US" dirty="0" smtClean="0"/>
              <a:t>A country</a:t>
            </a:r>
          </a:p>
          <a:p>
            <a:pPr lvl="1"/>
            <a:r>
              <a:rPr lang="en-US" dirty="0" smtClean="0"/>
              <a:t>A band</a:t>
            </a:r>
          </a:p>
          <a:p>
            <a:pPr lvl="1"/>
            <a:r>
              <a:rPr lang="en-US" dirty="0" smtClean="0"/>
              <a:t>A person (member of the band “metal boys”)</a:t>
            </a:r>
          </a:p>
          <a:p>
            <a:pPr lvl="1"/>
            <a:r>
              <a:rPr lang="en-US" dirty="0" smtClean="0"/>
              <a:t>A film (released in 1943)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Explosion 1 3"/>
          <p:cNvSpPr/>
          <p:nvPr/>
        </p:nvSpPr>
        <p:spPr>
          <a:xfrm>
            <a:off x="3352800" y="3276600"/>
            <a:ext cx="6629400" cy="42672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We need Some way to disambiguate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373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Distant Supervision With Topic Models</a:t>
            </a:r>
            <a:endParaRPr lang="en-US" sz="31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Treat each entity as a “document”</a:t>
            </a:r>
          </a:p>
          <a:p>
            <a:pPr lvl="1"/>
            <a:r>
              <a:rPr lang="en-US" dirty="0" smtClean="0"/>
              <a:t>Words in document are those which co-occur with entity</a:t>
            </a:r>
          </a:p>
          <a:p>
            <a:r>
              <a:rPr lang="en-US" dirty="0" err="1" smtClean="0"/>
              <a:t>LabeledLDA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</a:rPr>
              <a:t>Ramage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et. al. 2009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Constrained Topic Model</a:t>
            </a:r>
          </a:p>
          <a:p>
            <a:pPr lvl="1"/>
            <a:r>
              <a:rPr lang="en-US" dirty="0" smtClean="0"/>
              <a:t>Each entity is associated with a distribution over topics</a:t>
            </a:r>
          </a:p>
          <a:p>
            <a:pPr lvl="2"/>
            <a:r>
              <a:rPr lang="en-US" dirty="0" smtClean="0"/>
              <a:t>Constrained based on FB dictionaries</a:t>
            </a:r>
          </a:p>
          <a:p>
            <a:pPr lvl="1"/>
            <a:r>
              <a:rPr lang="en-US" dirty="0" smtClean="0"/>
              <a:t>Each topic is associated with a type (in Freebase)</a:t>
            </a:r>
          </a:p>
        </p:txBody>
      </p:sp>
    </p:spTree>
    <p:extLst>
      <p:ext uri="{BB962C8B-B14F-4D97-AF65-F5344CB8AC3E}">
        <p14:creationId xmlns:p14="http://schemas.microsoft.com/office/powerpoint/2010/main" val="416020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686" y="230588"/>
            <a:ext cx="1929194" cy="6491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9A746-5C68-4F38-824C-BDE9C98CC09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40963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Generative Story</a:t>
            </a:r>
          </a:p>
        </p:txBody>
      </p:sp>
    </p:spTree>
    <p:extLst>
      <p:ext uri="{BB962C8B-B14F-4D97-AF65-F5344CB8AC3E}">
        <p14:creationId xmlns:p14="http://schemas.microsoft.com/office/powerpoint/2010/main" val="2039563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686" y="230588"/>
            <a:ext cx="1929194" cy="6491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9A746-5C68-4F38-824C-BDE9C98CC095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40" name="Rounded Rectangular Callout 39"/>
          <p:cNvSpPr/>
          <p:nvPr/>
        </p:nvSpPr>
        <p:spPr>
          <a:xfrm>
            <a:off x="2133600" y="4800600"/>
            <a:ext cx="2209800" cy="1524000"/>
          </a:xfrm>
          <a:prstGeom prst="wedgeRoundRectCallout">
            <a:avLst>
              <a:gd name="adj1" fmla="val -78539"/>
              <a:gd name="adj2" fmla="val -2827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For each type, pick a random distribution over words</a:t>
            </a:r>
          </a:p>
        </p:txBody>
      </p:sp>
      <p:sp>
        <p:nvSpPr>
          <p:cNvPr id="40963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Generative Story</a:t>
            </a:r>
          </a:p>
        </p:txBody>
      </p:sp>
    </p:spTree>
    <p:extLst>
      <p:ext uri="{BB962C8B-B14F-4D97-AF65-F5344CB8AC3E}">
        <p14:creationId xmlns:p14="http://schemas.microsoft.com/office/powerpoint/2010/main" val="7519415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686" y="230588"/>
            <a:ext cx="1929194" cy="6491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9A746-5C68-4F38-824C-BDE9C98CC095}" type="slidenum">
              <a:rPr lang="en-US"/>
              <a:pPr>
                <a:defRPr/>
              </a:pPr>
              <a:t>28</a:t>
            </a:fld>
            <a:endParaRPr lang="en-US"/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4446588" y="4953000"/>
            <a:ext cx="4603199" cy="1200329"/>
            <a:chOff x="4377090" y="4953000"/>
            <a:chExt cx="4603957" cy="1200508"/>
          </a:xfrm>
        </p:grpSpPr>
        <p:sp>
          <p:nvSpPr>
            <p:cNvPr id="40981" name="TextBox 41"/>
            <p:cNvSpPr txBox="1">
              <a:spLocks noChangeArrowheads="1"/>
            </p:cNvSpPr>
            <p:nvPr/>
          </p:nvSpPr>
          <p:spPr bwMode="auto">
            <a:xfrm>
              <a:off x="4377090" y="4953000"/>
              <a:ext cx="2440493" cy="1200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Type 1: </a:t>
              </a:r>
              <a:r>
                <a:rPr lang="en-US" b="1" dirty="0" smtClean="0">
                  <a:solidFill>
                    <a:srgbClr val="C0504D"/>
                  </a:solidFill>
                  <a:latin typeface="Calibri" pitchFamily="34" charset="0"/>
                </a:rPr>
                <a:t>TEAM</a:t>
              </a:r>
              <a:endParaRPr lang="en-US" b="1" dirty="0">
                <a:solidFill>
                  <a:srgbClr val="C0504D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P(victory|T1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)=	0.02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P(played|T1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)=	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0.01</a:t>
              </a:r>
              <a:endParaRPr lang="en-US" dirty="0">
                <a:solidFill>
                  <a:srgbClr val="000000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…</a:t>
              </a:r>
            </a:p>
          </p:txBody>
        </p:sp>
        <p:sp>
          <p:nvSpPr>
            <p:cNvPr id="40982" name="TextBox 42"/>
            <p:cNvSpPr txBox="1">
              <a:spLocks noChangeArrowheads="1"/>
            </p:cNvSpPr>
            <p:nvPr/>
          </p:nvSpPr>
          <p:spPr bwMode="auto">
            <a:xfrm>
              <a:off x="6858000" y="4953000"/>
              <a:ext cx="2123047" cy="1200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Type 2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: </a:t>
              </a:r>
              <a:r>
                <a:rPr lang="en-US" b="1" dirty="0" smtClean="0">
                  <a:solidFill>
                    <a:srgbClr val="C0504D"/>
                  </a:solidFill>
                  <a:latin typeface="Calibri" pitchFamily="34" charset="0"/>
                </a:rPr>
                <a:t>LOCATION</a:t>
              </a:r>
              <a:endParaRPr lang="en-US" b="1" dirty="0">
                <a:solidFill>
                  <a:srgbClr val="C0504D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P(visiting|T2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)=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0.05</a:t>
              </a:r>
              <a:endParaRPr lang="en-US" b="1" dirty="0">
                <a:solidFill>
                  <a:srgbClr val="C0504D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P(airport|T2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)=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0.02</a:t>
              </a:r>
              <a:endParaRPr lang="en-US" dirty="0">
                <a:solidFill>
                  <a:srgbClr val="000000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…</a:t>
              </a:r>
            </a:p>
          </p:txBody>
        </p:sp>
      </p:grpSp>
      <p:sp>
        <p:nvSpPr>
          <p:cNvPr id="40" name="Rounded Rectangular Callout 39"/>
          <p:cNvSpPr/>
          <p:nvPr/>
        </p:nvSpPr>
        <p:spPr>
          <a:xfrm>
            <a:off x="2133600" y="4800600"/>
            <a:ext cx="2209800" cy="1524000"/>
          </a:xfrm>
          <a:prstGeom prst="wedgeRoundRectCallout">
            <a:avLst>
              <a:gd name="adj1" fmla="val -78539"/>
              <a:gd name="adj2" fmla="val -2827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For each type, pick a random distribution over words</a:t>
            </a:r>
          </a:p>
        </p:txBody>
      </p:sp>
      <p:sp>
        <p:nvSpPr>
          <p:cNvPr id="40963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Generative Story</a:t>
            </a:r>
          </a:p>
        </p:txBody>
      </p:sp>
    </p:spTree>
    <p:extLst>
      <p:ext uri="{BB962C8B-B14F-4D97-AF65-F5344CB8AC3E}">
        <p14:creationId xmlns:p14="http://schemas.microsoft.com/office/powerpoint/2010/main" val="4154545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686" y="230588"/>
            <a:ext cx="1929194" cy="6491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9A746-5C68-4F38-824C-BDE9C98CC095}" type="slidenum">
              <a:rPr lang="en-US"/>
              <a:pPr>
                <a:defRPr/>
              </a:pPr>
              <a:t>29</a:t>
            </a:fld>
            <a:endParaRPr lang="en-US"/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4446588" y="4953000"/>
            <a:ext cx="4603199" cy="1200329"/>
            <a:chOff x="4377090" y="4953000"/>
            <a:chExt cx="4603957" cy="1200508"/>
          </a:xfrm>
        </p:grpSpPr>
        <p:sp>
          <p:nvSpPr>
            <p:cNvPr id="40981" name="TextBox 41"/>
            <p:cNvSpPr txBox="1">
              <a:spLocks noChangeArrowheads="1"/>
            </p:cNvSpPr>
            <p:nvPr/>
          </p:nvSpPr>
          <p:spPr bwMode="auto">
            <a:xfrm>
              <a:off x="4377090" y="4953000"/>
              <a:ext cx="2440493" cy="1200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Type 1: </a:t>
              </a:r>
              <a:r>
                <a:rPr lang="en-US" b="1" dirty="0" smtClean="0">
                  <a:solidFill>
                    <a:srgbClr val="C0504D"/>
                  </a:solidFill>
                  <a:latin typeface="Calibri" pitchFamily="34" charset="0"/>
                </a:rPr>
                <a:t>TEAM</a:t>
              </a:r>
              <a:endParaRPr lang="en-US" b="1" dirty="0">
                <a:solidFill>
                  <a:srgbClr val="C0504D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P(victory|T1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)=	0.02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P(played|T1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)=	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0.01</a:t>
              </a:r>
              <a:endParaRPr lang="en-US" dirty="0">
                <a:solidFill>
                  <a:srgbClr val="000000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…</a:t>
              </a:r>
            </a:p>
          </p:txBody>
        </p:sp>
        <p:sp>
          <p:nvSpPr>
            <p:cNvPr id="40982" name="TextBox 42"/>
            <p:cNvSpPr txBox="1">
              <a:spLocks noChangeArrowheads="1"/>
            </p:cNvSpPr>
            <p:nvPr/>
          </p:nvSpPr>
          <p:spPr bwMode="auto">
            <a:xfrm>
              <a:off x="6858000" y="4953000"/>
              <a:ext cx="2123047" cy="1200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Type 2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: </a:t>
              </a:r>
              <a:r>
                <a:rPr lang="en-US" b="1" dirty="0" smtClean="0">
                  <a:solidFill>
                    <a:srgbClr val="C0504D"/>
                  </a:solidFill>
                  <a:latin typeface="Calibri" pitchFamily="34" charset="0"/>
                </a:rPr>
                <a:t>LOCATION</a:t>
              </a:r>
              <a:endParaRPr lang="en-US" b="1" dirty="0">
                <a:solidFill>
                  <a:srgbClr val="C0504D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P(visiting|T2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)=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0.05</a:t>
              </a:r>
              <a:endParaRPr lang="en-US" b="1" dirty="0">
                <a:solidFill>
                  <a:srgbClr val="C0504D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P(airport|T2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)=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0.02</a:t>
              </a:r>
              <a:endParaRPr lang="en-US" dirty="0">
                <a:solidFill>
                  <a:srgbClr val="000000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…</a:t>
              </a:r>
            </a:p>
          </p:txBody>
        </p:sp>
      </p:grpSp>
      <p:sp>
        <p:nvSpPr>
          <p:cNvPr id="40" name="Rounded Rectangular Callout 39"/>
          <p:cNvSpPr/>
          <p:nvPr/>
        </p:nvSpPr>
        <p:spPr>
          <a:xfrm>
            <a:off x="2133600" y="4800600"/>
            <a:ext cx="2209800" cy="1524000"/>
          </a:xfrm>
          <a:prstGeom prst="wedgeRoundRectCallout">
            <a:avLst>
              <a:gd name="adj1" fmla="val -78539"/>
              <a:gd name="adj2" fmla="val -2827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For each type, pick a random distribution over words</a:t>
            </a:r>
          </a:p>
        </p:txBody>
      </p:sp>
      <p:sp>
        <p:nvSpPr>
          <p:cNvPr id="44" name="Rounded Rectangular Callout 43"/>
          <p:cNvSpPr/>
          <p:nvPr/>
        </p:nvSpPr>
        <p:spPr>
          <a:xfrm>
            <a:off x="2209800" y="762000"/>
            <a:ext cx="2209800" cy="1524000"/>
          </a:xfrm>
          <a:prstGeom prst="wedgeRoundRectCallout">
            <a:avLst>
              <a:gd name="adj1" fmla="val -80952"/>
              <a:gd name="adj2" fmla="val 1614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For each </a:t>
            </a:r>
            <a:r>
              <a:rPr lang="en-US" b="1" dirty="0" smtClean="0">
                <a:solidFill>
                  <a:srgbClr val="FFFFFF"/>
                </a:solidFill>
              </a:rPr>
              <a:t>entity, pick </a:t>
            </a:r>
            <a:r>
              <a:rPr lang="en-US" b="1" dirty="0">
                <a:solidFill>
                  <a:srgbClr val="FFFFFF"/>
                </a:solidFill>
              </a:rPr>
              <a:t>a distribution over </a:t>
            </a:r>
            <a:r>
              <a:rPr lang="en-US" b="1" dirty="0" smtClean="0">
                <a:solidFill>
                  <a:srgbClr val="FFFFFF"/>
                </a:solidFill>
              </a:rPr>
              <a:t>types </a:t>
            </a:r>
            <a:r>
              <a:rPr lang="en-US" sz="2400" b="1" dirty="0" smtClean="0">
                <a:solidFill>
                  <a:srgbClr val="FFFFFF"/>
                </a:solidFill>
              </a:rPr>
              <a:t>(constrained by Freebase)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40963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Generative Story</a:t>
            </a:r>
          </a:p>
        </p:txBody>
      </p:sp>
    </p:spTree>
    <p:extLst>
      <p:ext uri="{BB962C8B-B14F-4D97-AF65-F5344CB8AC3E}">
        <p14:creationId xmlns:p14="http://schemas.microsoft.com/office/powerpoint/2010/main" val="3412044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Information Extraction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Status Updates = short </a:t>
            </a:r>
            <a:r>
              <a:rPr lang="en-US" b="1" dirty="0" err="1" smtClean="0"/>
              <a:t>realtime</a:t>
            </a:r>
            <a:r>
              <a:rPr lang="en-US" dirty="0" smtClean="0"/>
              <a:t> messages</a:t>
            </a:r>
          </a:p>
          <a:p>
            <a:pPr lvl="1">
              <a:buNone/>
            </a:pPr>
            <a:r>
              <a:rPr lang="en-US" b="1" dirty="0" smtClean="0"/>
              <a:t>Low Overhead: </a:t>
            </a:r>
            <a:r>
              <a:rPr lang="en-US" dirty="0" smtClean="0"/>
              <a:t>Can be created quickly</a:t>
            </a:r>
          </a:p>
          <a:p>
            <a:pPr lvl="2"/>
            <a:r>
              <a:rPr lang="en-US" dirty="0" smtClean="0"/>
              <a:t>Even on mobile devices</a:t>
            </a:r>
          </a:p>
          <a:p>
            <a:pPr lvl="1">
              <a:buNone/>
            </a:pPr>
            <a:r>
              <a:rPr lang="en-US" b="1" dirty="0" err="1" smtClean="0"/>
              <a:t>Realtime</a:t>
            </a:r>
            <a:r>
              <a:rPr lang="en-US" b="1" dirty="0" smtClean="0"/>
              <a:t>:</a:t>
            </a:r>
            <a:r>
              <a:rPr lang="en-US" dirty="0" smtClean="0"/>
              <a:t> users report events in progress</a:t>
            </a:r>
          </a:p>
          <a:p>
            <a:pPr lvl="2"/>
            <a:r>
              <a:rPr lang="en-US" dirty="0" smtClean="0"/>
              <a:t>Often the most up-to date source of information</a:t>
            </a:r>
          </a:p>
          <a:p>
            <a:pPr lvl="1">
              <a:buNone/>
            </a:pPr>
            <a:r>
              <a:rPr lang="en-US" b="1" dirty="0" smtClean="0"/>
              <a:t>Huge Volume of Users</a:t>
            </a:r>
          </a:p>
          <a:p>
            <a:pPr lvl="2"/>
            <a:r>
              <a:rPr lang="en-US" dirty="0" smtClean="0"/>
              <a:t>People Tweet about things they find interesting</a:t>
            </a:r>
          </a:p>
          <a:p>
            <a:pPr lvl="2"/>
            <a:r>
              <a:rPr lang="en-US" dirty="0" smtClean="0"/>
              <a:t>Can use redundancy as a measure of importance</a:t>
            </a:r>
          </a:p>
          <a:p>
            <a:pPr lvl="1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28600" y="2286000"/>
            <a:ext cx="8915400" cy="3276600"/>
            <a:chOff x="228600" y="1066800"/>
            <a:chExt cx="8915400" cy="3276600"/>
          </a:xfrm>
        </p:grpSpPr>
        <p:sp>
          <p:nvSpPr>
            <p:cNvPr id="8" name="Explosion 1 7"/>
            <p:cNvSpPr/>
            <p:nvPr/>
          </p:nvSpPr>
          <p:spPr>
            <a:xfrm>
              <a:off x="228600" y="1066800"/>
              <a:ext cx="8915400" cy="3276600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40000"/>
                      </a14:imgEffect>
                    </a14:imgLayer>
                  </a14:imgProps>
                </a:ext>
              </a:extLst>
            </a:blip>
            <a:srcRect l="1461" t="29644" r="18539" b="29643"/>
            <a:stretch>
              <a:fillRect/>
            </a:stretch>
          </p:blipFill>
          <p:spPr bwMode="auto">
            <a:xfrm>
              <a:off x="1066800" y="1905000"/>
              <a:ext cx="6781800" cy="152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100" name="Picture 4" descr="http://t1.gstatic.com/images?q=tbn:ANd9GcR2-K57Ug9aA8EECRu-5CJO9CnjoHSjFS51LYu8E3lxHEqFiIXsb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0037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androinica.com/wp-content/uploads/2010/04/twitter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28600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26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686" y="230588"/>
            <a:ext cx="1929194" cy="6491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9A746-5C68-4F38-824C-BDE9C98CC095}" type="slidenum">
              <a:rPr lang="en-US"/>
              <a:pPr>
                <a:defRPr/>
              </a:pPr>
              <a:t>30</a:t>
            </a:fld>
            <a:endParaRPr lang="en-US"/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4446588" y="4953000"/>
            <a:ext cx="4603199" cy="1200329"/>
            <a:chOff x="4377090" y="4953000"/>
            <a:chExt cx="4603957" cy="1200508"/>
          </a:xfrm>
        </p:grpSpPr>
        <p:sp>
          <p:nvSpPr>
            <p:cNvPr id="40981" name="TextBox 41"/>
            <p:cNvSpPr txBox="1">
              <a:spLocks noChangeArrowheads="1"/>
            </p:cNvSpPr>
            <p:nvPr/>
          </p:nvSpPr>
          <p:spPr bwMode="auto">
            <a:xfrm>
              <a:off x="4377090" y="4953000"/>
              <a:ext cx="2440493" cy="1200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Type 1: </a:t>
              </a:r>
              <a:r>
                <a:rPr lang="en-US" b="1" dirty="0" smtClean="0">
                  <a:solidFill>
                    <a:srgbClr val="C0504D"/>
                  </a:solidFill>
                  <a:latin typeface="Calibri" pitchFamily="34" charset="0"/>
                </a:rPr>
                <a:t>TEAM</a:t>
              </a:r>
              <a:endParaRPr lang="en-US" b="1" dirty="0">
                <a:solidFill>
                  <a:srgbClr val="C0504D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P(victory|T1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)=	0.02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P(played|T1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)=	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0.01</a:t>
              </a:r>
              <a:endParaRPr lang="en-US" dirty="0">
                <a:solidFill>
                  <a:srgbClr val="000000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…</a:t>
              </a:r>
            </a:p>
          </p:txBody>
        </p:sp>
        <p:sp>
          <p:nvSpPr>
            <p:cNvPr id="40982" name="TextBox 42"/>
            <p:cNvSpPr txBox="1">
              <a:spLocks noChangeArrowheads="1"/>
            </p:cNvSpPr>
            <p:nvPr/>
          </p:nvSpPr>
          <p:spPr bwMode="auto">
            <a:xfrm>
              <a:off x="6858000" y="4953000"/>
              <a:ext cx="2123047" cy="1200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Type 2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: </a:t>
              </a:r>
              <a:r>
                <a:rPr lang="en-US" b="1" dirty="0" smtClean="0">
                  <a:solidFill>
                    <a:srgbClr val="C0504D"/>
                  </a:solidFill>
                  <a:latin typeface="Calibri" pitchFamily="34" charset="0"/>
                </a:rPr>
                <a:t>LOCATION</a:t>
              </a:r>
              <a:endParaRPr lang="en-US" b="1" dirty="0">
                <a:solidFill>
                  <a:srgbClr val="C0504D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P(visiting|T2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)=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0.05</a:t>
              </a:r>
              <a:endParaRPr lang="en-US" b="1" dirty="0">
                <a:solidFill>
                  <a:srgbClr val="C0504D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P(airport|T2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)=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0.02</a:t>
              </a:r>
              <a:endParaRPr lang="en-US" dirty="0">
                <a:solidFill>
                  <a:srgbClr val="000000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…</a:t>
              </a:r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4495800" y="838200"/>
            <a:ext cx="388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Seattle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P(</a:t>
            </a:r>
            <a:r>
              <a:rPr lang="en-US" b="1" dirty="0" err="1" smtClean="0">
                <a:solidFill>
                  <a:schemeClr val="accent2"/>
                </a:solidFill>
                <a:latin typeface="Calibri" pitchFamily="34" charset="0"/>
              </a:rPr>
              <a:t>TEAM</a:t>
            </a:r>
            <a:r>
              <a:rPr lang="en-US" dirty="0" err="1" smtClean="0">
                <a:solidFill>
                  <a:srgbClr val="000000"/>
                </a:solidFill>
                <a:latin typeface="Calibri" pitchFamily="34" charset="0"/>
              </a:rPr>
              <a:t>|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Seattle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)=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0.6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P(</a:t>
            </a:r>
            <a:r>
              <a:rPr lang="en-US" b="1" dirty="0" err="1" smtClean="0">
                <a:solidFill>
                  <a:schemeClr val="accent2"/>
                </a:solidFill>
                <a:latin typeface="Calibri" pitchFamily="34" charset="0"/>
              </a:rPr>
              <a:t>LOCATION</a:t>
            </a:r>
            <a:r>
              <a:rPr lang="en-US" dirty="0" err="1" smtClean="0">
                <a:solidFill>
                  <a:srgbClr val="000000"/>
                </a:solidFill>
                <a:latin typeface="Calibri" pitchFamily="34" charset="0"/>
              </a:rPr>
              <a:t>|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Seattle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)=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0.4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 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0" name="Rounded Rectangular Callout 39"/>
          <p:cNvSpPr/>
          <p:nvPr/>
        </p:nvSpPr>
        <p:spPr>
          <a:xfrm>
            <a:off x="2133600" y="4800600"/>
            <a:ext cx="2209800" cy="1524000"/>
          </a:xfrm>
          <a:prstGeom prst="wedgeRoundRectCallout">
            <a:avLst>
              <a:gd name="adj1" fmla="val -78539"/>
              <a:gd name="adj2" fmla="val -2827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For each type, pick a random distribution over words</a:t>
            </a:r>
          </a:p>
        </p:txBody>
      </p:sp>
      <p:sp>
        <p:nvSpPr>
          <p:cNvPr id="44" name="Rounded Rectangular Callout 43"/>
          <p:cNvSpPr/>
          <p:nvPr/>
        </p:nvSpPr>
        <p:spPr>
          <a:xfrm>
            <a:off x="2209800" y="762000"/>
            <a:ext cx="2209800" cy="1524000"/>
          </a:xfrm>
          <a:prstGeom prst="wedgeRoundRectCallout">
            <a:avLst>
              <a:gd name="adj1" fmla="val -80952"/>
              <a:gd name="adj2" fmla="val 1614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For each </a:t>
            </a:r>
            <a:r>
              <a:rPr lang="en-US" b="1" dirty="0" smtClean="0">
                <a:solidFill>
                  <a:srgbClr val="FFFFFF"/>
                </a:solidFill>
              </a:rPr>
              <a:t>entity, pick </a:t>
            </a:r>
            <a:r>
              <a:rPr lang="en-US" b="1" dirty="0">
                <a:solidFill>
                  <a:srgbClr val="FFFFFF"/>
                </a:solidFill>
              </a:rPr>
              <a:t>a distribution over </a:t>
            </a:r>
            <a:r>
              <a:rPr lang="en-US" b="1" dirty="0" smtClean="0">
                <a:solidFill>
                  <a:srgbClr val="FFFFFF"/>
                </a:solidFill>
              </a:rPr>
              <a:t>types </a:t>
            </a:r>
            <a:r>
              <a:rPr lang="en-US" sz="2400" b="1" dirty="0" smtClean="0">
                <a:solidFill>
                  <a:srgbClr val="FFFFFF"/>
                </a:solidFill>
              </a:rPr>
              <a:t>(constrained by Freebase)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40963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Generative Story</a:t>
            </a:r>
          </a:p>
        </p:txBody>
      </p:sp>
    </p:spTree>
    <p:extLst>
      <p:ext uri="{BB962C8B-B14F-4D97-AF65-F5344CB8AC3E}">
        <p14:creationId xmlns:p14="http://schemas.microsoft.com/office/powerpoint/2010/main" val="1414645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4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686" y="230588"/>
            <a:ext cx="1929194" cy="6491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9A746-5C68-4F38-824C-BDE9C98CC095}" type="slidenum">
              <a:rPr lang="en-US"/>
              <a:pPr>
                <a:defRPr/>
              </a:pPr>
              <a:t>31</a:t>
            </a:fld>
            <a:endParaRPr lang="en-US"/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4446588" y="4953000"/>
            <a:ext cx="4603199" cy="1200329"/>
            <a:chOff x="4377090" y="4953000"/>
            <a:chExt cx="4603957" cy="1200508"/>
          </a:xfrm>
        </p:grpSpPr>
        <p:sp>
          <p:nvSpPr>
            <p:cNvPr id="40981" name="TextBox 41"/>
            <p:cNvSpPr txBox="1">
              <a:spLocks noChangeArrowheads="1"/>
            </p:cNvSpPr>
            <p:nvPr/>
          </p:nvSpPr>
          <p:spPr bwMode="auto">
            <a:xfrm>
              <a:off x="4377090" y="4953000"/>
              <a:ext cx="2440493" cy="1200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Type 1: </a:t>
              </a:r>
              <a:r>
                <a:rPr lang="en-US" b="1" dirty="0" smtClean="0">
                  <a:solidFill>
                    <a:srgbClr val="C0504D"/>
                  </a:solidFill>
                  <a:latin typeface="Calibri" pitchFamily="34" charset="0"/>
                </a:rPr>
                <a:t>TEAM</a:t>
              </a:r>
              <a:endParaRPr lang="en-US" b="1" dirty="0">
                <a:solidFill>
                  <a:srgbClr val="C0504D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P(victory|T1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)=	0.02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P(played|T1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)=	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0.01</a:t>
              </a:r>
              <a:endParaRPr lang="en-US" dirty="0">
                <a:solidFill>
                  <a:srgbClr val="000000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…</a:t>
              </a:r>
            </a:p>
          </p:txBody>
        </p:sp>
        <p:sp>
          <p:nvSpPr>
            <p:cNvPr id="40982" name="TextBox 42"/>
            <p:cNvSpPr txBox="1">
              <a:spLocks noChangeArrowheads="1"/>
            </p:cNvSpPr>
            <p:nvPr/>
          </p:nvSpPr>
          <p:spPr bwMode="auto">
            <a:xfrm>
              <a:off x="6858000" y="4953000"/>
              <a:ext cx="2123047" cy="1200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Type 2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: </a:t>
              </a:r>
              <a:r>
                <a:rPr lang="en-US" b="1" dirty="0" smtClean="0">
                  <a:solidFill>
                    <a:srgbClr val="C0504D"/>
                  </a:solidFill>
                  <a:latin typeface="Calibri" pitchFamily="34" charset="0"/>
                </a:rPr>
                <a:t>LOCATION</a:t>
              </a:r>
              <a:endParaRPr lang="en-US" b="1" dirty="0">
                <a:solidFill>
                  <a:srgbClr val="C0504D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P(visiting|T2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)=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0.05</a:t>
              </a:r>
              <a:endParaRPr lang="en-US" b="1" dirty="0">
                <a:solidFill>
                  <a:srgbClr val="C0504D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P(airport|T2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)=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0.02</a:t>
              </a:r>
              <a:endParaRPr lang="en-US" dirty="0">
                <a:solidFill>
                  <a:srgbClr val="000000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…</a:t>
              </a:r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4495800" y="838200"/>
            <a:ext cx="388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Seattle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P(</a:t>
            </a:r>
            <a:r>
              <a:rPr lang="en-US" b="1" dirty="0" err="1" smtClean="0">
                <a:solidFill>
                  <a:schemeClr val="accent2"/>
                </a:solidFill>
                <a:latin typeface="Calibri" pitchFamily="34" charset="0"/>
              </a:rPr>
              <a:t>TEAM</a:t>
            </a:r>
            <a:r>
              <a:rPr lang="en-US" dirty="0" err="1" smtClean="0">
                <a:solidFill>
                  <a:srgbClr val="000000"/>
                </a:solidFill>
                <a:latin typeface="Calibri" pitchFamily="34" charset="0"/>
              </a:rPr>
              <a:t>|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Seattle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)=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0.6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P(</a:t>
            </a:r>
            <a:r>
              <a:rPr lang="en-US" b="1" dirty="0" err="1" smtClean="0">
                <a:solidFill>
                  <a:schemeClr val="accent2"/>
                </a:solidFill>
                <a:latin typeface="Calibri" pitchFamily="34" charset="0"/>
              </a:rPr>
              <a:t>LOCATION</a:t>
            </a:r>
            <a:r>
              <a:rPr lang="en-US" dirty="0" err="1" smtClean="0">
                <a:solidFill>
                  <a:srgbClr val="000000"/>
                </a:solidFill>
                <a:latin typeface="Calibri" pitchFamily="34" charset="0"/>
              </a:rPr>
              <a:t>|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Seattle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)=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0.4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 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0" name="Rounded Rectangular Callout 39"/>
          <p:cNvSpPr/>
          <p:nvPr/>
        </p:nvSpPr>
        <p:spPr>
          <a:xfrm>
            <a:off x="2133600" y="4800600"/>
            <a:ext cx="2209800" cy="1524000"/>
          </a:xfrm>
          <a:prstGeom prst="wedgeRoundRectCallout">
            <a:avLst>
              <a:gd name="adj1" fmla="val -78539"/>
              <a:gd name="adj2" fmla="val -2827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For each type, pick a random distribution over words</a:t>
            </a:r>
          </a:p>
        </p:txBody>
      </p:sp>
      <p:sp>
        <p:nvSpPr>
          <p:cNvPr id="44" name="Rounded Rectangular Callout 43"/>
          <p:cNvSpPr/>
          <p:nvPr/>
        </p:nvSpPr>
        <p:spPr>
          <a:xfrm>
            <a:off x="2209800" y="762000"/>
            <a:ext cx="2209800" cy="1524000"/>
          </a:xfrm>
          <a:prstGeom prst="wedgeRoundRectCallout">
            <a:avLst>
              <a:gd name="adj1" fmla="val -80952"/>
              <a:gd name="adj2" fmla="val 1614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For each </a:t>
            </a:r>
            <a:r>
              <a:rPr lang="en-US" b="1" dirty="0" smtClean="0">
                <a:solidFill>
                  <a:srgbClr val="FFFFFF"/>
                </a:solidFill>
              </a:rPr>
              <a:t>entity, pick </a:t>
            </a:r>
            <a:r>
              <a:rPr lang="en-US" b="1" dirty="0">
                <a:solidFill>
                  <a:srgbClr val="FFFFFF"/>
                </a:solidFill>
              </a:rPr>
              <a:t>a distribution over </a:t>
            </a:r>
            <a:r>
              <a:rPr lang="en-US" b="1" dirty="0" smtClean="0">
                <a:solidFill>
                  <a:srgbClr val="FFFFFF"/>
                </a:solidFill>
              </a:rPr>
              <a:t>types </a:t>
            </a:r>
            <a:r>
              <a:rPr lang="en-US" sz="2400" b="1" dirty="0" smtClean="0">
                <a:solidFill>
                  <a:srgbClr val="FFFFFF"/>
                </a:solidFill>
              </a:rPr>
              <a:t>(constrained by Freebase)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47" name="Rounded Rectangular Callout 46"/>
          <p:cNvSpPr/>
          <p:nvPr/>
        </p:nvSpPr>
        <p:spPr>
          <a:xfrm>
            <a:off x="2514600" y="2362200"/>
            <a:ext cx="1828800" cy="1066800"/>
          </a:xfrm>
          <a:prstGeom prst="wedgeRoundRectCallout">
            <a:avLst>
              <a:gd name="adj1" fmla="val -102535"/>
              <a:gd name="adj2" fmla="val -1612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For each </a:t>
            </a:r>
            <a:r>
              <a:rPr lang="en-US" b="1" dirty="0" smtClean="0">
                <a:solidFill>
                  <a:srgbClr val="FFFFFF"/>
                </a:solidFill>
              </a:rPr>
              <a:t>position, </a:t>
            </a:r>
            <a:r>
              <a:rPr lang="en-US" b="1" dirty="0">
                <a:solidFill>
                  <a:srgbClr val="FFFFFF"/>
                </a:solidFill>
              </a:rPr>
              <a:t>first pick a type</a:t>
            </a:r>
          </a:p>
        </p:txBody>
      </p:sp>
      <p:sp>
        <p:nvSpPr>
          <p:cNvPr id="40963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Generative Story</a:t>
            </a:r>
          </a:p>
        </p:txBody>
      </p:sp>
    </p:spTree>
    <p:extLst>
      <p:ext uri="{BB962C8B-B14F-4D97-AF65-F5344CB8AC3E}">
        <p14:creationId xmlns:p14="http://schemas.microsoft.com/office/powerpoint/2010/main" val="4087216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4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686" y="230588"/>
            <a:ext cx="1929194" cy="6491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9A746-5C68-4F38-824C-BDE9C98CC095}" type="slidenum">
              <a:rPr lang="en-US"/>
              <a:pPr>
                <a:defRPr/>
              </a:pPr>
              <a:t>32</a:t>
            </a:fld>
            <a:endParaRPr lang="en-US"/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4446588" y="4953000"/>
            <a:ext cx="4603199" cy="1200329"/>
            <a:chOff x="4377090" y="4953000"/>
            <a:chExt cx="4603957" cy="1200508"/>
          </a:xfrm>
        </p:grpSpPr>
        <p:sp>
          <p:nvSpPr>
            <p:cNvPr id="40981" name="TextBox 41"/>
            <p:cNvSpPr txBox="1">
              <a:spLocks noChangeArrowheads="1"/>
            </p:cNvSpPr>
            <p:nvPr/>
          </p:nvSpPr>
          <p:spPr bwMode="auto">
            <a:xfrm>
              <a:off x="4377090" y="4953000"/>
              <a:ext cx="2440493" cy="1200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Type 1: </a:t>
              </a:r>
              <a:r>
                <a:rPr lang="en-US" b="1" dirty="0" smtClean="0">
                  <a:solidFill>
                    <a:srgbClr val="C0504D"/>
                  </a:solidFill>
                  <a:latin typeface="Calibri" pitchFamily="34" charset="0"/>
                </a:rPr>
                <a:t>TEAM</a:t>
              </a:r>
              <a:endParaRPr lang="en-US" b="1" dirty="0">
                <a:solidFill>
                  <a:srgbClr val="C0504D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P(victory|T1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)=	0.02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P(played|T1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)=	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0.01</a:t>
              </a:r>
              <a:endParaRPr lang="en-US" dirty="0">
                <a:solidFill>
                  <a:srgbClr val="000000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…</a:t>
              </a:r>
            </a:p>
          </p:txBody>
        </p:sp>
        <p:sp>
          <p:nvSpPr>
            <p:cNvPr id="40982" name="TextBox 42"/>
            <p:cNvSpPr txBox="1">
              <a:spLocks noChangeArrowheads="1"/>
            </p:cNvSpPr>
            <p:nvPr/>
          </p:nvSpPr>
          <p:spPr bwMode="auto">
            <a:xfrm>
              <a:off x="6858000" y="4953000"/>
              <a:ext cx="2123047" cy="1200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Type 2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: </a:t>
              </a:r>
              <a:r>
                <a:rPr lang="en-US" b="1" dirty="0" smtClean="0">
                  <a:solidFill>
                    <a:srgbClr val="C0504D"/>
                  </a:solidFill>
                  <a:latin typeface="Calibri" pitchFamily="34" charset="0"/>
                </a:rPr>
                <a:t>LOCATION</a:t>
              </a:r>
              <a:endParaRPr lang="en-US" b="1" dirty="0">
                <a:solidFill>
                  <a:srgbClr val="C0504D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P(visiting|T2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)=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0.05</a:t>
              </a:r>
              <a:endParaRPr lang="en-US" b="1" dirty="0">
                <a:solidFill>
                  <a:srgbClr val="C0504D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P(airport|T2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)=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0.02</a:t>
              </a:r>
              <a:endParaRPr lang="en-US" dirty="0">
                <a:solidFill>
                  <a:srgbClr val="000000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…</a:t>
              </a:r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4495800" y="838200"/>
            <a:ext cx="388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Seattle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P(</a:t>
            </a:r>
            <a:r>
              <a:rPr lang="en-US" b="1" dirty="0" err="1" smtClean="0">
                <a:solidFill>
                  <a:schemeClr val="accent2"/>
                </a:solidFill>
                <a:latin typeface="Calibri" pitchFamily="34" charset="0"/>
              </a:rPr>
              <a:t>TEAM</a:t>
            </a:r>
            <a:r>
              <a:rPr lang="en-US" dirty="0" err="1" smtClean="0">
                <a:solidFill>
                  <a:srgbClr val="000000"/>
                </a:solidFill>
                <a:latin typeface="Calibri" pitchFamily="34" charset="0"/>
              </a:rPr>
              <a:t>|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Seattle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)=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0.6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P(</a:t>
            </a:r>
            <a:r>
              <a:rPr lang="en-US" b="1" dirty="0" err="1" smtClean="0">
                <a:solidFill>
                  <a:schemeClr val="accent2"/>
                </a:solidFill>
                <a:latin typeface="Calibri" pitchFamily="34" charset="0"/>
              </a:rPr>
              <a:t>LOCATION</a:t>
            </a:r>
            <a:r>
              <a:rPr lang="en-US" dirty="0" err="1" smtClean="0">
                <a:solidFill>
                  <a:srgbClr val="000000"/>
                </a:solidFill>
                <a:latin typeface="Calibri" pitchFamily="34" charset="0"/>
              </a:rPr>
              <a:t>|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Seattle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)=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0.4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 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4510088" y="2667000"/>
            <a:ext cx="14385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 a </a:t>
            </a:r>
            <a:r>
              <a:rPr lang="en-US" b="1" dirty="0" smtClean="0">
                <a:solidFill>
                  <a:srgbClr val="C0504D"/>
                </a:solidFill>
                <a:latin typeface="Calibri" pitchFamily="34" charset="0"/>
              </a:rPr>
              <a:t>TEAM</a:t>
            </a:r>
            <a:endParaRPr lang="en-US" b="1" dirty="0">
              <a:solidFill>
                <a:srgbClr val="C0504D"/>
              </a:solidFill>
              <a:latin typeface="Calibri" pitchFamily="34" charset="0"/>
            </a:endParaRPr>
          </a:p>
        </p:txBody>
      </p:sp>
      <p:sp>
        <p:nvSpPr>
          <p:cNvPr id="60" name="Right Arrow 59"/>
          <p:cNvSpPr/>
          <p:nvPr/>
        </p:nvSpPr>
        <p:spPr>
          <a:xfrm rot="5400000">
            <a:off x="5200650" y="1962150"/>
            <a:ext cx="723900" cy="609600"/>
          </a:xfrm>
          <a:prstGeom prst="rightArrow">
            <a:avLst>
              <a:gd name="adj1" fmla="val 50000"/>
              <a:gd name="adj2" fmla="val 51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ounded Rectangular Callout 39"/>
          <p:cNvSpPr/>
          <p:nvPr/>
        </p:nvSpPr>
        <p:spPr>
          <a:xfrm>
            <a:off x="2133600" y="4800600"/>
            <a:ext cx="2209800" cy="1524000"/>
          </a:xfrm>
          <a:prstGeom prst="wedgeRoundRectCallout">
            <a:avLst>
              <a:gd name="adj1" fmla="val -78539"/>
              <a:gd name="adj2" fmla="val -2827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For each type, pick a random distribution over words</a:t>
            </a:r>
          </a:p>
        </p:txBody>
      </p:sp>
      <p:sp>
        <p:nvSpPr>
          <p:cNvPr id="44" name="Rounded Rectangular Callout 43"/>
          <p:cNvSpPr/>
          <p:nvPr/>
        </p:nvSpPr>
        <p:spPr>
          <a:xfrm>
            <a:off x="2209800" y="762000"/>
            <a:ext cx="2209800" cy="1524000"/>
          </a:xfrm>
          <a:prstGeom prst="wedgeRoundRectCallout">
            <a:avLst>
              <a:gd name="adj1" fmla="val -80952"/>
              <a:gd name="adj2" fmla="val 1614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For each </a:t>
            </a:r>
            <a:r>
              <a:rPr lang="en-US" b="1" dirty="0" smtClean="0">
                <a:solidFill>
                  <a:srgbClr val="FFFFFF"/>
                </a:solidFill>
              </a:rPr>
              <a:t>entity, pick </a:t>
            </a:r>
            <a:r>
              <a:rPr lang="en-US" b="1" dirty="0">
                <a:solidFill>
                  <a:srgbClr val="FFFFFF"/>
                </a:solidFill>
              </a:rPr>
              <a:t>a distribution over </a:t>
            </a:r>
            <a:r>
              <a:rPr lang="en-US" b="1" dirty="0" smtClean="0">
                <a:solidFill>
                  <a:srgbClr val="FFFFFF"/>
                </a:solidFill>
              </a:rPr>
              <a:t>types </a:t>
            </a:r>
            <a:r>
              <a:rPr lang="en-US" sz="2400" b="1" dirty="0" smtClean="0">
                <a:solidFill>
                  <a:srgbClr val="FFFFFF"/>
                </a:solidFill>
              </a:rPr>
              <a:t>(constrained by Freebase)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47" name="Rounded Rectangular Callout 46"/>
          <p:cNvSpPr/>
          <p:nvPr/>
        </p:nvSpPr>
        <p:spPr>
          <a:xfrm>
            <a:off x="2514600" y="2362200"/>
            <a:ext cx="1828800" cy="1066800"/>
          </a:xfrm>
          <a:prstGeom prst="wedgeRoundRectCallout">
            <a:avLst>
              <a:gd name="adj1" fmla="val -102535"/>
              <a:gd name="adj2" fmla="val -1612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For each </a:t>
            </a:r>
            <a:r>
              <a:rPr lang="en-US" b="1" dirty="0" smtClean="0">
                <a:solidFill>
                  <a:srgbClr val="FFFFFF"/>
                </a:solidFill>
              </a:rPr>
              <a:t>position, </a:t>
            </a:r>
            <a:r>
              <a:rPr lang="en-US" b="1" dirty="0">
                <a:solidFill>
                  <a:srgbClr val="FFFFFF"/>
                </a:solidFill>
              </a:rPr>
              <a:t>first pick a type</a:t>
            </a:r>
          </a:p>
        </p:txBody>
      </p:sp>
      <p:sp>
        <p:nvSpPr>
          <p:cNvPr id="40963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Generative Story</a:t>
            </a:r>
          </a:p>
        </p:txBody>
      </p:sp>
    </p:spTree>
    <p:extLst>
      <p:ext uri="{BB962C8B-B14F-4D97-AF65-F5344CB8AC3E}">
        <p14:creationId xmlns:p14="http://schemas.microsoft.com/office/powerpoint/2010/main" val="2446421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4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686" y="230588"/>
            <a:ext cx="1929194" cy="6491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9A746-5C68-4F38-824C-BDE9C98CC095}" type="slidenum">
              <a:rPr lang="en-US"/>
              <a:pPr>
                <a:defRPr/>
              </a:pPr>
              <a:t>33</a:t>
            </a:fld>
            <a:endParaRPr lang="en-US"/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4446588" y="4953000"/>
            <a:ext cx="4603199" cy="1200329"/>
            <a:chOff x="4377090" y="4953000"/>
            <a:chExt cx="4603957" cy="1200508"/>
          </a:xfrm>
        </p:grpSpPr>
        <p:sp>
          <p:nvSpPr>
            <p:cNvPr id="40981" name="TextBox 41"/>
            <p:cNvSpPr txBox="1">
              <a:spLocks noChangeArrowheads="1"/>
            </p:cNvSpPr>
            <p:nvPr/>
          </p:nvSpPr>
          <p:spPr bwMode="auto">
            <a:xfrm>
              <a:off x="4377090" y="4953000"/>
              <a:ext cx="2440493" cy="1200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Type 1: </a:t>
              </a:r>
              <a:r>
                <a:rPr lang="en-US" b="1" dirty="0" smtClean="0">
                  <a:solidFill>
                    <a:srgbClr val="C0504D"/>
                  </a:solidFill>
                  <a:latin typeface="Calibri" pitchFamily="34" charset="0"/>
                </a:rPr>
                <a:t>TEAM</a:t>
              </a:r>
              <a:endParaRPr lang="en-US" b="1" dirty="0">
                <a:solidFill>
                  <a:srgbClr val="C0504D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P(victory|T1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)=	0.02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P(played|T1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)=	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0.01</a:t>
              </a:r>
              <a:endParaRPr lang="en-US" dirty="0">
                <a:solidFill>
                  <a:srgbClr val="000000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…</a:t>
              </a:r>
            </a:p>
          </p:txBody>
        </p:sp>
        <p:sp>
          <p:nvSpPr>
            <p:cNvPr id="40982" name="TextBox 42"/>
            <p:cNvSpPr txBox="1">
              <a:spLocks noChangeArrowheads="1"/>
            </p:cNvSpPr>
            <p:nvPr/>
          </p:nvSpPr>
          <p:spPr bwMode="auto">
            <a:xfrm>
              <a:off x="6858000" y="4953000"/>
              <a:ext cx="2123047" cy="1200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Type 2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: </a:t>
              </a:r>
              <a:r>
                <a:rPr lang="en-US" b="1" dirty="0" smtClean="0">
                  <a:solidFill>
                    <a:srgbClr val="C0504D"/>
                  </a:solidFill>
                  <a:latin typeface="Calibri" pitchFamily="34" charset="0"/>
                </a:rPr>
                <a:t>LOCATION</a:t>
              </a:r>
              <a:endParaRPr lang="en-US" b="1" dirty="0">
                <a:solidFill>
                  <a:srgbClr val="C0504D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P(visiting|T2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)=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0.05</a:t>
              </a:r>
              <a:endParaRPr lang="en-US" b="1" dirty="0">
                <a:solidFill>
                  <a:srgbClr val="C0504D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P(airport|T2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)=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0.02</a:t>
              </a:r>
              <a:endParaRPr lang="en-US" dirty="0">
                <a:solidFill>
                  <a:srgbClr val="000000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…</a:t>
              </a:r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4495800" y="838200"/>
            <a:ext cx="388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Seattle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P(</a:t>
            </a:r>
            <a:r>
              <a:rPr lang="en-US" b="1" dirty="0" err="1" smtClean="0">
                <a:solidFill>
                  <a:schemeClr val="accent2"/>
                </a:solidFill>
                <a:latin typeface="Calibri" pitchFamily="34" charset="0"/>
              </a:rPr>
              <a:t>TEAM</a:t>
            </a:r>
            <a:r>
              <a:rPr lang="en-US" dirty="0" err="1" smtClean="0">
                <a:solidFill>
                  <a:srgbClr val="000000"/>
                </a:solidFill>
                <a:latin typeface="Calibri" pitchFamily="34" charset="0"/>
              </a:rPr>
              <a:t>|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Seattle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)=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0.6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P(</a:t>
            </a:r>
            <a:r>
              <a:rPr lang="en-US" b="1" dirty="0" err="1" smtClean="0">
                <a:solidFill>
                  <a:schemeClr val="accent2"/>
                </a:solidFill>
                <a:latin typeface="Calibri" pitchFamily="34" charset="0"/>
              </a:rPr>
              <a:t>LOCATION</a:t>
            </a:r>
            <a:r>
              <a:rPr lang="en-US" dirty="0" err="1" smtClean="0">
                <a:solidFill>
                  <a:srgbClr val="000000"/>
                </a:solidFill>
                <a:latin typeface="Calibri" pitchFamily="34" charset="0"/>
              </a:rPr>
              <a:t>|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Seattle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)=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0.4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 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4510088" y="2667000"/>
            <a:ext cx="14385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 a </a:t>
            </a:r>
            <a:r>
              <a:rPr lang="en-US" b="1" dirty="0" smtClean="0">
                <a:solidFill>
                  <a:srgbClr val="C0504D"/>
                </a:solidFill>
                <a:latin typeface="Calibri" pitchFamily="34" charset="0"/>
              </a:rPr>
              <a:t>TEAM</a:t>
            </a:r>
            <a:endParaRPr lang="en-US" b="1" dirty="0">
              <a:solidFill>
                <a:srgbClr val="C0504D"/>
              </a:solidFill>
              <a:latin typeface="Calibri" pitchFamily="34" charset="0"/>
            </a:endParaRPr>
          </a:p>
        </p:txBody>
      </p:sp>
      <p:sp>
        <p:nvSpPr>
          <p:cNvPr id="60" name="Right Arrow 59"/>
          <p:cNvSpPr/>
          <p:nvPr/>
        </p:nvSpPr>
        <p:spPr>
          <a:xfrm rot="5400000">
            <a:off x="5200650" y="1962150"/>
            <a:ext cx="723900" cy="609600"/>
          </a:xfrm>
          <a:prstGeom prst="rightArrow">
            <a:avLst>
              <a:gd name="adj1" fmla="val 50000"/>
              <a:gd name="adj2" fmla="val 51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ounded Rectangular Callout 39"/>
          <p:cNvSpPr/>
          <p:nvPr/>
        </p:nvSpPr>
        <p:spPr>
          <a:xfrm>
            <a:off x="2133600" y="4800600"/>
            <a:ext cx="2209800" cy="1524000"/>
          </a:xfrm>
          <a:prstGeom prst="wedgeRoundRectCallout">
            <a:avLst>
              <a:gd name="adj1" fmla="val -78539"/>
              <a:gd name="adj2" fmla="val -2827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For each type, pick a random distribution over words</a:t>
            </a:r>
          </a:p>
        </p:txBody>
      </p:sp>
      <p:sp>
        <p:nvSpPr>
          <p:cNvPr id="44" name="Rounded Rectangular Callout 43"/>
          <p:cNvSpPr/>
          <p:nvPr/>
        </p:nvSpPr>
        <p:spPr>
          <a:xfrm>
            <a:off x="2209800" y="762000"/>
            <a:ext cx="2209800" cy="1524000"/>
          </a:xfrm>
          <a:prstGeom prst="wedgeRoundRectCallout">
            <a:avLst>
              <a:gd name="adj1" fmla="val -80952"/>
              <a:gd name="adj2" fmla="val 1614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For each </a:t>
            </a:r>
            <a:r>
              <a:rPr lang="en-US" b="1" dirty="0" smtClean="0">
                <a:solidFill>
                  <a:srgbClr val="FFFFFF"/>
                </a:solidFill>
              </a:rPr>
              <a:t>entity, pick </a:t>
            </a:r>
            <a:r>
              <a:rPr lang="en-US" b="1" dirty="0">
                <a:solidFill>
                  <a:srgbClr val="FFFFFF"/>
                </a:solidFill>
              </a:rPr>
              <a:t>a distribution over </a:t>
            </a:r>
            <a:r>
              <a:rPr lang="en-US" b="1" dirty="0" smtClean="0">
                <a:solidFill>
                  <a:srgbClr val="FFFFFF"/>
                </a:solidFill>
              </a:rPr>
              <a:t>types </a:t>
            </a:r>
            <a:r>
              <a:rPr lang="en-US" sz="2400" b="1" dirty="0" smtClean="0">
                <a:solidFill>
                  <a:srgbClr val="FFFFFF"/>
                </a:solidFill>
              </a:rPr>
              <a:t>(constrained by Freebase)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47" name="Rounded Rectangular Callout 46"/>
          <p:cNvSpPr/>
          <p:nvPr/>
        </p:nvSpPr>
        <p:spPr>
          <a:xfrm>
            <a:off x="2514600" y="2362200"/>
            <a:ext cx="1828800" cy="1066800"/>
          </a:xfrm>
          <a:prstGeom prst="wedgeRoundRectCallout">
            <a:avLst>
              <a:gd name="adj1" fmla="val -102535"/>
              <a:gd name="adj2" fmla="val -1612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For each </a:t>
            </a:r>
            <a:r>
              <a:rPr lang="en-US" b="1" dirty="0" smtClean="0">
                <a:solidFill>
                  <a:srgbClr val="FFFFFF"/>
                </a:solidFill>
              </a:rPr>
              <a:t>position, </a:t>
            </a:r>
            <a:r>
              <a:rPr lang="en-US" b="1" dirty="0">
                <a:solidFill>
                  <a:srgbClr val="FFFFFF"/>
                </a:solidFill>
              </a:rPr>
              <a:t>first pick a type</a:t>
            </a:r>
          </a:p>
        </p:txBody>
      </p:sp>
      <p:sp>
        <p:nvSpPr>
          <p:cNvPr id="48" name="Rounded Rectangular Callout 47"/>
          <p:cNvSpPr/>
          <p:nvPr/>
        </p:nvSpPr>
        <p:spPr>
          <a:xfrm>
            <a:off x="2514600" y="3505200"/>
            <a:ext cx="1828800" cy="990600"/>
          </a:xfrm>
          <a:prstGeom prst="wedgeRoundRectCallout">
            <a:avLst>
              <a:gd name="adj1" fmla="val -102970"/>
              <a:gd name="adj2" fmla="val -1926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Then pick an </a:t>
            </a:r>
            <a:r>
              <a:rPr lang="en-US" b="1" dirty="0" smtClean="0">
                <a:solidFill>
                  <a:srgbClr val="FFFFFF"/>
                </a:solidFill>
              </a:rPr>
              <a:t>word based </a:t>
            </a:r>
            <a:r>
              <a:rPr lang="en-US" b="1" dirty="0">
                <a:solidFill>
                  <a:srgbClr val="FFFFFF"/>
                </a:solidFill>
              </a:rPr>
              <a:t>on type</a:t>
            </a:r>
          </a:p>
        </p:txBody>
      </p:sp>
      <p:sp>
        <p:nvSpPr>
          <p:cNvPr id="40963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Generative Story</a:t>
            </a:r>
          </a:p>
        </p:txBody>
      </p:sp>
    </p:spTree>
    <p:extLst>
      <p:ext uri="{BB962C8B-B14F-4D97-AF65-F5344CB8AC3E}">
        <p14:creationId xmlns:p14="http://schemas.microsoft.com/office/powerpoint/2010/main" val="36681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4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686" y="230588"/>
            <a:ext cx="1929194" cy="6491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9A746-5C68-4F38-824C-BDE9C98CC095}" type="slidenum">
              <a:rPr lang="en-US"/>
              <a:pPr>
                <a:defRPr/>
              </a:pPr>
              <a:t>34</a:t>
            </a:fld>
            <a:endParaRPr lang="en-US"/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4446588" y="4953000"/>
            <a:ext cx="4603199" cy="1200329"/>
            <a:chOff x="4377090" y="4953000"/>
            <a:chExt cx="4603957" cy="1200508"/>
          </a:xfrm>
        </p:grpSpPr>
        <p:sp>
          <p:nvSpPr>
            <p:cNvPr id="40981" name="TextBox 41"/>
            <p:cNvSpPr txBox="1">
              <a:spLocks noChangeArrowheads="1"/>
            </p:cNvSpPr>
            <p:nvPr/>
          </p:nvSpPr>
          <p:spPr bwMode="auto">
            <a:xfrm>
              <a:off x="4377090" y="4953000"/>
              <a:ext cx="2440493" cy="1200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Type 1: </a:t>
              </a:r>
              <a:r>
                <a:rPr lang="en-US" b="1" dirty="0" smtClean="0">
                  <a:solidFill>
                    <a:srgbClr val="C0504D"/>
                  </a:solidFill>
                  <a:latin typeface="Calibri" pitchFamily="34" charset="0"/>
                </a:rPr>
                <a:t>TEAM</a:t>
              </a:r>
              <a:endParaRPr lang="en-US" b="1" dirty="0">
                <a:solidFill>
                  <a:srgbClr val="C0504D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P(victory|T1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)=	0.02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P(played|T1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)=	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0.01</a:t>
              </a:r>
              <a:endParaRPr lang="en-US" dirty="0">
                <a:solidFill>
                  <a:srgbClr val="000000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…</a:t>
              </a:r>
            </a:p>
          </p:txBody>
        </p:sp>
        <p:sp>
          <p:nvSpPr>
            <p:cNvPr id="40982" name="TextBox 42"/>
            <p:cNvSpPr txBox="1">
              <a:spLocks noChangeArrowheads="1"/>
            </p:cNvSpPr>
            <p:nvPr/>
          </p:nvSpPr>
          <p:spPr bwMode="auto">
            <a:xfrm>
              <a:off x="6858000" y="4953000"/>
              <a:ext cx="2123047" cy="1200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Type 2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: </a:t>
              </a:r>
              <a:r>
                <a:rPr lang="en-US" b="1" dirty="0" smtClean="0">
                  <a:solidFill>
                    <a:srgbClr val="C0504D"/>
                  </a:solidFill>
                  <a:latin typeface="Calibri" pitchFamily="34" charset="0"/>
                </a:rPr>
                <a:t>LOCATION</a:t>
              </a:r>
              <a:endParaRPr lang="en-US" b="1" dirty="0">
                <a:solidFill>
                  <a:srgbClr val="C0504D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P(visiting|T2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)=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0.05</a:t>
              </a:r>
              <a:endParaRPr lang="en-US" b="1" dirty="0">
                <a:solidFill>
                  <a:srgbClr val="C0504D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P(airport|T2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)=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0.02</a:t>
              </a:r>
              <a:endParaRPr lang="en-US" dirty="0">
                <a:solidFill>
                  <a:srgbClr val="000000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…</a:t>
              </a:r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4495800" y="838200"/>
            <a:ext cx="388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Seattle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P(</a:t>
            </a:r>
            <a:r>
              <a:rPr lang="en-US" b="1" dirty="0" err="1" smtClean="0">
                <a:solidFill>
                  <a:schemeClr val="accent2"/>
                </a:solidFill>
                <a:latin typeface="Calibri" pitchFamily="34" charset="0"/>
              </a:rPr>
              <a:t>TEAM</a:t>
            </a:r>
            <a:r>
              <a:rPr lang="en-US" dirty="0" err="1" smtClean="0">
                <a:solidFill>
                  <a:srgbClr val="000000"/>
                </a:solidFill>
                <a:latin typeface="Calibri" pitchFamily="34" charset="0"/>
              </a:rPr>
              <a:t>|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Seattle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)=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0.6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P(</a:t>
            </a:r>
            <a:r>
              <a:rPr lang="en-US" b="1" dirty="0" err="1" smtClean="0">
                <a:solidFill>
                  <a:schemeClr val="accent2"/>
                </a:solidFill>
                <a:latin typeface="Calibri" pitchFamily="34" charset="0"/>
              </a:rPr>
              <a:t>LOCATION</a:t>
            </a:r>
            <a:r>
              <a:rPr lang="en-US" dirty="0" err="1" smtClean="0">
                <a:solidFill>
                  <a:srgbClr val="000000"/>
                </a:solidFill>
                <a:latin typeface="Calibri" pitchFamily="34" charset="0"/>
              </a:rPr>
              <a:t>|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Seattle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)=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0.4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 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4510088" y="2667000"/>
            <a:ext cx="14385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 a </a:t>
            </a:r>
            <a:r>
              <a:rPr lang="en-US" b="1" dirty="0" smtClean="0">
                <a:solidFill>
                  <a:srgbClr val="C0504D"/>
                </a:solidFill>
                <a:latin typeface="Calibri" pitchFamily="34" charset="0"/>
              </a:rPr>
              <a:t>TEAM</a:t>
            </a:r>
            <a:endParaRPr lang="en-US" b="1" dirty="0">
              <a:solidFill>
                <a:srgbClr val="C0504D"/>
              </a:solidFill>
              <a:latin typeface="Calibri" pitchFamily="34" charset="0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5181600" y="3733800"/>
            <a:ext cx="8215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victory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8" name="Right Arrow 57"/>
          <p:cNvSpPr/>
          <p:nvPr/>
        </p:nvSpPr>
        <p:spPr>
          <a:xfrm rot="16200000">
            <a:off x="5276850" y="4210050"/>
            <a:ext cx="723900" cy="609600"/>
          </a:xfrm>
          <a:prstGeom prst="rightArrow">
            <a:avLst>
              <a:gd name="adj1" fmla="val 50000"/>
              <a:gd name="adj2" fmla="val 51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 rot="5400000">
            <a:off x="5200650" y="1962150"/>
            <a:ext cx="723900" cy="609600"/>
          </a:xfrm>
          <a:prstGeom prst="rightArrow">
            <a:avLst>
              <a:gd name="adj1" fmla="val 50000"/>
              <a:gd name="adj2" fmla="val 51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ounded Rectangular Callout 39"/>
          <p:cNvSpPr/>
          <p:nvPr/>
        </p:nvSpPr>
        <p:spPr>
          <a:xfrm>
            <a:off x="2133600" y="4800600"/>
            <a:ext cx="2209800" cy="1524000"/>
          </a:xfrm>
          <a:prstGeom prst="wedgeRoundRectCallout">
            <a:avLst>
              <a:gd name="adj1" fmla="val -78539"/>
              <a:gd name="adj2" fmla="val -2827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For each type, pick a random distribution over words</a:t>
            </a:r>
          </a:p>
        </p:txBody>
      </p:sp>
      <p:sp>
        <p:nvSpPr>
          <p:cNvPr id="44" name="Rounded Rectangular Callout 43"/>
          <p:cNvSpPr/>
          <p:nvPr/>
        </p:nvSpPr>
        <p:spPr>
          <a:xfrm>
            <a:off x="2209800" y="762000"/>
            <a:ext cx="2209800" cy="1524000"/>
          </a:xfrm>
          <a:prstGeom prst="wedgeRoundRectCallout">
            <a:avLst>
              <a:gd name="adj1" fmla="val -80952"/>
              <a:gd name="adj2" fmla="val 1614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For each </a:t>
            </a:r>
            <a:r>
              <a:rPr lang="en-US" b="1" dirty="0" smtClean="0">
                <a:solidFill>
                  <a:srgbClr val="FFFFFF"/>
                </a:solidFill>
              </a:rPr>
              <a:t>entity, pick </a:t>
            </a:r>
            <a:r>
              <a:rPr lang="en-US" b="1" dirty="0">
                <a:solidFill>
                  <a:srgbClr val="FFFFFF"/>
                </a:solidFill>
              </a:rPr>
              <a:t>a distribution over </a:t>
            </a:r>
            <a:r>
              <a:rPr lang="en-US" b="1" dirty="0" smtClean="0">
                <a:solidFill>
                  <a:srgbClr val="FFFFFF"/>
                </a:solidFill>
              </a:rPr>
              <a:t>types </a:t>
            </a:r>
            <a:r>
              <a:rPr lang="en-US" sz="2400" b="1" dirty="0" smtClean="0">
                <a:solidFill>
                  <a:srgbClr val="FFFFFF"/>
                </a:solidFill>
              </a:rPr>
              <a:t>(constrained by Freebase)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47" name="Rounded Rectangular Callout 46"/>
          <p:cNvSpPr/>
          <p:nvPr/>
        </p:nvSpPr>
        <p:spPr>
          <a:xfrm>
            <a:off x="2514600" y="2362200"/>
            <a:ext cx="1828800" cy="1066800"/>
          </a:xfrm>
          <a:prstGeom prst="wedgeRoundRectCallout">
            <a:avLst>
              <a:gd name="adj1" fmla="val -102535"/>
              <a:gd name="adj2" fmla="val -1612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For each </a:t>
            </a:r>
            <a:r>
              <a:rPr lang="en-US" b="1" dirty="0" smtClean="0">
                <a:solidFill>
                  <a:srgbClr val="FFFFFF"/>
                </a:solidFill>
              </a:rPr>
              <a:t>position, </a:t>
            </a:r>
            <a:r>
              <a:rPr lang="en-US" b="1" dirty="0">
                <a:solidFill>
                  <a:srgbClr val="FFFFFF"/>
                </a:solidFill>
              </a:rPr>
              <a:t>first pick a type</a:t>
            </a:r>
          </a:p>
        </p:txBody>
      </p:sp>
      <p:sp>
        <p:nvSpPr>
          <p:cNvPr id="48" name="Rounded Rectangular Callout 47"/>
          <p:cNvSpPr/>
          <p:nvPr/>
        </p:nvSpPr>
        <p:spPr>
          <a:xfrm>
            <a:off x="2514600" y="3505200"/>
            <a:ext cx="1828800" cy="990600"/>
          </a:xfrm>
          <a:prstGeom prst="wedgeRoundRectCallout">
            <a:avLst>
              <a:gd name="adj1" fmla="val -102970"/>
              <a:gd name="adj2" fmla="val -1926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Then pick an </a:t>
            </a:r>
            <a:r>
              <a:rPr lang="en-US" b="1" dirty="0" smtClean="0">
                <a:solidFill>
                  <a:srgbClr val="FFFFFF"/>
                </a:solidFill>
              </a:rPr>
              <a:t>word based </a:t>
            </a:r>
            <a:r>
              <a:rPr lang="en-US" b="1" dirty="0">
                <a:solidFill>
                  <a:srgbClr val="FFFFFF"/>
                </a:solidFill>
              </a:rPr>
              <a:t>on type</a:t>
            </a:r>
          </a:p>
        </p:txBody>
      </p:sp>
      <p:sp>
        <p:nvSpPr>
          <p:cNvPr id="40963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Generative Story</a:t>
            </a:r>
          </a:p>
        </p:txBody>
      </p:sp>
    </p:spTree>
    <p:extLst>
      <p:ext uri="{BB962C8B-B14F-4D97-AF65-F5344CB8AC3E}">
        <p14:creationId xmlns:p14="http://schemas.microsoft.com/office/powerpoint/2010/main" val="2010303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4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686" y="230588"/>
            <a:ext cx="1929194" cy="6491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9A746-5C68-4F38-824C-BDE9C98CC095}" type="slidenum">
              <a:rPr lang="en-US"/>
              <a:pPr>
                <a:defRPr/>
              </a:pPr>
              <a:t>35</a:t>
            </a:fld>
            <a:endParaRPr lang="en-US"/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4446588" y="4953000"/>
            <a:ext cx="4603199" cy="1200329"/>
            <a:chOff x="4377090" y="4953000"/>
            <a:chExt cx="4603957" cy="1200508"/>
          </a:xfrm>
        </p:grpSpPr>
        <p:sp>
          <p:nvSpPr>
            <p:cNvPr id="40981" name="TextBox 41"/>
            <p:cNvSpPr txBox="1">
              <a:spLocks noChangeArrowheads="1"/>
            </p:cNvSpPr>
            <p:nvPr/>
          </p:nvSpPr>
          <p:spPr bwMode="auto">
            <a:xfrm>
              <a:off x="4377090" y="4953000"/>
              <a:ext cx="2440493" cy="1200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Type 1: </a:t>
              </a:r>
              <a:r>
                <a:rPr lang="en-US" b="1" dirty="0" smtClean="0">
                  <a:solidFill>
                    <a:srgbClr val="C0504D"/>
                  </a:solidFill>
                  <a:latin typeface="Calibri" pitchFamily="34" charset="0"/>
                </a:rPr>
                <a:t>TEAM</a:t>
              </a:r>
              <a:endParaRPr lang="en-US" b="1" dirty="0">
                <a:solidFill>
                  <a:srgbClr val="C0504D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P(victory|T1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)=	0.02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P(played|T1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)=	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0.01</a:t>
              </a:r>
              <a:endParaRPr lang="en-US" dirty="0">
                <a:solidFill>
                  <a:srgbClr val="000000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…</a:t>
              </a:r>
            </a:p>
          </p:txBody>
        </p:sp>
        <p:sp>
          <p:nvSpPr>
            <p:cNvPr id="40982" name="TextBox 42"/>
            <p:cNvSpPr txBox="1">
              <a:spLocks noChangeArrowheads="1"/>
            </p:cNvSpPr>
            <p:nvPr/>
          </p:nvSpPr>
          <p:spPr bwMode="auto">
            <a:xfrm>
              <a:off x="6858000" y="4953000"/>
              <a:ext cx="2123047" cy="1200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Type 2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: </a:t>
              </a:r>
              <a:r>
                <a:rPr lang="en-US" b="1" dirty="0" smtClean="0">
                  <a:solidFill>
                    <a:srgbClr val="C0504D"/>
                  </a:solidFill>
                  <a:latin typeface="Calibri" pitchFamily="34" charset="0"/>
                </a:rPr>
                <a:t>LOCATION</a:t>
              </a:r>
              <a:endParaRPr lang="en-US" b="1" dirty="0">
                <a:solidFill>
                  <a:srgbClr val="C0504D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P(visiting|T2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)=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0.05</a:t>
              </a:r>
              <a:endParaRPr lang="en-US" b="1" dirty="0">
                <a:solidFill>
                  <a:srgbClr val="C0504D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P(airport|T2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)=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0.02</a:t>
              </a:r>
              <a:endParaRPr lang="en-US" dirty="0">
                <a:solidFill>
                  <a:srgbClr val="000000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…</a:t>
              </a:r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4495800" y="838200"/>
            <a:ext cx="388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Seattle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P(</a:t>
            </a:r>
            <a:r>
              <a:rPr lang="en-US" b="1" dirty="0" err="1" smtClean="0">
                <a:solidFill>
                  <a:schemeClr val="accent2"/>
                </a:solidFill>
                <a:latin typeface="Calibri" pitchFamily="34" charset="0"/>
              </a:rPr>
              <a:t>TEAM</a:t>
            </a:r>
            <a:r>
              <a:rPr lang="en-US" dirty="0" err="1" smtClean="0">
                <a:solidFill>
                  <a:srgbClr val="000000"/>
                </a:solidFill>
                <a:latin typeface="Calibri" pitchFamily="34" charset="0"/>
              </a:rPr>
              <a:t>|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Seattle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)=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0.6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P(</a:t>
            </a:r>
            <a:r>
              <a:rPr lang="en-US" b="1" dirty="0" err="1" smtClean="0">
                <a:solidFill>
                  <a:schemeClr val="accent2"/>
                </a:solidFill>
                <a:latin typeface="Calibri" pitchFamily="34" charset="0"/>
              </a:rPr>
              <a:t>LOCATION</a:t>
            </a:r>
            <a:r>
              <a:rPr lang="en-US" dirty="0" err="1" smtClean="0">
                <a:solidFill>
                  <a:srgbClr val="000000"/>
                </a:solidFill>
                <a:latin typeface="Calibri" pitchFamily="34" charset="0"/>
              </a:rPr>
              <a:t>|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Seattle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)=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0.4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 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4510088" y="2667000"/>
            <a:ext cx="14385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 a </a:t>
            </a:r>
            <a:r>
              <a:rPr lang="en-US" b="1" dirty="0" smtClean="0">
                <a:solidFill>
                  <a:srgbClr val="C0504D"/>
                </a:solidFill>
                <a:latin typeface="Calibri" pitchFamily="34" charset="0"/>
              </a:rPr>
              <a:t>TEAM</a:t>
            </a:r>
            <a:endParaRPr lang="en-US" b="1" dirty="0">
              <a:solidFill>
                <a:srgbClr val="C0504D"/>
              </a:solidFill>
              <a:latin typeface="Calibri" pitchFamily="34" charset="0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5181600" y="3733800"/>
            <a:ext cx="8215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victory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705600" y="2678113"/>
            <a:ext cx="18489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 a </a:t>
            </a:r>
            <a:r>
              <a:rPr lang="en-US" b="1" dirty="0" smtClean="0">
                <a:solidFill>
                  <a:srgbClr val="C0504D"/>
                </a:solidFill>
                <a:latin typeface="Calibri" pitchFamily="34" charset="0"/>
              </a:rPr>
              <a:t>LOCATION</a:t>
            </a:r>
            <a:endParaRPr lang="en-US" b="1" dirty="0">
              <a:solidFill>
                <a:srgbClr val="C0504D"/>
              </a:solidFill>
              <a:latin typeface="Calibri" pitchFamily="34" charset="0"/>
            </a:endParaRPr>
          </a:p>
        </p:txBody>
      </p:sp>
      <p:sp>
        <p:nvSpPr>
          <p:cNvPr id="58" name="Right Arrow 57"/>
          <p:cNvSpPr/>
          <p:nvPr/>
        </p:nvSpPr>
        <p:spPr>
          <a:xfrm rot="16200000">
            <a:off x="5276850" y="4210050"/>
            <a:ext cx="723900" cy="609600"/>
          </a:xfrm>
          <a:prstGeom prst="rightArrow">
            <a:avLst>
              <a:gd name="adj1" fmla="val 50000"/>
              <a:gd name="adj2" fmla="val 51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 rot="5400000">
            <a:off x="5200650" y="1962150"/>
            <a:ext cx="723900" cy="609600"/>
          </a:xfrm>
          <a:prstGeom prst="rightArrow">
            <a:avLst>
              <a:gd name="adj1" fmla="val 50000"/>
              <a:gd name="adj2" fmla="val 51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ight Arrow 60"/>
          <p:cNvSpPr/>
          <p:nvPr/>
        </p:nvSpPr>
        <p:spPr>
          <a:xfrm rot="5400000">
            <a:off x="7029450" y="1962150"/>
            <a:ext cx="723900" cy="609600"/>
          </a:xfrm>
          <a:prstGeom prst="rightArrow">
            <a:avLst>
              <a:gd name="adj1" fmla="val 50000"/>
              <a:gd name="adj2" fmla="val 51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ounded Rectangular Callout 39"/>
          <p:cNvSpPr/>
          <p:nvPr/>
        </p:nvSpPr>
        <p:spPr>
          <a:xfrm>
            <a:off x="2133600" y="4800600"/>
            <a:ext cx="2209800" cy="1524000"/>
          </a:xfrm>
          <a:prstGeom prst="wedgeRoundRectCallout">
            <a:avLst>
              <a:gd name="adj1" fmla="val -78539"/>
              <a:gd name="adj2" fmla="val -2827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For each type, pick a random distribution over words</a:t>
            </a:r>
          </a:p>
        </p:txBody>
      </p:sp>
      <p:sp>
        <p:nvSpPr>
          <p:cNvPr id="44" name="Rounded Rectangular Callout 43"/>
          <p:cNvSpPr/>
          <p:nvPr/>
        </p:nvSpPr>
        <p:spPr>
          <a:xfrm>
            <a:off x="2209800" y="762000"/>
            <a:ext cx="2209800" cy="1524000"/>
          </a:xfrm>
          <a:prstGeom prst="wedgeRoundRectCallout">
            <a:avLst>
              <a:gd name="adj1" fmla="val -80952"/>
              <a:gd name="adj2" fmla="val 1614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For each </a:t>
            </a:r>
            <a:r>
              <a:rPr lang="en-US" b="1" dirty="0" smtClean="0">
                <a:solidFill>
                  <a:srgbClr val="FFFFFF"/>
                </a:solidFill>
              </a:rPr>
              <a:t>entity, pick </a:t>
            </a:r>
            <a:r>
              <a:rPr lang="en-US" b="1" dirty="0">
                <a:solidFill>
                  <a:srgbClr val="FFFFFF"/>
                </a:solidFill>
              </a:rPr>
              <a:t>a distribution over </a:t>
            </a:r>
            <a:r>
              <a:rPr lang="en-US" b="1" dirty="0" smtClean="0">
                <a:solidFill>
                  <a:srgbClr val="FFFFFF"/>
                </a:solidFill>
              </a:rPr>
              <a:t>types </a:t>
            </a:r>
            <a:r>
              <a:rPr lang="en-US" sz="2400" b="1" dirty="0" smtClean="0">
                <a:solidFill>
                  <a:srgbClr val="FFFFFF"/>
                </a:solidFill>
              </a:rPr>
              <a:t>(constrained by Freebase)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47" name="Rounded Rectangular Callout 46"/>
          <p:cNvSpPr/>
          <p:nvPr/>
        </p:nvSpPr>
        <p:spPr>
          <a:xfrm>
            <a:off x="2514600" y="2362200"/>
            <a:ext cx="1828800" cy="1066800"/>
          </a:xfrm>
          <a:prstGeom prst="wedgeRoundRectCallout">
            <a:avLst>
              <a:gd name="adj1" fmla="val -102535"/>
              <a:gd name="adj2" fmla="val -1612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For each </a:t>
            </a:r>
            <a:r>
              <a:rPr lang="en-US" b="1" dirty="0" smtClean="0">
                <a:solidFill>
                  <a:srgbClr val="FFFFFF"/>
                </a:solidFill>
              </a:rPr>
              <a:t>position, </a:t>
            </a:r>
            <a:r>
              <a:rPr lang="en-US" b="1" dirty="0">
                <a:solidFill>
                  <a:srgbClr val="FFFFFF"/>
                </a:solidFill>
              </a:rPr>
              <a:t>first pick a type</a:t>
            </a:r>
          </a:p>
        </p:txBody>
      </p:sp>
      <p:sp>
        <p:nvSpPr>
          <p:cNvPr id="48" name="Rounded Rectangular Callout 47"/>
          <p:cNvSpPr/>
          <p:nvPr/>
        </p:nvSpPr>
        <p:spPr>
          <a:xfrm>
            <a:off x="2514600" y="3505200"/>
            <a:ext cx="1828800" cy="990600"/>
          </a:xfrm>
          <a:prstGeom prst="wedgeRoundRectCallout">
            <a:avLst>
              <a:gd name="adj1" fmla="val -102970"/>
              <a:gd name="adj2" fmla="val -1926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Then pick an </a:t>
            </a:r>
            <a:r>
              <a:rPr lang="en-US" b="1" dirty="0" smtClean="0">
                <a:solidFill>
                  <a:srgbClr val="FFFFFF"/>
                </a:solidFill>
              </a:rPr>
              <a:t>word based </a:t>
            </a:r>
            <a:r>
              <a:rPr lang="en-US" b="1" dirty="0">
                <a:solidFill>
                  <a:srgbClr val="FFFFFF"/>
                </a:solidFill>
              </a:rPr>
              <a:t>on type</a:t>
            </a:r>
          </a:p>
        </p:txBody>
      </p:sp>
      <p:sp>
        <p:nvSpPr>
          <p:cNvPr id="40963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Generative Story</a:t>
            </a:r>
          </a:p>
        </p:txBody>
      </p:sp>
    </p:spTree>
    <p:extLst>
      <p:ext uri="{BB962C8B-B14F-4D97-AF65-F5344CB8AC3E}">
        <p14:creationId xmlns:p14="http://schemas.microsoft.com/office/powerpoint/2010/main" val="2446236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4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686" y="230588"/>
            <a:ext cx="1929194" cy="6491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9A746-5C68-4F38-824C-BDE9C98CC095}" type="slidenum">
              <a:rPr lang="en-US"/>
              <a:pPr>
                <a:defRPr/>
              </a:pPr>
              <a:t>36</a:t>
            </a:fld>
            <a:endParaRPr lang="en-US"/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4446588" y="4953000"/>
            <a:ext cx="4603199" cy="1200329"/>
            <a:chOff x="4377090" y="4953000"/>
            <a:chExt cx="4603957" cy="1200508"/>
          </a:xfrm>
        </p:grpSpPr>
        <p:sp>
          <p:nvSpPr>
            <p:cNvPr id="40981" name="TextBox 41"/>
            <p:cNvSpPr txBox="1">
              <a:spLocks noChangeArrowheads="1"/>
            </p:cNvSpPr>
            <p:nvPr/>
          </p:nvSpPr>
          <p:spPr bwMode="auto">
            <a:xfrm>
              <a:off x="4377090" y="4953000"/>
              <a:ext cx="2440493" cy="1200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Type 1: </a:t>
              </a:r>
              <a:r>
                <a:rPr lang="en-US" b="1" dirty="0" smtClean="0">
                  <a:solidFill>
                    <a:srgbClr val="C0504D"/>
                  </a:solidFill>
                  <a:latin typeface="Calibri" pitchFamily="34" charset="0"/>
                </a:rPr>
                <a:t>TEAM</a:t>
              </a:r>
              <a:endParaRPr lang="en-US" b="1" dirty="0">
                <a:solidFill>
                  <a:srgbClr val="C0504D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P(victory|T1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)=	0.02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P(played|T1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)=	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0.01</a:t>
              </a:r>
              <a:endParaRPr lang="en-US" dirty="0">
                <a:solidFill>
                  <a:srgbClr val="000000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…</a:t>
              </a:r>
            </a:p>
          </p:txBody>
        </p:sp>
        <p:sp>
          <p:nvSpPr>
            <p:cNvPr id="40982" name="TextBox 42"/>
            <p:cNvSpPr txBox="1">
              <a:spLocks noChangeArrowheads="1"/>
            </p:cNvSpPr>
            <p:nvPr/>
          </p:nvSpPr>
          <p:spPr bwMode="auto">
            <a:xfrm>
              <a:off x="6858000" y="4953000"/>
              <a:ext cx="2123047" cy="1200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Type 2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: </a:t>
              </a:r>
              <a:r>
                <a:rPr lang="en-US" b="1" dirty="0" smtClean="0">
                  <a:solidFill>
                    <a:srgbClr val="C0504D"/>
                  </a:solidFill>
                  <a:latin typeface="Calibri" pitchFamily="34" charset="0"/>
                </a:rPr>
                <a:t>LOCATION</a:t>
              </a:r>
              <a:endParaRPr lang="en-US" b="1" dirty="0">
                <a:solidFill>
                  <a:srgbClr val="C0504D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P(visiting|T2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)=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0.05</a:t>
              </a:r>
              <a:endParaRPr lang="en-US" b="1" dirty="0">
                <a:solidFill>
                  <a:srgbClr val="C0504D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P(airport|T2</a:t>
              </a:r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)=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0.02</a:t>
              </a:r>
              <a:endParaRPr lang="en-US" dirty="0">
                <a:solidFill>
                  <a:srgbClr val="000000"/>
                </a:solidFill>
                <a:latin typeface="Calibri" pitchFamily="34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   …</a:t>
              </a:r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4495800" y="838200"/>
            <a:ext cx="388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Seattle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P(</a:t>
            </a:r>
            <a:r>
              <a:rPr lang="en-US" b="1" dirty="0" err="1" smtClean="0">
                <a:solidFill>
                  <a:schemeClr val="accent2"/>
                </a:solidFill>
                <a:latin typeface="Calibri" pitchFamily="34" charset="0"/>
              </a:rPr>
              <a:t>TEAM</a:t>
            </a:r>
            <a:r>
              <a:rPr lang="en-US" dirty="0" err="1" smtClean="0">
                <a:solidFill>
                  <a:srgbClr val="000000"/>
                </a:solidFill>
                <a:latin typeface="Calibri" pitchFamily="34" charset="0"/>
              </a:rPr>
              <a:t>|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Seattle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)=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0.6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P(</a:t>
            </a:r>
            <a:r>
              <a:rPr lang="en-US" b="1" dirty="0" err="1" smtClean="0">
                <a:solidFill>
                  <a:schemeClr val="accent2"/>
                </a:solidFill>
                <a:latin typeface="Calibri" pitchFamily="34" charset="0"/>
              </a:rPr>
              <a:t>LOCATION</a:t>
            </a:r>
            <a:r>
              <a:rPr lang="en-US" dirty="0" err="1" smtClean="0">
                <a:solidFill>
                  <a:srgbClr val="000000"/>
                </a:solidFill>
                <a:latin typeface="Calibri" pitchFamily="34" charset="0"/>
              </a:rPr>
              <a:t>|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Seattle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)=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0.4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  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4510088" y="2667000"/>
            <a:ext cx="14385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 a </a:t>
            </a:r>
            <a:r>
              <a:rPr lang="en-US" b="1" dirty="0" smtClean="0">
                <a:solidFill>
                  <a:srgbClr val="C0504D"/>
                </a:solidFill>
                <a:latin typeface="Calibri" pitchFamily="34" charset="0"/>
              </a:rPr>
              <a:t>TEAM</a:t>
            </a:r>
            <a:endParaRPr lang="en-US" b="1" dirty="0">
              <a:solidFill>
                <a:srgbClr val="C0504D"/>
              </a:solidFill>
              <a:latin typeface="Calibri" pitchFamily="34" charset="0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5181600" y="3733800"/>
            <a:ext cx="8215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victory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705600" y="2678113"/>
            <a:ext cx="18489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 a </a:t>
            </a:r>
            <a:r>
              <a:rPr lang="en-US" b="1" dirty="0" smtClean="0">
                <a:solidFill>
                  <a:srgbClr val="C0504D"/>
                </a:solidFill>
                <a:latin typeface="Calibri" pitchFamily="34" charset="0"/>
              </a:rPr>
              <a:t>LOCATION</a:t>
            </a:r>
            <a:endParaRPr lang="en-US" b="1" dirty="0">
              <a:solidFill>
                <a:srgbClr val="C0504D"/>
              </a:solidFill>
              <a:latin typeface="Calibri" pitchFamily="34" charset="0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7003497" y="3733800"/>
            <a:ext cx="8290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airport</a:t>
            </a:r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8" name="Right Arrow 57"/>
          <p:cNvSpPr/>
          <p:nvPr/>
        </p:nvSpPr>
        <p:spPr>
          <a:xfrm rot="16200000">
            <a:off x="5276850" y="4210050"/>
            <a:ext cx="723900" cy="609600"/>
          </a:xfrm>
          <a:prstGeom prst="rightArrow">
            <a:avLst>
              <a:gd name="adj1" fmla="val 50000"/>
              <a:gd name="adj2" fmla="val 51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ight Arrow 58"/>
          <p:cNvSpPr/>
          <p:nvPr/>
        </p:nvSpPr>
        <p:spPr>
          <a:xfrm rot="16200000">
            <a:off x="7029450" y="4210050"/>
            <a:ext cx="723900" cy="609600"/>
          </a:xfrm>
          <a:prstGeom prst="rightArrow">
            <a:avLst>
              <a:gd name="adj1" fmla="val 50000"/>
              <a:gd name="adj2" fmla="val 51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 rot="5400000">
            <a:off x="5200650" y="1962150"/>
            <a:ext cx="723900" cy="609600"/>
          </a:xfrm>
          <a:prstGeom prst="rightArrow">
            <a:avLst>
              <a:gd name="adj1" fmla="val 50000"/>
              <a:gd name="adj2" fmla="val 51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ight Arrow 60"/>
          <p:cNvSpPr/>
          <p:nvPr/>
        </p:nvSpPr>
        <p:spPr>
          <a:xfrm rot="5400000">
            <a:off x="7029450" y="1962150"/>
            <a:ext cx="723900" cy="609600"/>
          </a:xfrm>
          <a:prstGeom prst="rightArrow">
            <a:avLst>
              <a:gd name="adj1" fmla="val 50000"/>
              <a:gd name="adj2" fmla="val 51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ounded Rectangular Callout 39"/>
          <p:cNvSpPr/>
          <p:nvPr/>
        </p:nvSpPr>
        <p:spPr>
          <a:xfrm>
            <a:off x="2133600" y="4800600"/>
            <a:ext cx="2209800" cy="1524000"/>
          </a:xfrm>
          <a:prstGeom prst="wedgeRoundRectCallout">
            <a:avLst>
              <a:gd name="adj1" fmla="val -78539"/>
              <a:gd name="adj2" fmla="val -2827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For each type, pick a random distribution over words</a:t>
            </a:r>
          </a:p>
        </p:txBody>
      </p:sp>
      <p:sp>
        <p:nvSpPr>
          <p:cNvPr id="44" name="Rounded Rectangular Callout 43"/>
          <p:cNvSpPr/>
          <p:nvPr/>
        </p:nvSpPr>
        <p:spPr>
          <a:xfrm>
            <a:off x="2209800" y="762000"/>
            <a:ext cx="2209800" cy="1524000"/>
          </a:xfrm>
          <a:prstGeom prst="wedgeRoundRectCallout">
            <a:avLst>
              <a:gd name="adj1" fmla="val -80952"/>
              <a:gd name="adj2" fmla="val 1614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For each </a:t>
            </a:r>
            <a:r>
              <a:rPr lang="en-US" b="1" dirty="0" smtClean="0">
                <a:solidFill>
                  <a:srgbClr val="FFFFFF"/>
                </a:solidFill>
              </a:rPr>
              <a:t>entity, pick </a:t>
            </a:r>
            <a:r>
              <a:rPr lang="en-US" b="1" dirty="0">
                <a:solidFill>
                  <a:srgbClr val="FFFFFF"/>
                </a:solidFill>
              </a:rPr>
              <a:t>a distribution over </a:t>
            </a:r>
            <a:r>
              <a:rPr lang="en-US" b="1" dirty="0" smtClean="0">
                <a:solidFill>
                  <a:srgbClr val="FFFFFF"/>
                </a:solidFill>
              </a:rPr>
              <a:t>types </a:t>
            </a:r>
            <a:r>
              <a:rPr lang="en-US" sz="2400" b="1" dirty="0" smtClean="0">
                <a:solidFill>
                  <a:srgbClr val="FFFFFF"/>
                </a:solidFill>
              </a:rPr>
              <a:t>(constrained by Freebase)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47" name="Rounded Rectangular Callout 46"/>
          <p:cNvSpPr/>
          <p:nvPr/>
        </p:nvSpPr>
        <p:spPr>
          <a:xfrm>
            <a:off x="2514600" y="2362200"/>
            <a:ext cx="1828800" cy="1066800"/>
          </a:xfrm>
          <a:prstGeom prst="wedgeRoundRectCallout">
            <a:avLst>
              <a:gd name="adj1" fmla="val -102535"/>
              <a:gd name="adj2" fmla="val -1612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For each </a:t>
            </a:r>
            <a:r>
              <a:rPr lang="en-US" b="1" dirty="0" smtClean="0">
                <a:solidFill>
                  <a:srgbClr val="FFFFFF"/>
                </a:solidFill>
              </a:rPr>
              <a:t>position, </a:t>
            </a:r>
            <a:r>
              <a:rPr lang="en-US" b="1" dirty="0">
                <a:solidFill>
                  <a:srgbClr val="FFFFFF"/>
                </a:solidFill>
              </a:rPr>
              <a:t>first pick a type</a:t>
            </a:r>
          </a:p>
        </p:txBody>
      </p:sp>
      <p:sp>
        <p:nvSpPr>
          <p:cNvPr id="48" name="Rounded Rectangular Callout 47"/>
          <p:cNvSpPr/>
          <p:nvPr/>
        </p:nvSpPr>
        <p:spPr>
          <a:xfrm>
            <a:off x="2514600" y="3505200"/>
            <a:ext cx="1828800" cy="990600"/>
          </a:xfrm>
          <a:prstGeom prst="wedgeRoundRectCallout">
            <a:avLst>
              <a:gd name="adj1" fmla="val -102970"/>
              <a:gd name="adj2" fmla="val -1926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Then pick an </a:t>
            </a:r>
            <a:r>
              <a:rPr lang="en-US" b="1" dirty="0" smtClean="0">
                <a:solidFill>
                  <a:srgbClr val="FFFFFF"/>
                </a:solidFill>
              </a:rPr>
              <a:t>word based </a:t>
            </a:r>
            <a:r>
              <a:rPr lang="en-US" b="1" dirty="0">
                <a:solidFill>
                  <a:srgbClr val="FFFFFF"/>
                </a:solidFill>
              </a:rPr>
              <a:t>on type</a:t>
            </a:r>
          </a:p>
        </p:txBody>
      </p:sp>
      <p:sp>
        <p:nvSpPr>
          <p:cNvPr id="40963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Generative Story</a:t>
            </a:r>
          </a:p>
        </p:txBody>
      </p:sp>
    </p:spTree>
    <p:extLst>
      <p:ext uri="{BB962C8B-B14F-4D97-AF65-F5344CB8AC3E}">
        <p14:creationId xmlns:p14="http://schemas.microsoft.com/office/powerpoint/2010/main" val="1806187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4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Data/Inference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Gather entities and words which co-occur</a:t>
            </a:r>
          </a:p>
          <a:p>
            <a:pPr lvl="1"/>
            <a:r>
              <a:rPr lang="en-US" dirty="0" smtClean="0"/>
              <a:t>Extract Entities from about 60M status messages</a:t>
            </a:r>
          </a:p>
          <a:p>
            <a:r>
              <a:rPr lang="en-US" dirty="0" smtClean="0"/>
              <a:t>Used a set of 10 types from Freebase</a:t>
            </a:r>
          </a:p>
          <a:p>
            <a:pPr lvl="1"/>
            <a:r>
              <a:rPr lang="en-US" dirty="0" smtClean="0"/>
              <a:t>Commonly occur in Tweets</a:t>
            </a:r>
          </a:p>
          <a:p>
            <a:pPr lvl="1"/>
            <a:r>
              <a:rPr lang="en-US" dirty="0" smtClean="0"/>
              <a:t>Good coverage in Freebase</a:t>
            </a:r>
          </a:p>
          <a:p>
            <a:r>
              <a:rPr lang="en-US" dirty="0" smtClean="0"/>
              <a:t>Inference: Collapsed Gibbs sampling:</a:t>
            </a:r>
          </a:p>
          <a:p>
            <a:pPr lvl="1"/>
            <a:r>
              <a:rPr lang="en-US" dirty="0" smtClean="0"/>
              <a:t>Constrain types using Freebase</a:t>
            </a:r>
            <a:endParaRPr lang="en-US" dirty="0"/>
          </a:p>
          <a:p>
            <a:pPr lvl="1"/>
            <a:r>
              <a:rPr lang="en-US" dirty="0" smtClean="0"/>
              <a:t>For entities not in Freebase, don’t constrain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0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4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Type Lists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1" t="22478" r="20789" b="6545"/>
          <a:stretch/>
        </p:blipFill>
        <p:spPr>
          <a:xfrm>
            <a:off x="706643" y="762000"/>
            <a:ext cx="7781514" cy="437047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0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4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Type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5380037"/>
            <a:ext cx="8229600" cy="1706563"/>
          </a:xfrm>
        </p:spPr>
        <p:txBody>
          <a:bodyPr/>
          <a:lstStyle/>
          <a:p>
            <a:r>
              <a:rPr lang="en-US" dirty="0" smtClean="0"/>
              <a:t>KKTNY = </a:t>
            </a:r>
            <a:r>
              <a:rPr lang="en-US" b="1" dirty="0" err="1"/>
              <a:t>Kourtney</a:t>
            </a:r>
            <a:r>
              <a:rPr lang="en-US" b="1" dirty="0"/>
              <a:t> and Kim Take New </a:t>
            </a:r>
            <a:r>
              <a:rPr lang="en-US" b="1" dirty="0" smtClean="0"/>
              <a:t>York</a:t>
            </a:r>
          </a:p>
          <a:p>
            <a:r>
              <a:rPr lang="en-US" dirty="0" smtClean="0"/>
              <a:t>RHOBH = </a:t>
            </a:r>
            <a:r>
              <a:rPr lang="en-US" b="1" dirty="0"/>
              <a:t>Real Housewives of Beverly Hills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1" t="22478" r="20789" b="6545"/>
          <a:stretch/>
        </p:blipFill>
        <p:spPr>
          <a:xfrm>
            <a:off x="706643" y="762000"/>
            <a:ext cx="7781514" cy="437047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81800" y="2133600"/>
            <a:ext cx="1600200" cy="53340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5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(Applications)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Extracting music performers and locations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(Benson et. al 2011)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Predicting </a:t>
            </a:r>
            <a:r>
              <a:rPr lang="en-US" sz="3200" dirty="0" smtClean="0"/>
              <a:t>Polls</a:t>
            </a:r>
          </a:p>
          <a:p>
            <a:pPr marL="742950" lvl="2" indent="-342900"/>
            <a:r>
              <a:rPr lang="en-US" b="1" dirty="0" smtClean="0">
                <a:solidFill>
                  <a:schemeClr val="tx2"/>
                </a:solidFill>
              </a:rPr>
              <a:t>(O’Connor </a:t>
            </a:r>
            <a:r>
              <a:rPr lang="en-US" b="1" dirty="0">
                <a:solidFill>
                  <a:schemeClr val="tx2"/>
                </a:solidFill>
              </a:rPr>
              <a:t>et. al. </a:t>
            </a:r>
            <a:r>
              <a:rPr lang="en-US" b="1" dirty="0" smtClean="0">
                <a:solidFill>
                  <a:schemeClr val="tx2"/>
                </a:solidFill>
              </a:rPr>
              <a:t>2010</a:t>
            </a:r>
            <a:r>
              <a:rPr lang="en-US" b="1" dirty="0">
                <a:solidFill>
                  <a:schemeClr val="tx2"/>
                </a:solidFill>
              </a:rPr>
              <a:t>)</a:t>
            </a:r>
            <a:endParaRPr lang="en-US" b="1" dirty="0" smtClean="0">
              <a:solidFill>
                <a:schemeClr val="tx2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Product Sentiment</a:t>
            </a:r>
          </a:p>
          <a:p>
            <a:pPr marL="742950" lvl="2" indent="-342900"/>
            <a:r>
              <a:rPr lang="en-US" b="1" dirty="0" smtClean="0">
                <a:solidFill>
                  <a:schemeClr val="tx2"/>
                </a:solidFill>
              </a:rPr>
              <a:t>(Brody et. al. 2011)	</a:t>
            </a:r>
            <a:endParaRPr lang="en-US" b="1" dirty="0">
              <a:solidFill>
                <a:schemeClr val="tx2"/>
              </a:solidFill>
            </a:endParaRPr>
          </a:p>
          <a:p>
            <a:r>
              <a:rPr lang="en-US" dirty="0" smtClean="0"/>
              <a:t>Outbreak detection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(</a:t>
            </a:r>
            <a:r>
              <a:rPr lang="en-US" b="1" dirty="0" err="1" smtClean="0">
                <a:solidFill>
                  <a:schemeClr val="tx2"/>
                </a:solidFill>
              </a:rPr>
              <a:t>Aramaki</a:t>
            </a:r>
            <a:r>
              <a:rPr lang="en-US" b="1" dirty="0" smtClean="0">
                <a:solidFill>
                  <a:schemeClr val="tx2"/>
                </a:solidFill>
              </a:rPr>
              <a:t> et. al. 2011)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99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4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Manually Annotated the 2,400 tweets with the 10 entity types</a:t>
            </a:r>
          </a:p>
          <a:p>
            <a:pPr lvl="1"/>
            <a:r>
              <a:rPr lang="en-US" dirty="0" smtClean="0"/>
              <a:t>Only used for testing purposes</a:t>
            </a:r>
          </a:p>
          <a:p>
            <a:pPr lvl="1"/>
            <a:r>
              <a:rPr lang="en-US" dirty="0" smtClean="0"/>
              <a:t>No labeled examples for LLDA &amp; </a:t>
            </a:r>
            <a:r>
              <a:rPr lang="en-US" dirty="0" err="1" smtClean="0"/>
              <a:t>Cotraining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2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4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Results: 10 Types</a:t>
            </a:r>
            <a:br>
              <a:rPr lang="en-US" dirty="0" smtClean="0"/>
            </a:br>
            <a:r>
              <a:rPr lang="en-US" dirty="0" smtClean="0"/>
              <a:t>(Gold Segmentation)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957096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5028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4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Results: 10 Types</a:t>
            </a:r>
            <a:br>
              <a:rPr lang="en-US" dirty="0" smtClean="0"/>
            </a:br>
            <a:r>
              <a:rPr lang="en-US" dirty="0" smtClean="0"/>
              <a:t>(Gold Segmentation)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80059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Oval Callout 2"/>
          <p:cNvSpPr/>
          <p:nvPr/>
        </p:nvSpPr>
        <p:spPr>
          <a:xfrm>
            <a:off x="2209800" y="1524000"/>
            <a:ext cx="3886200" cy="1447800"/>
          </a:xfrm>
          <a:prstGeom prst="wedgeEllipseCallout">
            <a:avLst>
              <a:gd name="adj1" fmla="val -25926"/>
              <a:gd name="adj2" fmla="val 990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Precision =0.85</a:t>
            </a:r>
          </a:p>
          <a:p>
            <a:pPr algn="ctr"/>
            <a:r>
              <a:rPr lang="en-US" sz="2800" dirty="0" smtClean="0"/>
              <a:t>Recall=0.24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533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4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Results: 10 Types</a:t>
            </a:r>
            <a:br>
              <a:rPr lang="en-US" dirty="0" smtClean="0"/>
            </a:br>
            <a:r>
              <a:rPr lang="en-US" dirty="0" smtClean="0"/>
              <a:t>(Gold Segmentation)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771841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2768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4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LDA winning?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 type info. across mentions</a:t>
            </a:r>
          </a:p>
          <a:p>
            <a:pPr lvl="1"/>
            <a:r>
              <a:rPr lang="en-US" dirty="0" smtClean="0"/>
              <a:t>Unambiguous mentions help to disambiguate</a:t>
            </a:r>
          </a:p>
          <a:p>
            <a:pPr lvl="1"/>
            <a:r>
              <a:rPr lang="en-US" dirty="0" smtClean="0"/>
              <a:t>Unlabeled examples provide entity-specific prior</a:t>
            </a:r>
          </a:p>
          <a:p>
            <a:endParaRPr lang="en-US" dirty="0" smtClean="0"/>
          </a:p>
          <a:p>
            <a:r>
              <a:rPr lang="en-US" dirty="0" smtClean="0"/>
              <a:t>Explicitly models ambiguity</a:t>
            </a:r>
          </a:p>
          <a:p>
            <a:pPr lvl="1"/>
            <a:r>
              <a:rPr lang="en-US" dirty="0" smtClean="0"/>
              <a:t>Each “entity string” is modeled as (constrained) distribution over types</a:t>
            </a:r>
          </a:p>
          <a:p>
            <a:pPr lvl="1"/>
            <a:r>
              <a:rPr lang="en-US" dirty="0" smtClean="0"/>
              <a:t>Takes better advantage of ambiguous training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4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4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+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0" t="29524" r="16927" b="22857"/>
          <a:stretch/>
        </p:blipFill>
        <p:spPr bwMode="auto">
          <a:xfrm>
            <a:off x="381000" y="2286000"/>
            <a:ext cx="8247888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206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Named Entity Recognition</a:t>
            </a:r>
          </a:p>
          <a:p>
            <a:pPr lvl="1"/>
            <a:r>
              <a:rPr lang="en-US" dirty="0" smtClean="0"/>
              <a:t>(Liu et. al. 2011)</a:t>
            </a:r>
          </a:p>
          <a:p>
            <a:r>
              <a:rPr lang="en-US" dirty="0" smtClean="0"/>
              <a:t>POS Tagging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Gimpel</a:t>
            </a:r>
            <a:r>
              <a:rPr lang="en-US" dirty="0" smtClean="0"/>
              <a:t> et. al. 2011)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7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4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 Demo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5678269"/>
            <a:ext cx="579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aseline="-25000" dirty="0" smtClean="0">
                <a:hlinkClick r:id="rId3"/>
              </a:rPr>
              <a:t>http://statuscalendar.com</a:t>
            </a:r>
            <a:endParaRPr lang="en-US" sz="5400" baseline="-25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Extract Entities from millions of Tweets</a:t>
            </a:r>
          </a:p>
          <a:p>
            <a:pPr lvl="1"/>
            <a:r>
              <a:rPr lang="en-US" dirty="0" smtClean="0"/>
              <a:t>Using NER trained on Labeled Tweets</a:t>
            </a:r>
          </a:p>
          <a:p>
            <a:r>
              <a:rPr lang="en-US" dirty="0" smtClean="0"/>
              <a:t>Extract and Resolve Temporal Expressions</a:t>
            </a:r>
          </a:p>
          <a:p>
            <a:pPr lvl="1"/>
            <a:r>
              <a:rPr lang="en-US" dirty="0" smtClean="0"/>
              <a:t>For example “Next Friday”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02-24-11</a:t>
            </a:r>
          </a:p>
          <a:p>
            <a:r>
              <a:rPr lang="en-US" dirty="0" smtClean="0"/>
              <a:t>Count Entity/Day co-occurrences</a:t>
            </a:r>
          </a:p>
          <a:p>
            <a:pPr lvl="1"/>
            <a:r>
              <a:rPr lang="en-US" dirty="0" smtClean="0"/>
              <a:t>G</a:t>
            </a:r>
            <a:r>
              <a:rPr lang="en-US" baseline="30000" dirty="0" smtClean="0"/>
              <a:t>2</a:t>
            </a:r>
            <a:r>
              <a:rPr lang="en-US" dirty="0" smtClean="0"/>
              <a:t> Log Likelihood Ratio</a:t>
            </a:r>
          </a:p>
          <a:p>
            <a:r>
              <a:rPr lang="en-US" dirty="0" smtClean="0"/>
              <a:t>Plot Top 20 Entities for Each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7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4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Analysis of challenges in noisy text</a:t>
            </a:r>
          </a:p>
          <a:p>
            <a:r>
              <a:rPr lang="en-US" dirty="0" smtClean="0"/>
              <a:t>Adapted NLP tools to Twitter</a:t>
            </a:r>
          </a:p>
          <a:p>
            <a:r>
              <a:rPr lang="en-US" dirty="0" smtClean="0"/>
              <a:t>Distant Supervision using Topic Models</a:t>
            </a:r>
          </a:p>
          <a:p>
            <a:r>
              <a:rPr lang="en-US" dirty="0"/>
              <a:t>Tools available:  </a:t>
            </a:r>
            <a:r>
              <a:rPr lang="en-US" dirty="0">
                <a:hlinkClick r:id="rId3"/>
              </a:rPr>
              <a:t>https://github.com/aritter/twitter_nlp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3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4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Analysis of challenges in noisy text</a:t>
            </a:r>
          </a:p>
          <a:p>
            <a:r>
              <a:rPr lang="en-US" dirty="0" smtClean="0"/>
              <a:t>Adapted NLP tools to Twitter</a:t>
            </a:r>
          </a:p>
          <a:p>
            <a:r>
              <a:rPr lang="en-US" dirty="0" smtClean="0"/>
              <a:t>Distant Supervision using Topic Models</a:t>
            </a:r>
          </a:p>
          <a:p>
            <a:r>
              <a:rPr lang="en-US" dirty="0"/>
              <a:t>Tools available:  </a:t>
            </a:r>
            <a:r>
              <a:rPr lang="en-US" dirty="0">
                <a:hlinkClick r:id="rId3"/>
              </a:rPr>
              <a:t>https://github.com/aritter/twitter_nlp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5149" y="5029200"/>
            <a:ext cx="27684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Thanks!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491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r>
              <a:rPr lang="en-US" dirty="0" smtClean="0"/>
              <a:t>Error Analysis of Off The Shelf Tools</a:t>
            </a:r>
            <a:endParaRPr lang="en-US" dirty="0"/>
          </a:p>
          <a:p>
            <a:r>
              <a:rPr lang="en-US" dirty="0" smtClean="0"/>
              <a:t>POS Tagger</a:t>
            </a:r>
            <a:endParaRPr lang="en-US" dirty="0"/>
          </a:p>
          <a:p>
            <a:r>
              <a:rPr lang="en-US" dirty="0"/>
              <a:t>Named Entity Segmentation</a:t>
            </a:r>
          </a:p>
          <a:p>
            <a:r>
              <a:rPr lang="en-US" dirty="0"/>
              <a:t>Named Entity Classification</a:t>
            </a:r>
          </a:p>
          <a:p>
            <a:pPr lvl="1"/>
            <a:r>
              <a:rPr lang="en-US" dirty="0" smtClean="0"/>
              <a:t>Distant Supervision Using Topic Models</a:t>
            </a:r>
          </a:p>
          <a:p>
            <a:r>
              <a:rPr lang="en-US" dirty="0"/>
              <a:t>Tools available:  </a:t>
            </a:r>
            <a:r>
              <a:rPr lang="en-US" dirty="0">
                <a:hlinkClick r:id="rId3"/>
              </a:rPr>
              <a:t>https://github.com/aritter/twitter_nlp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6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4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Results</a:t>
            </a:r>
            <a:br>
              <a:rPr lang="en-US" dirty="0" smtClean="0"/>
            </a:br>
            <a:r>
              <a:rPr lang="en-US" dirty="0" smtClean="0"/>
              <a:t>(Gold Segmentation)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t="19524" r="20573" b="34286"/>
          <a:stretch/>
        </p:blipFill>
        <p:spPr bwMode="auto">
          <a:xfrm>
            <a:off x="282149" y="1981200"/>
            <a:ext cx="8709451" cy="382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824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4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Results By Type</a:t>
            </a:r>
            <a:br>
              <a:rPr lang="en-US" dirty="0" smtClean="0"/>
            </a:br>
            <a:r>
              <a:rPr lang="en-US" dirty="0" smtClean="0"/>
              <a:t>(Gold Segmentation)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09" t="19523" r="17187" b="15239"/>
          <a:stretch/>
        </p:blipFill>
        <p:spPr bwMode="auto">
          <a:xfrm>
            <a:off x="736600" y="1447800"/>
            <a:ext cx="7569200" cy="5133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387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4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(Segmentation Only)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74543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8553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4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 Of Speech Tagging: </a:t>
            </a:r>
            <a:br>
              <a:rPr lang="en-US" dirty="0" smtClean="0"/>
            </a:br>
            <a:r>
              <a:rPr lang="en-US" dirty="0" smtClean="0"/>
              <a:t>Accuracy Drops on Tweets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1295400"/>
          </a:xfrm>
        </p:spPr>
        <p:txBody>
          <a:bodyPr/>
          <a:lstStyle/>
          <a:p>
            <a:r>
              <a:rPr lang="en-US" dirty="0" smtClean="0"/>
              <a:t>Most Common Tag : </a:t>
            </a:r>
            <a:r>
              <a:rPr lang="en-US" b="1" dirty="0" smtClean="0"/>
              <a:t>76%</a:t>
            </a:r>
            <a:r>
              <a:rPr lang="en-US" dirty="0" smtClean="0"/>
              <a:t> (90% on brown corpus)</a:t>
            </a:r>
            <a:endParaRPr lang="en-US" b="1" dirty="0" smtClean="0"/>
          </a:p>
          <a:p>
            <a:r>
              <a:rPr lang="en-US" dirty="0" smtClean="0"/>
              <a:t>Stanford POS : </a:t>
            </a:r>
            <a:r>
              <a:rPr lang="en-US" b="1" dirty="0" smtClean="0"/>
              <a:t>80%</a:t>
            </a:r>
            <a:r>
              <a:rPr lang="en-US" dirty="0" smtClean="0"/>
              <a:t> (97% on news)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15239610"/>
              </p:ext>
            </p:extLst>
          </p:nvPr>
        </p:nvGraphicFramePr>
        <p:xfrm>
          <a:off x="152400" y="2895600"/>
          <a:ext cx="88392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7223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Off The Shelf NLP Tools Fail</a:t>
            </a:r>
            <a:endParaRPr lang="en-US" dirty="0"/>
          </a:p>
        </p:txBody>
      </p:sp>
      <p:sp>
        <p:nvSpPr>
          <p:cNvPr id="1026" name="AutoShape 2" descr="https://mail.google.com/a/cs.washington.edu/?ui=2&amp;ik=b878aebbbe&amp;view=att&amp;th=12dc908a5a23cf0b&amp;attid=0.1&amp;disp=inline&amp;realattid=f_gjg2y4w90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mail.google.com/a/cs.washington.edu/?ui=2&amp;ik=b878aebbbe&amp;view=att&amp;th=12dc908a5a23cf0b&amp;attid=0.1&amp;disp=inline&amp;realattid=f_gjg2y4w90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1512" t="12117" r="38468" b="33338"/>
          <a:stretch/>
        </p:blipFill>
        <p:spPr bwMode="auto">
          <a:xfrm>
            <a:off x="228600" y="1600200"/>
            <a:ext cx="85250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83517" t="11907" r="4047" b="62797"/>
          <a:stretch/>
        </p:blipFill>
        <p:spPr bwMode="auto">
          <a:xfrm>
            <a:off x="7232072" y="1600200"/>
            <a:ext cx="176645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5290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Off The Shelf NLP Tools Fail</a:t>
            </a:r>
            <a:endParaRPr lang="en-US" dirty="0"/>
          </a:p>
        </p:txBody>
      </p:sp>
      <p:sp>
        <p:nvSpPr>
          <p:cNvPr id="1026" name="AutoShape 2" descr="https://mail.google.com/a/cs.washington.edu/?ui=2&amp;ik=b878aebbbe&amp;view=att&amp;th=12dc908a5a23cf0b&amp;attid=0.1&amp;disp=inline&amp;realattid=f_gjg2y4w90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mail.google.com/a/cs.washington.edu/?ui=2&amp;ik=b878aebbbe&amp;view=att&amp;th=12dc908a5a23cf0b&amp;attid=0.1&amp;disp=inline&amp;realattid=f_gjg2y4w90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1512" t="12117" r="38468" b="33338"/>
          <a:stretch/>
        </p:blipFill>
        <p:spPr bwMode="auto">
          <a:xfrm>
            <a:off x="228600" y="1600200"/>
            <a:ext cx="85250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83517" t="11907" r="4047" b="62797"/>
          <a:stretch/>
        </p:blipFill>
        <p:spPr bwMode="auto">
          <a:xfrm>
            <a:off x="7232072" y="1600200"/>
            <a:ext cx="176645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Explosion 1 8"/>
          <p:cNvSpPr/>
          <p:nvPr/>
        </p:nvSpPr>
        <p:spPr>
          <a:xfrm>
            <a:off x="3352800" y="3276600"/>
            <a:ext cx="6629400" cy="42672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Twitter Has Noisy &amp; Unique Style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82094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Text: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Lexical Variation (misspellings, abbreviations)</a:t>
            </a:r>
          </a:p>
          <a:p>
            <a:pPr lvl="1"/>
            <a:r>
              <a:rPr lang="en-US" sz="1600" dirty="0"/>
              <a:t>`2m', `2ma', `2mar', `2mara', `2maro', `2marrow', `2mor', `2mora', `2moro', `2morow', `2morr', </a:t>
            </a:r>
            <a:r>
              <a:rPr lang="en-US" sz="1600" dirty="0" smtClean="0"/>
              <a:t>`</a:t>
            </a:r>
            <a:r>
              <a:rPr lang="en-US" sz="1600" dirty="0"/>
              <a:t>2morro', `2morrow', `2moz', `2mr', `2mro', `2mrrw', `2mrw', `2mw', `</a:t>
            </a:r>
            <a:r>
              <a:rPr lang="en-US" sz="1600" dirty="0" err="1"/>
              <a:t>tmmrw</a:t>
            </a:r>
            <a:r>
              <a:rPr lang="en-US" sz="1600" dirty="0"/>
              <a:t>', `</a:t>
            </a:r>
            <a:r>
              <a:rPr lang="en-US" sz="1600" dirty="0" err="1"/>
              <a:t>tmo</a:t>
            </a:r>
            <a:r>
              <a:rPr lang="en-US" sz="1600" dirty="0"/>
              <a:t>', `</a:t>
            </a:r>
            <a:r>
              <a:rPr lang="en-US" sz="1600" dirty="0" err="1"/>
              <a:t>tmoro</a:t>
            </a:r>
            <a:r>
              <a:rPr lang="en-US" sz="1600" dirty="0"/>
              <a:t>', </a:t>
            </a:r>
            <a:r>
              <a:rPr lang="en-US" sz="1600" dirty="0" smtClean="0"/>
              <a:t>`</a:t>
            </a:r>
            <a:r>
              <a:rPr lang="en-US" sz="1600" dirty="0" err="1"/>
              <a:t>tmorrow</a:t>
            </a:r>
            <a:r>
              <a:rPr lang="en-US" sz="1600" dirty="0"/>
              <a:t>', `</a:t>
            </a:r>
            <a:r>
              <a:rPr lang="en-US" sz="1600" dirty="0" err="1"/>
              <a:t>tmoz</a:t>
            </a:r>
            <a:r>
              <a:rPr lang="en-US" sz="1600" dirty="0"/>
              <a:t>', `</a:t>
            </a:r>
            <a:r>
              <a:rPr lang="en-US" sz="1600" dirty="0" err="1"/>
              <a:t>tmr</a:t>
            </a:r>
            <a:r>
              <a:rPr lang="en-US" sz="1600" dirty="0"/>
              <a:t>', `</a:t>
            </a:r>
            <a:r>
              <a:rPr lang="en-US" sz="1600" dirty="0" err="1"/>
              <a:t>tmro</a:t>
            </a:r>
            <a:r>
              <a:rPr lang="en-US" sz="1600" dirty="0"/>
              <a:t>', `</a:t>
            </a:r>
            <a:r>
              <a:rPr lang="en-US" sz="1600" dirty="0" err="1"/>
              <a:t>tmrow</a:t>
            </a:r>
            <a:r>
              <a:rPr lang="en-US" sz="1600" dirty="0"/>
              <a:t>', `</a:t>
            </a:r>
            <a:r>
              <a:rPr lang="en-US" sz="1600" dirty="0" err="1"/>
              <a:t>tmrrow</a:t>
            </a:r>
            <a:r>
              <a:rPr lang="en-US" sz="1600" dirty="0"/>
              <a:t>', `</a:t>
            </a:r>
            <a:r>
              <a:rPr lang="en-US" sz="1600" dirty="0" err="1"/>
              <a:t>tmrrw</a:t>
            </a:r>
            <a:r>
              <a:rPr lang="en-US" sz="1600" dirty="0"/>
              <a:t>', `</a:t>
            </a:r>
            <a:r>
              <a:rPr lang="en-US" sz="1600" dirty="0" err="1"/>
              <a:t>tmrw</a:t>
            </a:r>
            <a:r>
              <a:rPr lang="en-US" sz="1600" dirty="0"/>
              <a:t>', `</a:t>
            </a:r>
            <a:r>
              <a:rPr lang="en-US" sz="1600" dirty="0" err="1"/>
              <a:t>tmrww</a:t>
            </a:r>
            <a:r>
              <a:rPr lang="en-US" sz="1600" dirty="0"/>
              <a:t>', `</a:t>
            </a:r>
            <a:r>
              <a:rPr lang="en-US" sz="1600" dirty="0" err="1"/>
              <a:t>tmw</a:t>
            </a:r>
            <a:r>
              <a:rPr lang="en-US" sz="1600" dirty="0"/>
              <a:t>', `</a:t>
            </a:r>
            <a:r>
              <a:rPr lang="en-US" sz="1600" dirty="0" err="1"/>
              <a:t>tomaro</a:t>
            </a:r>
            <a:r>
              <a:rPr lang="en-US" sz="1600" dirty="0"/>
              <a:t>', </a:t>
            </a:r>
            <a:r>
              <a:rPr lang="en-US" sz="1600" dirty="0" smtClean="0"/>
              <a:t>`</a:t>
            </a:r>
            <a:r>
              <a:rPr lang="en-US" sz="1600" dirty="0" err="1"/>
              <a:t>tomarow</a:t>
            </a:r>
            <a:r>
              <a:rPr lang="en-US" sz="1600" dirty="0"/>
              <a:t>', `</a:t>
            </a:r>
            <a:r>
              <a:rPr lang="en-US" sz="1600" dirty="0" err="1"/>
              <a:t>tomarro</a:t>
            </a:r>
            <a:r>
              <a:rPr lang="en-US" sz="1600" dirty="0"/>
              <a:t>', `</a:t>
            </a:r>
            <a:r>
              <a:rPr lang="en-US" sz="1600" dirty="0" err="1"/>
              <a:t>tomarrow</a:t>
            </a:r>
            <a:r>
              <a:rPr lang="en-US" sz="1600" dirty="0"/>
              <a:t>', `</a:t>
            </a:r>
            <a:r>
              <a:rPr lang="en-US" sz="1600" dirty="0" err="1"/>
              <a:t>tomm</a:t>
            </a:r>
            <a:r>
              <a:rPr lang="en-US" sz="1600" dirty="0"/>
              <a:t>', `</a:t>
            </a:r>
            <a:r>
              <a:rPr lang="en-US" sz="1600" dirty="0" err="1"/>
              <a:t>tommarow</a:t>
            </a:r>
            <a:r>
              <a:rPr lang="en-US" sz="1600" dirty="0"/>
              <a:t>', `</a:t>
            </a:r>
            <a:r>
              <a:rPr lang="en-US" sz="1600" dirty="0" err="1"/>
              <a:t>tommarrow</a:t>
            </a:r>
            <a:r>
              <a:rPr lang="en-US" sz="1600" dirty="0"/>
              <a:t>', `</a:t>
            </a:r>
            <a:r>
              <a:rPr lang="en-US" sz="1600" dirty="0" err="1"/>
              <a:t>tommoro</a:t>
            </a:r>
            <a:r>
              <a:rPr lang="en-US" sz="1600" dirty="0"/>
              <a:t>', `</a:t>
            </a:r>
            <a:r>
              <a:rPr lang="en-US" sz="1600" dirty="0" err="1"/>
              <a:t>tommorow</a:t>
            </a:r>
            <a:r>
              <a:rPr lang="en-US" sz="1600" dirty="0"/>
              <a:t>', </a:t>
            </a:r>
            <a:r>
              <a:rPr lang="en-US" sz="1600" dirty="0" smtClean="0"/>
              <a:t>`</a:t>
            </a:r>
            <a:r>
              <a:rPr lang="en-US" sz="1600" dirty="0" err="1"/>
              <a:t>tommorrow</a:t>
            </a:r>
            <a:r>
              <a:rPr lang="en-US" sz="1600" dirty="0"/>
              <a:t>', `</a:t>
            </a:r>
            <a:r>
              <a:rPr lang="en-US" sz="1600" dirty="0" err="1"/>
              <a:t>tommorw</a:t>
            </a:r>
            <a:r>
              <a:rPr lang="en-US" sz="1600" dirty="0"/>
              <a:t>', `</a:t>
            </a:r>
            <a:r>
              <a:rPr lang="en-US" sz="1600" dirty="0" err="1"/>
              <a:t>tommrow</a:t>
            </a:r>
            <a:r>
              <a:rPr lang="en-US" sz="1600" dirty="0"/>
              <a:t>', `</a:t>
            </a:r>
            <a:r>
              <a:rPr lang="en-US" sz="1600" dirty="0" err="1"/>
              <a:t>tomo</a:t>
            </a:r>
            <a:r>
              <a:rPr lang="en-US" sz="1600" dirty="0"/>
              <a:t>', `</a:t>
            </a:r>
            <a:r>
              <a:rPr lang="en-US" sz="1600" dirty="0" err="1"/>
              <a:t>tomolo</a:t>
            </a:r>
            <a:r>
              <a:rPr lang="en-US" sz="1600" dirty="0"/>
              <a:t>', `</a:t>
            </a:r>
            <a:r>
              <a:rPr lang="en-US" sz="1600" dirty="0" err="1"/>
              <a:t>tomoro</a:t>
            </a:r>
            <a:r>
              <a:rPr lang="en-US" sz="1600" dirty="0"/>
              <a:t>', `</a:t>
            </a:r>
            <a:r>
              <a:rPr lang="en-US" sz="1600" dirty="0" err="1"/>
              <a:t>tomorow</a:t>
            </a:r>
            <a:r>
              <a:rPr lang="en-US" sz="1600" dirty="0"/>
              <a:t>', `</a:t>
            </a:r>
            <a:r>
              <a:rPr lang="en-US" sz="1600" dirty="0" err="1" smtClean="0"/>
              <a:t>tomorro</a:t>
            </a:r>
            <a:r>
              <a:rPr lang="en-US" sz="1600" dirty="0"/>
              <a:t>', `</a:t>
            </a:r>
            <a:r>
              <a:rPr lang="en-US" sz="1600" dirty="0" err="1"/>
              <a:t>tomorrw</a:t>
            </a:r>
            <a:r>
              <a:rPr lang="en-US" sz="1600" dirty="0"/>
              <a:t>', </a:t>
            </a:r>
            <a:r>
              <a:rPr lang="en-US" sz="1600" dirty="0" smtClean="0"/>
              <a:t>`</a:t>
            </a:r>
            <a:r>
              <a:rPr lang="en-US" sz="1600" dirty="0" err="1"/>
              <a:t>tomoz</a:t>
            </a:r>
            <a:r>
              <a:rPr lang="en-US" sz="1600" dirty="0"/>
              <a:t>', `</a:t>
            </a:r>
            <a:r>
              <a:rPr lang="en-US" sz="1600" dirty="0" err="1"/>
              <a:t>tomrw</a:t>
            </a:r>
            <a:r>
              <a:rPr lang="en-US" sz="1600" dirty="0"/>
              <a:t>', `</a:t>
            </a:r>
            <a:r>
              <a:rPr lang="en-US" sz="1600" dirty="0" err="1" smtClean="0"/>
              <a:t>tomz</a:t>
            </a:r>
            <a:r>
              <a:rPr lang="en-US" sz="1600" dirty="0" smtClean="0"/>
              <a:t>‘</a:t>
            </a:r>
          </a:p>
          <a:p>
            <a:r>
              <a:rPr lang="en-US" dirty="0" smtClean="0"/>
              <a:t>Unreliable Capitalization</a:t>
            </a:r>
          </a:p>
          <a:p>
            <a:pPr lvl="1"/>
            <a:r>
              <a:rPr lang="en-US" sz="2400" dirty="0" smtClean="0"/>
              <a:t>“The </a:t>
            </a:r>
            <a:r>
              <a:rPr lang="en-US" sz="2400" dirty="0"/>
              <a:t>Hobbit has </a:t>
            </a:r>
            <a:r>
              <a:rPr lang="en-US" sz="2400" dirty="0" smtClean="0"/>
              <a:t>FINALLY </a:t>
            </a:r>
            <a:r>
              <a:rPr lang="en-US" sz="2400" dirty="0"/>
              <a:t>started filming! </a:t>
            </a:r>
            <a:r>
              <a:rPr lang="en-US" sz="2400" dirty="0" smtClean="0"/>
              <a:t>I cannot </a:t>
            </a:r>
            <a:r>
              <a:rPr lang="en-US" sz="2400" dirty="0"/>
              <a:t>wait</a:t>
            </a:r>
            <a:r>
              <a:rPr lang="en-US" sz="2400" dirty="0" smtClean="0"/>
              <a:t>!”</a:t>
            </a:r>
            <a:endParaRPr lang="en-US" sz="2400" dirty="0"/>
          </a:p>
          <a:p>
            <a:r>
              <a:rPr lang="en-US" dirty="0" smtClean="0"/>
              <a:t>Unique Grammar</a:t>
            </a:r>
          </a:p>
          <a:p>
            <a:pPr lvl="1"/>
            <a:r>
              <a:rPr lang="en-US" sz="2400" dirty="0"/>
              <a:t>“</a:t>
            </a:r>
            <a:r>
              <a:rPr lang="en-US" sz="2400" dirty="0" err="1"/>
              <a:t>watchng</a:t>
            </a:r>
            <a:r>
              <a:rPr lang="en-US" sz="2400" dirty="0"/>
              <a:t> </a:t>
            </a:r>
            <a:r>
              <a:rPr lang="en-US" sz="2400" dirty="0" err="1" smtClean="0"/>
              <a:t>american</a:t>
            </a:r>
            <a:r>
              <a:rPr lang="en-US" sz="2400" dirty="0"/>
              <a:t> </a:t>
            </a:r>
            <a:r>
              <a:rPr lang="en-US" sz="2400" dirty="0" smtClean="0"/>
              <a:t>dad</a:t>
            </a:r>
            <a:r>
              <a:rPr lang="en-US" sz="2400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08981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3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of speech tagging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8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13641</TotalTime>
  <Words>1733</Words>
  <Application>Microsoft Office PowerPoint</Application>
  <PresentationFormat>On-screen Show (4:3)</PresentationFormat>
  <Paragraphs>377</Paragraphs>
  <Slides>53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Named Entity Recognition In Tweets:  An Experimental Study</vt:lpstr>
      <vt:lpstr>Information Extraction: Motivation</vt:lpstr>
      <vt:lpstr>Information Extraction: Motivation</vt:lpstr>
      <vt:lpstr>Related Work (Applications)</vt:lpstr>
      <vt:lpstr>Outline</vt:lpstr>
      <vt:lpstr>Off The Shelf NLP Tools Fail</vt:lpstr>
      <vt:lpstr>Off The Shelf NLP Tools Fail</vt:lpstr>
      <vt:lpstr>Noisy Text: Challenges</vt:lpstr>
      <vt:lpstr>Part of speech tagging</vt:lpstr>
      <vt:lpstr>Part Of Speech Tagging:  Accuracy Drops on Tweets</vt:lpstr>
      <vt:lpstr>Part Of Speech Tagging:  Accuracy Drops on Tweets</vt:lpstr>
      <vt:lpstr>POS Tagging</vt:lpstr>
      <vt:lpstr>Results</vt:lpstr>
      <vt:lpstr>PowerPoint Presentation</vt:lpstr>
      <vt:lpstr>Named Entity Segmentation</vt:lpstr>
      <vt:lpstr>Named Entity Segmentation</vt:lpstr>
      <vt:lpstr>Annotating Named Entities</vt:lpstr>
      <vt:lpstr>Learning</vt:lpstr>
      <vt:lpstr>Performance (Segmentation Only)</vt:lpstr>
      <vt:lpstr>Named Entity Classification</vt:lpstr>
      <vt:lpstr>Challenges</vt:lpstr>
      <vt:lpstr>Challenges</vt:lpstr>
      <vt:lpstr>Weakly Supervised NE Classification (Collins  and Singer 99) (Etzioni et. al. 05) (Kozareva 06)</vt:lpstr>
      <vt:lpstr>Weakly Supervised NE Classification (Collins  and Singer 99) (Etzioni et. al. 05) (Kozareva 06)</vt:lpstr>
      <vt:lpstr>Distant Supervision With Topic Models</vt:lpstr>
      <vt:lpstr>Generative Story</vt:lpstr>
      <vt:lpstr>Generative Story</vt:lpstr>
      <vt:lpstr>Generative Story</vt:lpstr>
      <vt:lpstr>Generative Story</vt:lpstr>
      <vt:lpstr>Generative Story</vt:lpstr>
      <vt:lpstr>Generative Story</vt:lpstr>
      <vt:lpstr>Generative Story</vt:lpstr>
      <vt:lpstr>Generative Story</vt:lpstr>
      <vt:lpstr>Generative Story</vt:lpstr>
      <vt:lpstr>Generative Story</vt:lpstr>
      <vt:lpstr>Generative Story</vt:lpstr>
      <vt:lpstr>Data/Inference</vt:lpstr>
      <vt:lpstr>Type Lists</vt:lpstr>
      <vt:lpstr>Type Lists</vt:lpstr>
      <vt:lpstr>Evaluation</vt:lpstr>
      <vt:lpstr>Classification Results: 10 Types (Gold Segmentation)</vt:lpstr>
      <vt:lpstr>Classification Results: 10 Types (Gold Segmentation)</vt:lpstr>
      <vt:lpstr>Classification Results: 10 Types (Gold Segmentation)</vt:lpstr>
      <vt:lpstr>Why is LDA winning?</vt:lpstr>
      <vt:lpstr>Segmentation + Classification</vt:lpstr>
      <vt:lpstr>Related Work</vt:lpstr>
      <vt:lpstr>Calendar Demo</vt:lpstr>
      <vt:lpstr>Contributions</vt:lpstr>
      <vt:lpstr>Contributions</vt:lpstr>
      <vt:lpstr>Classification Results (Gold Segmentation)</vt:lpstr>
      <vt:lpstr>Classification Results By Type (Gold Segmentation)</vt:lpstr>
      <vt:lpstr>Performance (Segmentation Only)</vt:lpstr>
      <vt:lpstr>Part Of Speech Tagging:  Accuracy Drops on Tweets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Unique Textual Resource of Realtime and Social Information</dc:title>
  <dc:creator>aritter</dc:creator>
  <cp:lastModifiedBy>aritter</cp:lastModifiedBy>
  <cp:revision>990</cp:revision>
  <dcterms:created xsi:type="dcterms:W3CDTF">2011-02-09T02:03:08Z</dcterms:created>
  <dcterms:modified xsi:type="dcterms:W3CDTF">2011-10-14T13:31:52Z</dcterms:modified>
</cp:coreProperties>
</file>