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7" r:id="rId4"/>
    <p:sldId id="264" r:id="rId5"/>
    <p:sldId id="260" r:id="rId6"/>
    <p:sldId id="261" r:id="rId7"/>
    <p:sldId id="262" r:id="rId8"/>
    <p:sldId id="263" r:id="rId9"/>
    <p:sldId id="268" r:id="rId10"/>
    <p:sldId id="270" r:id="rId11"/>
    <p:sldId id="271" r:id="rId12"/>
    <p:sldId id="273" r:id="rId13"/>
    <p:sldId id="274" r:id="rId14"/>
    <p:sldId id="275" r:id="rId15"/>
    <p:sldId id="276" r:id="rId16"/>
    <p:sldId id="277" r:id="rId17"/>
    <p:sldId id="278" r:id="rId18"/>
    <p:sldId id="279" r:id="rId19"/>
    <p:sldId id="265" r:id="rId20"/>
    <p:sldId id="280" r:id="rId21"/>
    <p:sldId id="281" r:id="rId22"/>
    <p:sldId id="282" r:id="rId23"/>
    <p:sldId id="283" r:id="rId24"/>
    <p:sldId id="284" r:id="rId25"/>
    <p:sldId id="285" r:id="rId26"/>
    <p:sldId id="258"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Grid="0" snapToObjects="1">
      <p:cViewPr varScale="1">
        <p:scale>
          <a:sx n="45" d="100"/>
          <a:sy n="45" d="100"/>
        </p:scale>
        <p:origin x="-25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Ours</c:v>
                </c:pt>
              </c:strCache>
            </c:strRef>
          </c:tx>
          <c:invertIfNegative val="0"/>
          <c:cat>
            <c:strRef>
              <c:f>Sheet1!$A$2:$A$5</c:f>
              <c:strCache>
                <c:ptCount val="4"/>
                <c:pt idx="0">
                  <c:v>POS (Accuracy)</c:v>
                </c:pt>
                <c:pt idx="1">
                  <c:v>Shallow Parse (Accuracy)</c:v>
                </c:pt>
                <c:pt idx="2">
                  <c:v>NER (F1)</c:v>
                </c:pt>
                <c:pt idx="3">
                  <c:v>Event (F1)</c:v>
                </c:pt>
              </c:strCache>
            </c:strRef>
          </c:cat>
          <c:val>
            <c:numRef>
              <c:f>Sheet1!$B$2:$B$5</c:f>
              <c:numCache>
                <c:formatCode>General</c:formatCode>
                <c:ptCount val="4"/>
                <c:pt idx="0">
                  <c:v>0.883</c:v>
                </c:pt>
                <c:pt idx="1">
                  <c:v>0.875</c:v>
                </c:pt>
                <c:pt idx="2">
                  <c:v>0.67</c:v>
                </c:pt>
                <c:pt idx="3">
                  <c:v>0.64</c:v>
                </c:pt>
              </c:numCache>
            </c:numRef>
          </c:val>
        </c:ser>
        <c:ser>
          <c:idx val="1"/>
          <c:order val="1"/>
          <c:tx>
            <c:strRef>
              <c:f>Sheet1!$C$1</c:f>
              <c:strCache>
                <c:ptCount val="1"/>
                <c:pt idx="0">
                  <c:v>Off-the-shelf</c:v>
                </c:pt>
              </c:strCache>
            </c:strRef>
          </c:tx>
          <c:invertIfNegative val="0"/>
          <c:cat>
            <c:strRef>
              <c:f>Sheet1!$A$2:$A$5</c:f>
              <c:strCache>
                <c:ptCount val="4"/>
                <c:pt idx="0">
                  <c:v>POS (Accuracy)</c:v>
                </c:pt>
                <c:pt idx="1">
                  <c:v>Shallow Parse (Accuracy)</c:v>
                </c:pt>
                <c:pt idx="2">
                  <c:v>NER (F1)</c:v>
                </c:pt>
                <c:pt idx="3">
                  <c:v>Event (F1)</c:v>
                </c:pt>
              </c:strCache>
            </c:strRef>
          </c:cat>
          <c:val>
            <c:numRef>
              <c:f>Sheet1!$C$2:$C$5</c:f>
              <c:numCache>
                <c:formatCode>General</c:formatCode>
                <c:ptCount val="4"/>
                <c:pt idx="0">
                  <c:v>0.801</c:v>
                </c:pt>
                <c:pt idx="1">
                  <c:v>0.839</c:v>
                </c:pt>
                <c:pt idx="2">
                  <c:v>0.44</c:v>
                </c:pt>
                <c:pt idx="3">
                  <c:v>0.15</c:v>
                </c:pt>
              </c:numCache>
            </c:numRef>
          </c:val>
        </c:ser>
        <c:dLbls>
          <c:showLegendKey val="0"/>
          <c:showVal val="0"/>
          <c:showCatName val="0"/>
          <c:showSerName val="0"/>
          <c:showPercent val="0"/>
          <c:showBubbleSize val="0"/>
        </c:dLbls>
        <c:gapWidth val="150"/>
        <c:axId val="-2120497176"/>
        <c:axId val="-2120494200"/>
      </c:barChart>
      <c:catAx>
        <c:axId val="-2120497176"/>
        <c:scaling>
          <c:orientation val="minMax"/>
        </c:scaling>
        <c:delete val="0"/>
        <c:axPos val="b"/>
        <c:majorTickMark val="out"/>
        <c:minorTickMark val="none"/>
        <c:tickLblPos val="nextTo"/>
        <c:crossAx val="-2120494200"/>
        <c:crosses val="autoZero"/>
        <c:auto val="1"/>
        <c:lblAlgn val="ctr"/>
        <c:lblOffset val="100"/>
        <c:noMultiLvlLbl val="0"/>
      </c:catAx>
      <c:valAx>
        <c:axId val="-2120494200"/>
        <c:scaling>
          <c:orientation val="minMax"/>
        </c:scaling>
        <c:delete val="0"/>
        <c:axPos val="l"/>
        <c:majorGridlines/>
        <c:numFmt formatCode="General" sourceLinked="1"/>
        <c:majorTickMark val="out"/>
        <c:minorTickMark val="none"/>
        <c:tickLblPos val="nextTo"/>
        <c:crossAx val="-212049717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5BAE0B-C6E5-3F4C-9A6C-E54D04EA845A}" type="datetimeFigureOut">
              <a:rPr lang="en-US" smtClean="0"/>
              <a:t>8/27/14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95435-5478-1442-8440-3CB3B2EFB51D}" type="slidenum">
              <a:rPr lang="en-US" smtClean="0"/>
              <a:t>‹#›</a:t>
            </a:fld>
            <a:endParaRPr lang="en-US"/>
          </a:p>
        </p:txBody>
      </p:sp>
    </p:spTree>
    <p:extLst>
      <p:ext uri="{BB962C8B-B14F-4D97-AF65-F5344CB8AC3E}">
        <p14:creationId xmlns:p14="http://schemas.microsoft.com/office/powerpoint/2010/main" val="3544743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95435-5478-1442-8440-3CB3B2EFB51D}" type="slidenum">
              <a:rPr lang="en-US" smtClean="0"/>
              <a:t>2</a:t>
            </a:fld>
            <a:endParaRPr lang="en-US"/>
          </a:p>
        </p:txBody>
      </p:sp>
    </p:spTree>
    <p:extLst>
      <p:ext uri="{BB962C8B-B14F-4D97-AF65-F5344CB8AC3E}">
        <p14:creationId xmlns:p14="http://schemas.microsoft.com/office/powerpoint/2010/main" val="92780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meantime social media has emerged as an important competing source of information on current events.</a:t>
            </a:r>
          </a:p>
          <a:p>
            <a:r>
              <a:rPr lang="en-US" dirty="0" smtClean="0"/>
              <a:t>The status messages written by users of these social networking websites have very different characteristics from news articles.</a:t>
            </a:r>
          </a:p>
          <a:p>
            <a:r>
              <a:rPr lang="en-US" dirty="0" smtClean="0"/>
              <a:t>They are short, easy for anyone to write and are</a:t>
            </a:r>
            <a:r>
              <a:rPr lang="en-US" baseline="0" dirty="0" smtClean="0"/>
              <a:t> instantly and widely distributed.</a:t>
            </a:r>
          </a:p>
          <a:p>
            <a:r>
              <a:rPr lang="en-US" baseline="0" dirty="0" smtClean="0"/>
              <a:t>For these reasons, social media often contains more up to date information on a wider variety of topics than news.</a:t>
            </a:r>
          </a:p>
          <a:p>
            <a:r>
              <a:rPr lang="en-US" baseline="0" dirty="0" smtClean="0"/>
              <a:t>But this lowering of the </a:t>
            </a:r>
            <a:r>
              <a:rPr lang="en-US" baseline="0" dirty="0" err="1" smtClean="0"/>
              <a:t>barier</a:t>
            </a:r>
            <a:r>
              <a:rPr lang="en-US" baseline="0" dirty="0" smtClean="0"/>
              <a:t> to publication is a double-edged sword.</a:t>
            </a:r>
          </a:p>
          <a:p>
            <a:r>
              <a:rPr lang="en-US" baseline="0" dirty="0" smtClean="0"/>
              <a:t>Because these messages are so easy to write, we end up with a lot of irrelevant and redundant information, leading to a situation of information overload.</a:t>
            </a:r>
          </a:p>
          <a:p>
            <a:r>
              <a:rPr lang="en-US" baseline="0" dirty="0" smtClean="0"/>
              <a:t>Again this motivates the need for automatic text processing techniques to aggregate and categorize this disorganized stream of information.</a:t>
            </a:r>
          </a:p>
          <a:p>
            <a:endParaRPr lang="en-US" dirty="0" smtClean="0"/>
          </a:p>
          <a:p>
            <a:endParaRPr lang="en-US" dirty="0" smtClean="0"/>
          </a:p>
          <a:p>
            <a:r>
              <a:rPr lang="en-US" dirty="0" smtClean="0"/>
              <a:t>***************************************************</a:t>
            </a:r>
          </a:p>
          <a:p>
            <a:endParaRPr lang="en-US" dirty="0" smtClean="0"/>
          </a:p>
          <a:p>
            <a:r>
              <a:rPr lang="en-US" dirty="0" smtClean="0"/>
              <a:t>Recently social media has</a:t>
            </a:r>
            <a:r>
              <a:rPr lang="en-US" baseline="0" dirty="0" smtClean="0"/>
              <a:t> emerged as an important competing source of information on current events.  The status messages found on these social </a:t>
            </a:r>
            <a:r>
              <a:rPr lang="en-US" baseline="0" dirty="0" err="1" smtClean="0"/>
              <a:t>networing</a:t>
            </a:r>
            <a:r>
              <a:rPr lang="en-US" baseline="0" dirty="0" smtClean="0"/>
              <a:t> sites have several unique characteristics as compared with news: they are short, easy for anyone to write even on mobile devices, and are also instantly and widely disseminated.  For these reasons Twitter often contains the most up-to-date info on current events.</a:t>
            </a:r>
          </a:p>
          <a:p>
            <a:endParaRPr lang="en-US" baseline="0" dirty="0" smtClean="0"/>
          </a:p>
          <a:p>
            <a:r>
              <a:rPr lang="en-US" baseline="0" dirty="0" smtClean="0"/>
              <a:t>Lowering the barrier to publication is kind of a double edged sword, however because this also leads to many irrelevant and redundant messages.  No person can sit down and read all of the millions of Tweets written every day leading to a situation of information overload and motivating the need for automatic text processing techniques to extract and aggregate the most important information from Twitter.</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14</a:t>
            </a:fld>
            <a:endParaRPr lang="en-US"/>
          </a:p>
        </p:txBody>
      </p:sp>
    </p:spTree>
    <p:extLst>
      <p:ext uri="{BB962C8B-B14F-4D97-AF65-F5344CB8AC3E}">
        <p14:creationId xmlns:p14="http://schemas.microsoft.com/office/powerpoint/2010/main" val="3585665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 noisy,</a:t>
            </a:r>
            <a:r>
              <a:rPr lang="en-US" baseline="0" dirty="0" smtClean="0"/>
              <a:t> informal text we find on Twitter presents a number of challenges for NLP systems.</a:t>
            </a:r>
          </a:p>
          <a:p>
            <a:r>
              <a:rPr lang="en-US" baseline="0" dirty="0" smtClean="0"/>
              <a:t>First there is a lot of lexical variation; Twitter users are very creative with their use of spelling and abbreviations.</a:t>
            </a:r>
          </a:p>
          <a:p>
            <a:r>
              <a:rPr lang="en-US" baseline="0" dirty="0" smtClean="0"/>
              <a:t>As an example, I ran a distributional word clustering algorithm on a large corpus of tweets, then picked out and cleaned up one of the clusters.</a:t>
            </a:r>
          </a:p>
          <a:p>
            <a:r>
              <a:rPr lang="en-US" baseline="0" dirty="0" smtClean="0"/>
              <a:t>Here you can see there are over 50 different ways people can refer to the word “tomorrow” on twitter.  Clearly we aren’t going to see this same kind of lexical variation in news.</a:t>
            </a:r>
          </a:p>
          <a:p>
            <a:r>
              <a:rPr lang="en-US" baseline="0" dirty="0" smtClean="0"/>
              <a:t>Tweets also contain unreliable capitalization.  For instance people will often capitalize words simply for emphasis, or leave the whole message lowercased; this is particularly challenging for NE segmentation which relies heavily on capitalization.</a:t>
            </a:r>
          </a:p>
          <a:p>
            <a:r>
              <a:rPr lang="en-US" baseline="0" dirty="0" smtClean="0"/>
              <a:t>Finally tweets have a unique grammar, for instance, users will often drop personal pronouns assuming the subject of the sentence refers to the speaker.</a:t>
            </a:r>
          </a:p>
          <a:p>
            <a:endParaRPr lang="en-US" dirty="0" smtClean="0"/>
          </a:p>
          <a:p>
            <a:endParaRPr lang="en-US" dirty="0" smtClean="0"/>
          </a:p>
          <a:p>
            <a:r>
              <a:rPr lang="en-US" dirty="0" smtClean="0"/>
              <a:t>*****************************************************</a:t>
            </a:r>
          </a:p>
          <a:p>
            <a:endParaRPr lang="en-US" dirty="0" smtClean="0"/>
          </a:p>
          <a:p>
            <a:r>
              <a:rPr lang="en-US" dirty="0" smtClean="0"/>
              <a:t>On the other hand, shallow-syntactic</a:t>
            </a:r>
            <a:r>
              <a:rPr lang="en-US" baseline="0" dirty="0" smtClean="0"/>
              <a:t> annotation tasks are generally more difficult in Twitter because of their noisy and informal style.</a:t>
            </a:r>
            <a:endParaRPr lang="en-US" dirty="0" smtClean="0"/>
          </a:p>
          <a:p>
            <a:endParaRPr lang="en-US" dirty="0" smtClean="0"/>
          </a:p>
          <a:p>
            <a:r>
              <a:rPr lang="en-US" dirty="0" smtClean="0"/>
              <a:t>First</a:t>
            </a:r>
            <a:r>
              <a:rPr lang="en-US" baseline="0" dirty="0" smtClean="0"/>
              <a:t> of all, people are really creative with their use of spelling and abbreviation; as an example, I ran a distributional word clustering algorithm on a large corpus of tweets, then picked out and cleaned up one of the clusters and you can see there are over 50 different ways to refer to the word “tomorrow”.  Clearly you wouldn’t see this same kind of lexical variation in grammatical texts such as news articles.</a:t>
            </a:r>
          </a:p>
          <a:p>
            <a:endParaRPr lang="en-US" baseline="0" dirty="0" smtClean="0"/>
          </a:p>
          <a:p>
            <a:r>
              <a:rPr lang="en-US" baseline="0" dirty="0" smtClean="0"/>
              <a:t>Another problem is unreliable capitalization – People often capitalize words simply for emphasis or don’t capitalize proper nouns.  This is a big problem for named entity segmentation which traditionally relies heavily on </a:t>
            </a:r>
            <a:r>
              <a:rPr lang="en-US" baseline="0" dirty="0" err="1" smtClean="0"/>
              <a:t>capitaliation</a:t>
            </a:r>
            <a:r>
              <a:rPr lang="en-US" baseline="0" dirty="0" smtClean="0"/>
              <a:t>.</a:t>
            </a:r>
          </a:p>
          <a:p>
            <a:endParaRPr lang="en-US" baseline="0" dirty="0" smtClean="0"/>
          </a:p>
          <a:p>
            <a:r>
              <a:rPr lang="en-US" baseline="0" dirty="0" smtClean="0"/>
              <a:t>Finally tweets have a unique grammar, for example we often see tweets which begin with verbs which isn’t common in news sentences.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15</a:t>
            </a:fld>
            <a:endParaRPr lang="en-US"/>
          </a:p>
        </p:txBody>
      </p:sp>
    </p:spTree>
    <p:extLst>
      <p:ext uri="{BB962C8B-B14F-4D97-AF65-F5344CB8AC3E}">
        <p14:creationId xmlns:p14="http://schemas.microsoft.com/office/powerpoint/2010/main" val="323472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you might be wondering</a:t>
            </a:r>
            <a:r>
              <a:rPr lang="en-US" baseline="0" dirty="0" smtClean="0"/>
              <a:t> how off-the-shelf NLP systems perform on Twitter.</a:t>
            </a:r>
          </a:p>
          <a:p>
            <a:r>
              <a:rPr lang="en-US" baseline="0" dirty="0" smtClean="0"/>
              <a:t>And the answer is “quite poorly”.</a:t>
            </a:r>
          </a:p>
          <a:p>
            <a:r>
              <a:rPr lang="en-US" baseline="0" dirty="0" smtClean="0"/>
              <a:t>For example the POS tagger here </a:t>
            </a:r>
            <a:r>
              <a:rPr lang="en-US" baseline="0" dirty="0" err="1" smtClean="0"/>
              <a:t>mis</a:t>
            </a:r>
            <a:r>
              <a:rPr lang="en-US" baseline="0" dirty="0" smtClean="0"/>
              <a:t>-categorizes “</a:t>
            </a:r>
            <a:r>
              <a:rPr lang="en-US" baseline="0" dirty="0" err="1" smtClean="0"/>
              <a:t>Yess</a:t>
            </a:r>
            <a:r>
              <a:rPr lang="en-US" baseline="0" dirty="0" smtClean="0"/>
              <a:t>” as a proper noun (because of the funny spelling).</a:t>
            </a:r>
          </a:p>
          <a:p>
            <a:r>
              <a:rPr lang="en-US" baseline="0" dirty="0" smtClean="0"/>
              <a:t>The </a:t>
            </a:r>
            <a:r>
              <a:rPr lang="en-US" baseline="0" dirty="0" err="1" smtClean="0"/>
              <a:t>chunker</a:t>
            </a:r>
            <a:r>
              <a:rPr lang="en-US" baseline="0" dirty="0" smtClean="0"/>
              <a:t> </a:t>
            </a:r>
            <a:r>
              <a:rPr lang="en-US" baseline="0" dirty="0" err="1" smtClean="0"/>
              <a:t>mis</a:t>
            </a:r>
            <a:r>
              <a:rPr lang="en-US" baseline="0" dirty="0" smtClean="0"/>
              <a:t>-segments “Its official Nintendo” as an NP which is clearly a problem.</a:t>
            </a:r>
          </a:p>
          <a:p>
            <a:r>
              <a:rPr lang="en-US" dirty="0" smtClean="0"/>
              <a:t>Also the</a:t>
            </a:r>
            <a:r>
              <a:rPr lang="en-US" baseline="0" dirty="0" smtClean="0"/>
              <a:t> NER </a:t>
            </a:r>
            <a:r>
              <a:rPr lang="en-US" baseline="0" dirty="0" err="1" smtClean="0"/>
              <a:t>mis</a:t>
            </a:r>
            <a:r>
              <a:rPr lang="en-US" baseline="0" dirty="0" smtClean="0"/>
              <a:t>-segments “America” as a location whereas if you look carefully, you will notice it should be north </a:t>
            </a:r>
            <a:r>
              <a:rPr lang="en-US" baseline="0" dirty="0" err="1" smtClean="0"/>
              <a:t>america“north</a:t>
            </a:r>
            <a:r>
              <a:rPr lang="en-US" baseline="0" dirty="0" smtClean="0"/>
              <a:t> America”.</a:t>
            </a:r>
          </a:p>
          <a:p>
            <a:r>
              <a:rPr lang="en-US" baseline="0" dirty="0" smtClean="0"/>
              <a:t>OK, so I’m not pointing out all of the errors that are being made here, but the point is that Twitter has a noisy and unique style which systems tuned for grammatical texts weren’t meant to handle.</a:t>
            </a:r>
          </a:p>
          <a:p>
            <a:endParaRPr lang="en-US" dirty="0" smtClean="0"/>
          </a:p>
          <a:p>
            <a:endParaRPr lang="en-US" dirty="0" smtClean="0"/>
          </a:p>
          <a:p>
            <a:r>
              <a:rPr lang="en-US" dirty="0" smtClean="0"/>
              <a:t>***********************************************************</a:t>
            </a:r>
          </a:p>
          <a:p>
            <a:r>
              <a:rPr lang="en-US" dirty="0" smtClean="0"/>
              <a:t>OK, so hopefully I’ve convinced you we should be spending more</a:t>
            </a:r>
            <a:r>
              <a:rPr lang="en-US" baseline="0" dirty="0" smtClean="0"/>
              <a:t> effort on NLP and information extraction on informal text.</a:t>
            </a:r>
          </a:p>
          <a:p>
            <a:r>
              <a:rPr lang="en-US" dirty="0" smtClean="0"/>
              <a:t>So the first question you might be asking is:</a:t>
            </a:r>
            <a:r>
              <a:rPr lang="en-US" baseline="0" dirty="0" smtClean="0"/>
              <a:t> how well to existing NLP tools work on Twitter?</a:t>
            </a:r>
          </a:p>
          <a:p>
            <a:r>
              <a:rPr lang="en-US" baseline="0" dirty="0" smtClean="0"/>
              <a:t>And the answer is quite poorly.</a:t>
            </a:r>
          </a:p>
          <a:p>
            <a:r>
              <a:rPr lang="en-US" baseline="0" dirty="0" smtClean="0"/>
              <a:t>For example you can see that </a:t>
            </a:r>
            <a:r>
              <a:rPr lang="en-US" baseline="0" dirty="0" err="1" smtClean="0"/>
              <a:t>Yess</a:t>
            </a:r>
            <a:r>
              <a:rPr lang="en-US" baseline="0" dirty="0" smtClean="0"/>
              <a:t> is </a:t>
            </a:r>
            <a:r>
              <a:rPr lang="en-US" baseline="0" dirty="0" err="1" smtClean="0"/>
              <a:t>mis</a:t>
            </a:r>
            <a:r>
              <a:rPr lang="en-US" baseline="0" dirty="0" smtClean="0"/>
              <a:t>-tagged as a proper noun (it’s a funny spelling).</a:t>
            </a:r>
          </a:p>
          <a:p>
            <a:r>
              <a:rPr lang="en-US" baseline="0" dirty="0" smtClean="0"/>
              <a:t>“Its official Nintendo” is tagged as an NP which is clearly wrong.</a:t>
            </a:r>
          </a:p>
          <a:p>
            <a:r>
              <a:rPr lang="en-US" baseline="0" dirty="0" smtClean="0"/>
              <a:t>And “America” is </a:t>
            </a:r>
            <a:r>
              <a:rPr lang="en-US" baseline="0" dirty="0" err="1" smtClean="0"/>
              <a:t>mis</a:t>
            </a:r>
            <a:r>
              <a:rPr lang="en-US" baseline="0" dirty="0" smtClean="0"/>
              <a:t>-segmented as a location (should be north </a:t>
            </a:r>
            <a:r>
              <a:rPr lang="en-US" baseline="0" dirty="0" err="1" smtClean="0"/>
              <a:t>america</a:t>
            </a:r>
            <a:r>
              <a:rPr lang="en-US" baseline="0" dirty="0" smtClean="0"/>
              <a:t>).</a:t>
            </a:r>
          </a:p>
          <a:p>
            <a:endParaRPr lang="en-US" baseline="0" dirty="0" smtClean="0"/>
          </a:p>
          <a:p>
            <a:r>
              <a:rPr lang="en-US" baseline="0" dirty="0" smtClean="0"/>
              <a:t>What’s going on here is that Twitter has a noisy and unique style which NLP tools designed for edited texts such as newspaper articles weren’t meant to handle.</a:t>
            </a:r>
          </a:p>
          <a:p>
            <a:endParaRPr lang="en-US" dirty="0" smtClean="0"/>
          </a:p>
          <a:p>
            <a:endParaRPr lang="en-US" dirty="0" smtClean="0"/>
          </a:p>
          <a:p>
            <a:r>
              <a:rPr lang="en-US" dirty="0" smtClean="0"/>
              <a:t>************************************************************</a:t>
            </a:r>
          </a:p>
          <a:p>
            <a:endParaRPr lang="en-US" dirty="0" smtClean="0"/>
          </a:p>
          <a:p>
            <a:r>
              <a:rPr lang="en-US" dirty="0" smtClean="0"/>
              <a:t>TODO: fix</a:t>
            </a:r>
            <a:r>
              <a:rPr lang="en-US" baseline="0" dirty="0" smtClean="0"/>
              <a:t> the POS example (of-fi-</a:t>
            </a:r>
            <a:r>
              <a:rPr lang="en-US" baseline="0" dirty="0" err="1" smtClean="0"/>
              <a:t>cial</a:t>
            </a:r>
            <a:r>
              <a:rPr lang="en-US" baseline="0" dirty="0" smtClean="0"/>
              <a:t>)</a:t>
            </a:r>
            <a:endParaRPr lang="en-US" dirty="0" smtClean="0"/>
          </a:p>
          <a:p>
            <a:endParaRPr lang="en-US" dirty="0" smtClean="0"/>
          </a:p>
          <a:p>
            <a:r>
              <a:rPr lang="en-US" dirty="0" smtClean="0"/>
              <a:t>Show example tweet and run off-the shelf tools on it.</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16</a:t>
            </a:fld>
            <a:endParaRPr lang="en-US"/>
          </a:p>
        </p:txBody>
      </p:sp>
    </p:spTree>
    <p:extLst>
      <p:ext uri="{BB962C8B-B14F-4D97-AF65-F5344CB8AC3E}">
        <p14:creationId xmlns:p14="http://schemas.microsoft.com/office/powerpoint/2010/main" val="409409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-To address these challenges I’ve re-built an NLP pipeline which is tuned to work specifically on noisy Twitter data.</a:t>
            </a:r>
          </a:p>
          <a:p>
            <a:r>
              <a:rPr lang="en-US" b="0" i="0" baseline="0" dirty="0" smtClean="0"/>
              <a:t>-To do this, we have annotated a corpus of tweets with part of speech tags, shallow parse tags, named entities and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-Also I just want to highlight here that Sam Clark, a masters student working with our group annotated tweets and built this part of the pipeline which includes shallow parsing and chunking.</a:t>
            </a:r>
          </a:p>
          <a:p>
            <a:r>
              <a:rPr lang="en-US" b="0" i="0" baseline="0" dirty="0" smtClean="0"/>
              <a:t>-These annotations are then used to train sequence models which can automatically annotate millions of Tweets streaming in </a:t>
            </a:r>
            <a:r>
              <a:rPr lang="en-US" b="0" i="0" baseline="0" dirty="0" err="1" smtClean="0"/>
              <a:t>realtime</a:t>
            </a:r>
            <a:r>
              <a:rPr lang="en-US" b="0" i="0" baseline="0" dirty="0" smtClean="0"/>
              <a:t>.</a:t>
            </a:r>
          </a:p>
          <a:p>
            <a:r>
              <a:rPr lang="en-US" b="0" i="0" baseline="0" dirty="0" smtClean="0"/>
              <a:t>-We’re taking a mostly supervised approach to these syntactic annotation tasks.</a:t>
            </a:r>
          </a:p>
          <a:p>
            <a:r>
              <a:rPr lang="en-US" b="0" i="0" baseline="0" dirty="0" smtClean="0"/>
              <a:t>-There is a lot of really interesting research on unsupervised learning for syntax.  So far supervised methods perform better, and we’re trying to take a practical approach here.</a:t>
            </a:r>
          </a:p>
          <a:p>
            <a:r>
              <a:rPr lang="en-US" b="0" i="0" baseline="0" dirty="0" smtClean="0"/>
              <a:t>-Informal text is highly diverse, however; therefore we need unsupervised learning methods which can leverage large quantities of unlabeled training data.</a:t>
            </a:r>
          </a:p>
          <a:p>
            <a:r>
              <a:rPr lang="en-US" b="0" i="0" baseline="0" dirty="0" smtClean="0"/>
              <a:t>-I am going to talk about some unsupervised methods for information extraction, including named entity classification, event classification and relation extraction.</a:t>
            </a:r>
          </a:p>
          <a:p>
            <a:r>
              <a:rPr lang="en-US" b="0" i="0" baseline="0" dirty="0" smtClean="0"/>
              <a:t>-I believe that unsupervised learning is a bit more practical for these more semantic tasks.</a:t>
            </a:r>
          </a:p>
          <a:p>
            <a:endParaRPr lang="en-US" b="1" baseline="0" dirty="0" smtClean="0"/>
          </a:p>
          <a:p>
            <a:r>
              <a:rPr lang="en-US" b="1" baseline="0" dirty="0" smtClean="0"/>
              <a:t>NEEDS PRACTICE</a:t>
            </a:r>
          </a:p>
          <a:p>
            <a:endParaRPr lang="en-US" b="1" baseline="0" dirty="0" smtClean="0"/>
          </a:p>
          <a:p>
            <a:r>
              <a:rPr lang="en-US" b="1" baseline="0" dirty="0" smtClean="0"/>
              <a:t>***************************************************************</a:t>
            </a:r>
          </a:p>
          <a:p>
            <a:endParaRPr lang="en-US" b="1" baseline="0" dirty="0" smtClean="0"/>
          </a:p>
          <a:p>
            <a:r>
              <a:rPr lang="en-US" b="1" baseline="0" dirty="0" smtClean="0"/>
              <a:t>-&gt; Could think about using this as an outline for the talk (e.g. mention event categorization, named entity recognition and relation extraction on this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a:t>
            </a:r>
            <a:r>
              <a:rPr lang="en-US" baseline="0" dirty="0" smtClean="0"/>
              <a:t> Need to explain supervised / unsupervised distinction on this slide (this will tie together the later parts of the talk and make everything sound more coherent….)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-&gt; coherent story = New domain, re-build some parts, unsupervised for other parts where appropriate, now I want to do this for more domains.</a:t>
            </a:r>
          </a:p>
          <a:p>
            <a:pPr marL="228600" indent="-228600">
              <a:buAutoNum type="arabicPeriod"/>
            </a:pPr>
            <a:r>
              <a:rPr lang="en-US" baseline="0" dirty="0" smtClean="0"/>
              <a:t>We are doing semi-supervised learning… Word clusters</a:t>
            </a:r>
          </a:p>
          <a:p>
            <a:pPr marL="228600" indent="-228600">
              <a:buAutoNum type="arabicPeriod"/>
            </a:pPr>
            <a:r>
              <a:rPr lang="en-US" dirty="0" smtClean="0"/>
              <a:t>Unsupervised</a:t>
            </a:r>
            <a:r>
              <a:rPr lang="en-US" baseline="0" dirty="0" smtClean="0"/>
              <a:t> methods for tasks like parsing and POS tagging generally don’t work very well as compared with a relatively small amount of labeled data</a:t>
            </a:r>
          </a:p>
          <a:p>
            <a:pPr marL="685800" lvl="1" indent="-228600">
              <a:buAutoNum type="arabicPeriod"/>
            </a:pPr>
            <a:r>
              <a:rPr lang="en-US" baseline="0" dirty="0" smtClean="0"/>
              <a:t>We’re interested in building something that works</a:t>
            </a:r>
          </a:p>
          <a:p>
            <a:pPr marL="228600" lvl="0" indent="-228600">
              <a:buAutoNum type="arabicPeriod"/>
            </a:pPr>
            <a:r>
              <a:rPr lang="en-US" baseline="0" dirty="0" smtClean="0"/>
              <a:t>Later in the talk I’ll talk about unsupervised and weakly supervised methods for information extraction which are well motivated in the context of noisy real-time text and I believe will generalize well to other domains.</a:t>
            </a:r>
            <a:endParaRPr lang="en-US" dirty="0" smtClean="0"/>
          </a:p>
          <a:p>
            <a:endParaRPr lang="en-US" dirty="0" smtClean="0"/>
          </a:p>
          <a:p>
            <a:r>
              <a:rPr lang="en-US" dirty="0" smtClean="0"/>
              <a:t>TODO</a:t>
            </a:r>
            <a:r>
              <a:rPr lang="en-US" b="0" dirty="0" smtClean="0"/>
              <a:t>:</a:t>
            </a:r>
            <a:r>
              <a:rPr lang="en-US" b="1" baseline="0" dirty="0" smtClean="0"/>
              <a:t> somehow incorporate idea of unsupervised information extraction into this.</a:t>
            </a:r>
          </a:p>
          <a:p>
            <a:endParaRPr lang="en-US" dirty="0" smtClean="0"/>
          </a:p>
          <a:p>
            <a:r>
              <a:rPr lang="en-US" dirty="0" smtClean="0"/>
              <a:t>TODO</a:t>
            </a:r>
            <a:r>
              <a:rPr lang="en-US" baseline="0" dirty="0" smtClean="0"/>
              <a:t>: </a:t>
            </a:r>
            <a:r>
              <a:rPr lang="en-US" b="1" baseline="0" dirty="0" smtClean="0"/>
              <a:t>Explain Unsupervised vs. Supervised…</a:t>
            </a:r>
          </a:p>
          <a:p>
            <a:r>
              <a:rPr lang="en-US" baseline="0" dirty="0" smtClean="0"/>
              <a:t>In addition we’re applying a number of unsupervised techniques for information extraction which I’ll get to later in the talk.</a:t>
            </a:r>
          </a:p>
          <a:p>
            <a:r>
              <a:rPr lang="en-US" baseline="0" dirty="0" smtClean="0"/>
              <a:t>-For these syntactic annotation tasks, the strictly unsupervised techniques have been shown to have very poor performance compared with just a small amount of labeled data</a:t>
            </a:r>
            <a:endParaRPr lang="en-US" dirty="0" smtClean="0"/>
          </a:p>
          <a:p>
            <a:r>
              <a:rPr lang="en-US" dirty="0" smtClean="0"/>
              <a:t>-We’re really trying</a:t>
            </a:r>
            <a:r>
              <a:rPr lang="en-US" baseline="0" dirty="0" smtClean="0"/>
              <a:t> to take a practical approach here and actually get information extraction working on Twitter data, to ask what are the important questions which come up when we scale up to large datasets…</a:t>
            </a:r>
            <a:endParaRPr lang="en-US" dirty="0" smtClean="0"/>
          </a:p>
          <a:p>
            <a:endParaRPr lang="en-US" dirty="0" smtClean="0"/>
          </a:p>
          <a:p>
            <a:r>
              <a:rPr lang="en-US" dirty="0" smtClean="0"/>
              <a:t>To address this, we’ve re-built an NLP pipeline which is tuned specifically for Twitter.</a:t>
            </a:r>
          </a:p>
          <a:p>
            <a:r>
              <a:rPr lang="en-US" dirty="0" smtClean="0"/>
              <a:t>This includes POS tagging,</a:t>
            </a:r>
            <a:r>
              <a:rPr lang="en-US" baseline="0" dirty="0" smtClean="0"/>
              <a:t> Shallow parsing (or chunking), Named Entity Recognition, and Event tagging.</a:t>
            </a:r>
          </a:p>
          <a:p>
            <a:r>
              <a:rPr lang="en-US" baseline="0" dirty="0" smtClean="0"/>
              <a:t>To do this, I annotated a corpus of tweets with each of these phenomenon, and trained in-domain sequence labeling models.</a:t>
            </a:r>
          </a:p>
          <a:p>
            <a:r>
              <a:rPr lang="en-US" baseline="0" dirty="0" smtClean="0"/>
              <a:t>In addition we applied some unsupervised and weakly supervised methods which I’ll get to later in the talk.</a:t>
            </a:r>
          </a:p>
          <a:p>
            <a:endParaRPr lang="en-US" dirty="0" smtClean="0"/>
          </a:p>
          <a:p>
            <a:endParaRPr lang="en-US" dirty="0" smtClean="0"/>
          </a:p>
          <a:p>
            <a:r>
              <a:rPr lang="en-US" dirty="0" smtClean="0"/>
              <a:t>**************************************************</a:t>
            </a:r>
          </a:p>
          <a:p>
            <a:endParaRPr lang="en-US" dirty="0" smtClean="0"/>
          </a:p>
          <a:p>
            <a:r>
              <a:rPr lang="en-US" dirty="0" smtClean="0"/>
              <a:t>To address this we’ve rebuilt an</a:t>
            </a:r>
            <a:r>
              <a:rPr lang="en-US" baseline="0" dirty="0" smtClean="0"/>
              <a:t> NLP pipeline for Twitter including POS tagging, shallow parsing, named entity recognition and event tagging.</a:t>
            </a:r>
          </a:p>
          <a:p>
            <a:endParaRPr lang="en-US" baseline="0" dirty="0" smtClean="0"/>
          </a:p>
          <a:p>
            <a:r>
              <a:rPr lang="en-US" baseline="0" dirty="0" smtClean="0"/>
              <a:t>I’m skipping over a bunch of details here, but by using a relatively small amount</a:t>
            </a:r>
          </a:p>
          <a:p>
            <a:r>
              <a:rPr lang="en-US" baseline="0" dirty="0" smtClean="0"/>
              <a:t>in general our approach is to annotate a corpus of Tweets and train in-domain models.</a:t>
            </a:r>
          </a:p>
          <a:p>
            <a:r>
              <a:rPr lang="en-US" baseline="0" dirty="0" smtClean="0"/>
              <a:t>We have also used some unsupervised and weakly supervised techniques here, some of which will come up later in the talk.</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17</a:t>
            </a:fld>
            <a:endParaRPr lang="en-US"/>
          </a:p>
        </p:txBody>
      </p:sp>
    </p:spTree>
    <p:extLst>
      <p:ext uri="{BB962C8B-B14F-4D97-AF65-F5344CB8AC3E}">
        <p14:creationId xmlns:p14="http://schemas.microsoft.com/office/powerpoint/2010/main" val="322122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I’m showing our performance at each of these tasks, in comparison to out-of-domain models trained on news articles.</a:t>
            </a:r>
          </a:p>
          <a:p>
            <a:r>
              <a:rPr lang="en-US" baseline="0" dirty="0" smtClean="0"/>
              <a:t>As you can see in each case we’re doing significantly better than the news-trained systems.</a:t>
            </a:r>
          </a:p>
          <a:p>
            <a:r>
              <a:rPr lang="en-US" baseline="0" dirty="0" smtClean="0"/>
              <a:t>In addition we’ve made our NLP tools tuned for Twitter available on </a:t>
            </a:r>
            <a:r>
              <a:rPr lang="en-US" baseline="0" dirty="0" err="1" smtClean="0"/>
              <a:t>github</a:t>
            </a:r>
            <a:r>
              <a:rPr lang="en-US" baseline="0" dirty="0" smtClean="0"/>
              <a:t>, you’re welcome to download and try them out, and it appears that a bunch of people have been finding them useful.</a:t>
            </a:r>
            <a:endParaRPr lang="en-US" dirty="0" smtClean="0"/>
          </a:p>
          <a:p>
            <a:endParaRPr lang="en-US" dirty="0" smtClean="0"/>
          </a:p>
          <a:p>
            <a:r>
              <a:rPr lang="en-US" dirty="0" smtClean="0"/>
              <a:t>********************************************</a:t>
            </a:r>
          </a:p>
          <a:p>
            <a:endParaRPr lang="en-US" dirty="0" smtClean="0"/>
          </a:p>
          <a:p>
            <a:r>
              <a:rPr lang="en-US" dirty="0" smtClean="0"/>
              <a:t>Here I’m showing performance at these various NLP tasks, comparing our system against off-the-shelf</a:t>
            </a:r>
            <a:r>
              <a:rPr lang="en-US" baseline="0" dirty="0" smtClean="0"/>
              <a:t> NLP tools tuned for newswire, and you can see that we’re doing much better.</a:t>
            </a:r>
          </a:p>
          <a:p>
            <a:r>
              <a:rPr lang="en-US" baseline="0" dirty="0" smtClean="0"/>
              <a:t>And our tools are available on </a:t>
            </a:r>
            <a:r>
              <a:rPr lang="en-US" baseline="0" dirty="0" err="1" smtClean="0"/>
              <a:t>Github</a:t>
            </a:r>
            <a:r>
              <a:rPr lang="en-US" baseline="0" dirty="0" smtClean="0"/>
              <a:t>, a bunch of people seem to find them useful.</a:t>
            </a:r>
          </a:p>
          <a:p>
            <a:endParaRPr lang="en-US" dirty="0" smtClean="0"/>
          </a:p>
          <a:p>
            <a:r>
              <a:rPr lang="en-US" dirty="0" smtClean="0"/>
              <a:t>******************************************************</a:t>
            </a:r>
          </a:p>
          <a:p>
            <a:endParaRPr lang="en-US" dirty="0" smtClean="0"/>
          </a:p>
          <a:p>
            <a:r>
              <a:rPr lang="en-US" dirty="0" smtClean="0"/>
              <a:t>These are not the kind of accuracies and F1 scores you would expect to see</a:t>
            </a:r>
            <a:r>
              <a:rPr lang="en-US" baseline="0" dirty="0" smtClean="0"/>
              <a:t> for the same tasks in edited texts (e.g. news articles)</a:t>
            </a:r>
          </a:p>
          <a:p>
            <a:r>
              <a:rPr lang="en-US" baseline="0" dirty="0" smtClean="0"/>
              <a:t>These tasks are more difficult in noisy text</a:t>
            </a:r>
          </a:p>
          <a:p>
            <a:r>
              <a:rPr lang="en-US" baseline="0" dirty="0" smtClean="0"/>
              <a:t>***But my claim is that this is actually good enough in this domain, because we have other factors working in our favor***</a:t>
            </a:r>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18</a:t>
            </a:fld>
            <a:endParaRPr lang="en-US"/>
          </a:p>
        </p:txBody>
      </p:sp>
    </p:spTree>
    <p:extLst>
      <p:ext uri="{BB962C8B-B14F-4D97-AF65-F5344CB8AC3E}">
        <p14:creationId xmlns:p14="http://schemas.microsoft.com/office/powerpoint/2010/main" val="197323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just to make this a bit more concrete, let’s look at an idealized version of information extraction on Twitter.</a:t>
            </a:r>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5</a:t>
            </a:fld>
            <a:endParaRPr lang="en-US"/>
          </a:p>
        </p:txBody>
      </p:sp>
    </p:spTree>
    <p:extLst>
      <p:ext uri="{BB962C8B-B14F-4D97-AF65-F5344CB8AC3E}">
        <p14:creationId xmlns:p14="http://schemas.microsoft.com/office/powerpoint/2010/main" val="141180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the first step in an IE pipeline, is Named Entity recognition.</a:t>
            </a:r>
          </a:p>
          <a:p>
            <a:r>
              <a:rPr lang="en-US" dirty="0" smtClean="0"/>
              <a:t>Here you can</a:t>
            </a:r>
            <a:r>
              <a:rPr lang="en-US" baseline="0" dirty="0" smtClean="0"/>
              <a:t> see that I’ve just highlighted all the “entities” in this post, for example Nintendo, 3DS, the date, and price.</a:t>
            </a:r>
          </a:p>
          <a:p>
            <a:r>
              <a:rPr lang="en-US" baseline="0" dirty="0" smtClean="0"/>
              <a:t>Doing this kind of thing automatically is the standard NLP task of “Named Entity Recognition”</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6</a:t>
            </a:fld>
            <a:endParaRPr lang="en-US"/>
          </a:p>
        </p:txBody>
      </p:sp>
    </p:spTree>
    <p:extLst>
      <p:ext uri="{BB962C8B-B14F-4D97-AF65-F5344CB8AC3E}">
        <p14:creationId xmlns:p14="http://schemas.microsoft.com/office/powerpoint/2010/main" val="137163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might classify this post as a PRODUCT RELEASE event.</a:t>
            </a:r>
          </a:p>
          <a:p>
            <a:r>
              <a:rPr lang="en-US" baseline="0" dirty="0" smtClean="0"/>
              <a:t>We might also have a pre-defined idea that product release events involve a company, a product, a date on which the product is released, the price and the geographical region where it is being released.</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7</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so the information extraction task is to fill in the fields for the event.</a:t>
            </a:r>
          </a:p>
          <a:p>
            <a:r>
              <a:rPr lang="en-US" baseline="0" dirty="0" smtClean="0"/>
              <a:t>So you could imagine many events mentioned on Twitter which fit this general schema.</a:t>
            </a:r>
          </a:p>
          <a:p>
            <a:endParaRPr lang="en-US" baseline="0" dirty="0" smtClean="0"/>
          </a:p>
          <a:p>
            <a:r>
              <a:rPr lang="en-US" baseline="0" dirty="0" smtClean="0"/>
              <a:t>If we can automatically convert tweets into database rows like this, then we can do SQL-like queries and higher-level data mining and analysis on top of this that wasn’t possible by just directly looking at the text.</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8</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so the information extraction task is to fill in the fields for the event.</a:t>
            </a:r>
          </a:p>
          <a:p>
            <a:r>
              <a:rPr lang="en-US" baseline="0" dirty="0" smtClean="0"/>
              <a:t>So you could imagine many events mentioned on Twitter which fit this general schema.</a:t>
            </a:r>
          </a:p>
          <a:p>
            <a:endParaRPr lang="en-US" baseline="0" dirty="0" smtClean="0"/>
          </a:p>
          <a:p>
            <a:r>
              <a:rPr lang="en-US" baseline="0" dirty="0" smtClean="0"/>
              <a:t>If we can automatically convert tweets into database rows like this, then we can do SQL-like queries and higher-level data mining and analysis on top of this that wasn’t possible by just directly looking at the text.</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9</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so the information extraction task is to fill in the fields for the event.</a:t>
            </a:r>
          </a:p>
          <a:p>
            <a:r>
              <a:rPr lang="en-US" baseline="0" dirty="0" smtClean="0"/>
              <a:t>So you could imagine many events mentioned on Twitter which fit this general schema.</a:t>
            </a:r>
          </a:p>
          <a:p>
            <a:endParaRPr lang="en-US" baseline="0" dirty="0" smtClean="0"/>
          </a:p>
          <a:p>
            <a:r>
              <a:rPr lang="en-US" baseline="0" dirty="0" smtClean="0"/>
              <a:t>If we can automatically convert tweets into database rows like this, then we can do SQL-like queries and higher-level data mining and analysis on top of this that wasn’t possible by just directly looking at the text.</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10</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there</a:t>
            </a:r>
            <a:r>
              <a:rPr lang="en-US" baseline="0" dirty="0" smtClean="0"/>
              <a:t> has been a ton of previous work on IE and NLP in newspaper articles.</a:t>
            </a:r>
          </a:p>
          <a:p>
            <a:r>
              <a:rPr lang="en-US" baseline="0" dirty="0" smtClean="0"/>
              <a:t>This makes a lot of sense because historically news has been the best source of info on current events.</a:t>
            </a:r>
            <a:endParaRPr lang="en-US" dirty="0" smtClean="0"/>
          </a:p>
          <a:p>
            <a:endParaRPr lang="en-US" dirty="0" smtClean="0"/>
          </a:p>
          <a:p>
            <a:r>
              <a:rPr lang="en-US" dirty="0" smtClean="0"/>
              <a:t>*******************************************************</a:t>
            </a:r>
          </a:p>
          <a:p>
            <a:endParaRPr lang="en-US" dirty="0" smtClean="0"/>
          </a:p>
          <a:p>
            <a:r>
              <a:rPr lang="en-US" dirty="0" smtClean="0"/>
              <a:t>A large portion of previous work on IE and NLP has focused on processing newspaper articles, so I think</a:t>
            </a:r>
            <a:r>
              <a:rPr lang="en-US" baseline="0" dirty="0" smtClean="0"/>
              <a:t> it’s worth stepping back for a second to ask why that is.</a:t>
            </a:r>
          </a:p>
          <a:p>
            <a:r>
              <a:rPr lang="en-US" baseline="0" dirty="0" smtClean="0"/>
              <a:t>Historically newswire has been the best source of information on current events</a:t>
            </a:r>
          </a:p>
          <a:p>
            <a:r>
              <a:rPr lang="en-US" baseline="0" dirty="0" smtClean="0"/>
              <a:t>Current events are a great application area for NLP</a:t>
            </a:r>
          </a:p>
          <a:p>
            <a:r>
              <a:rPr lang="en-US" baseline="0" dirty="0" smtClean="0"/>
              <a:t>If our goal is to extract historical or encyclopedic information, then it’s very difficult to compete with manually curated structured data sources such as WP or FB.</a:t>
            </a:r>
          </a:p>
          <a:p>
            <a:r>
              <a:rPr lang="en-US" baseline="0" dirty="0" smtClean="0"/>
              <a:t>But newswire is somewhat challenging for NLP applications as well, partly because it’s already quite well organized and edited.</a:t>
            </a:r>
          </a:p>
          <a:p>
            <a:r>
              <a:rPr lang="en-US" baseline="0" dirty="0" smtClean="0"/>
              <a:t>It’s easy to keep up to date on current events by reading the newspaper every day.</a:t>
            </a:r>
          </a:p>
          <a:p>
            <a:endParaRPr lang="en-US" dirty="0" smtClean="0"/>
          </a:p>
          <a:p>
            <a:endParaRPr lang="en-US" dirty="0" smtClean="0"/>
          </a:p>
          <a:p>
            <a:r>
              <a:rPr lang="en-US" dirty="0" smtClean="0"/>
              <a:t>***********************************************</a:t>
            </a:r>
          </a:p>
          <a:p>
            <a:endParaRPr lang="en-US" dirty="0" smtClean="0"/>
          </a:p>
          <a:p>
            <a:r>
              <a:rPr lang="en-US" dirty="0" smtClean="0"/>
              <a:t>A </a:t>
            </a:r>
            <a:r>
              <a:rPr lang="en-US" baseline="0" dirty="0" smtClean="0"/>
              <a:t>large portion of previous work on IE and NLP has focused on processing newspaper articles, so I think it’s worth taking a moment to reflect on why that is.</a:t>
            </a:r>
          </a:p>
          <a:p>
            <a:r>
              <a:rPr lang="en-US" baseline="0" dirty="0" smtClean="0"/>
              <a:t>-Historically news articles have been the best source of information on current events (really since the spread of the printing press…)</a:t>
            </a:r>
          </a:p>
          <a:p>
            <a:r>
              <a:rPr lang="en-US" baseline="0" dirty="0" smtClean="0"/>
              <a:t>Current events are a really good application area for NLP and IE</a:t>
            </a:r>
          </a:p>
          <a:p>
            <a:r>
              <a:rPr lang="en-US" baseline="0" dirty="0" smtClean="0"/>
              <a:t>-If our goal is to extract encyclopedic knowledge, then it’s really difficult to compete with manually compiled structured data sources such as Wikipedia or Freebase, but if we’re extracting fresh information from news, then we have an opportunity to open up new data-analysis applications.</a:t>
            </a:r>
          </a:p>
          <a:p>
            <a:r>
              <a:rPr lang="en-US" dirty="0" smtClean="0"/>
              <a:t>-One challenge for NLP applications on newswire text, however is that news is already very well organized.</a:t>
            </a:r>
            <a:r>
              <a:rPr lang="en-US" baseline="0" dirty="0" smtClean="0"/>
              <a:t>  It’s fairly easy for a person to keep up to date on important events of the day by reading the newspaper.</a:t>
            </a:r>
            <a:endParaRPr lang="en-US" dirty="0" smtClean="0"/>
          </a:p>
          <a:p>
            <a:endParaRPr lang="en-US" dirty="0" smtClean="0"/>
          </a:p>
          <a:p>
            <a:r>
              <a:rPr lang="en-US" dirty="0" smtClean="0"/>
              <a:t>********************************************************************************</a:t>
            </a:r>
          </a:p>
          <a:p>
            <a:endParaRPr lang="en-US" dirty="0" smtClean="0"/>
          </a:p>
          <a:p>
            <a:r>
              <a:rPr lang="en-US" dirty="0" smtClean="0"/>
              <a:t>If</a:t>
            </a:r>
            <a:r>
              <a:rPr lang="en-US" baseline="0" dirty="0" smtClean="0"/>
              <a:t> we just focus on extracting encyclopedic knowledge (information which is not new) from text, then it’s difficult to compete with manually compiled sources of structured data such as Freebase or Wikipedia.</a:t>
            </a:r>
          </a:p>
          <a:p>
            <a:endParaRPr lang="en-US" baseline="0" dirty="0" smtClean="0"/>
          </a:p>
          <a:p>
            <a:r>
              <a:rPr lang="en-US" baseline="0" dirty="0" smtClean="0"/>
              <a:t>People are more likely to mention new information using natural language than to fill out structured data forms, so by extracting up-to-date information about current events, we should be able to enable new data-analysis applications </a:t>
            </a:r>
            <a:endParaRPr lang="en-US" dirty="0" smtClean="0"/>
          </a:p>
          <a:p>
            <a:endParaRPr lang="en-US" dirty="0" smtClean="0"/>
          </a:p>
          <a:p>
            <a:r>
              <a:rPr lang="en-US" dirty="0" smtClean="0"/>
              <a:t>*****************************************************************</a:t>
            </a:r>
          </a:p>
          <a:p>
            <a:endParaRPr lang="en-US" dirty="0" smtClean="0"/>
          </a:p>
          <a:p>
            <a:r>
              <a:rPr lang="en-US" dirty="0" smtClean="0"/>
              <a:t>Like I mentioned, most previous work on IE / NLP is focused on processing news articles.  Since the NLP</a:t>
            </a:r>
            <a:r>
              <a:rPr lang="en-US" baseline="0" dirty="0" smtClean="0"/>
              <a:t> community is spending so much time working with this data, </a:t>
            </a:r>
            <a:r>
              <a:rPr lang="en-US" dirty="0" smtClean="0"/>
              <a:t>I</a:t>
            </a:r>
            <a:r>
              <a:rPr lang="en-US" baseline="0" dirty="0" smtClean="0"/>
              <a:t> think it’s worth stepping back a bit and evaluating why we’ve decided to do this, and whether it makes sense to shift our focus.</a:t>
            </a:r>
          </a:p>
          <a:p>
            <a:endParaRPr lang="en-US" baseline="0" dirty="0" smtClean="0"/>
          </a:p>
          <a:p>
            <a:r>
              <a:rPr lang="en-US" baseline="0" dirty="0" smtClean="0"/>
              <a:t>Newswire is a natural choice for NLP applications</a:t>
            </a:r>
          </a:p>
          <a:p>
            <a:r>
              <a:rPr lang="en-US" baseline="0" dirty="0" smtClean="0"/>
              <a:t>-Historically newspapers have contained the best source of info on up to date info and current events.</a:t>
            </a:r>
          </a:p>
          <a:p>
            <a:r>
              <a:rPr lang="en-US" baseline="0" dirty="0" smtClean="0"/>
              <a:t>-Clearly NLP can have a big impact by extracting machine </a:t>
            </a:r>
            <a:r>
              <a:rPr lang="en-US" baseline="0" dirty="0" err="1" smtClean="0"/>
              <a:t>processable</a:t>
            </a:r>
            <a:r>
              <a:rPr lang="en-US" baseline="0" dirty="0" smtClean="0"/>
              <a:t> information on current events</a:t>
            </a:r>
          </a:p>
          <a:p>
            <a:r>
              <a:rPr lang="en-US" baseline="0" dirty="0" smtClean="0"/>
              <a:t>--if we just extract “old” information (that was already known), it’s difficult to compete with manually constructed structured data resources such as Freebase</a:t>
            </a:r>
          </a:p>
          <a:p>
            <a:r>
              <a:rPr lang="en-US" baseline="0" dirty="0" smtClean="0"/>
              <a:t>-</a:t>
            </a:r>
            <a:endParaRPr lang="en-US" dirty="0" smtClean="0"/>
          </a:p>
          <a:p>
            <a:endParaRPr lang="en-US" dirty="0" smtClean="0"/>
          </a:p>
          <a:p>
            <a:r>
              <a:rPr lang="en-US" dirty="0" smtClean="0"/>
              <a:t>-----------------------------------------------------------------------------------------</a:t>
            </a:r>
          </a:p>
          <a:p>
            <a:endParaRPr lang="en-US" dirty="0" smtClean="0"/>
          </a:p>
          <a:p>
            <a:r>
              <a:rPr lang="en-US" dirty="0" smtClean="0"/>
              <a:t>Why are we spending so much time working on NLP and</a:t>
            </a:r>
            <a:r>
              <a:rPr lang="en-US" baseline="0" dirty="0" smtClean="0"/>
              <a:t> IE from newswire?  </a:t>
            </a:r>
            <a:r>
              <a:rPr lang="en-US" dirty="0" smtClean="0"/>
              <a:t>Certainly</a:t>
            </a:r>
            <a:r>
              <a:rPr lang="en-US" baseline="0" dirty="0" smtClean="0"/>
              <a:t> is a useful domain, but might be time to consider looking at others as well…</a:t>
            </a:r>
          </a:p>
          <a:p>
            <a:endParaRPr lang="en-US" baseline="0" dirty="0" smtClean="0"/>
          </a:p>
          <a:p>
            <a:r>
              <a:rPr lang="en-US" baseline="0" dirty="0" smtClean="0"/>
              <a:t>Think it’s worth keeping in mind why we’ve chosen this text genre to work on originally, and to evaluate whether it’s necessary to think about other types of text as well…</a:t>
            </a:r>
            <a:endParaRPr lang="en-US" dirty="0" smtClean="0"/>
          </a:p>
          <a:p>
            <a:endParaRPr lang="en-US" dirty="0" smtClean="0"/>
          </a:p>
          <a:p>
            <a:r>
              <a:rPr lang="en-US" dirty="0" smtClean="0"/>
              <a:t>----------------------------------------------------------------------------------</a:t>
            </a:r>
          </a:p>
          <a:p>
            <a:endParaRPr lang="en-US" dirty="0" smtClean="0"/>
          </a:p>
          <a:p>
            <a:r>
              <a:rPr lang="en-US" dirty="0" smtClean="0"/>
              <a:t>Of course </a:t>
            </a:r>
            <a:r>
              <a:rPr lang="en-US" baseline="0" dirty="0" smtClean="0"/>
              <a:t>there has been tons of previous work on extracting events from newswire text.</a:t>
            </a:r>
          </a:p>
          <a:p>
            <a:r>
              <a:rPr lang="en-US" dirty="0" smtClean="0"/>
              <a:t>This makes sense because historically</a:t>
            </a:r>
            <a:r>
              <a:rPr lang="en-US" baseline="0" dirty="0" smtClean="0"/>
              <a:t> news has been the best source of information on current events.</a:t>
            </a:r>
          </a:p>
          <a:p>
            <a:endParaRPr lang="en-US" baseline="0" dirty="0" smtClean="0"/>
          </a:p>
          <a:p>
            <a:r>
              <a:rPr lang="en-US" baseline="0" dirty="0" smtClean="0"/>
              <a:t>Examples include the </a:t>
            </a:r>
            <a:r>
              <a:rPr lang="en-US" baseline="0" dirty="0" err="1" smtClean="0"/>
              <a:t>Timebank</a:t>
            </a:r>
            <a:r>
              <a:rPr lang="en-US" baseline="0" dirty="0" smtClean="0"/>
              <a:t> corpus and the MUC and ACE competitions</a:t>
            </a:r>
          </a:p>
          <a:p>
            <a:endParaRPr lang="en-US" dirty="0"/>
          </a:p>
        </p:txBody>
      </p:sp>
      <p:sp>
        <p:nvSpPr>
          <p:cNvPr id="4" name="Slide Number Placeholder 3"/>
          <p:cNvSpPr>
            <a:spLocks noGrp="1"/>
          </p:cNvSpPr>
          <p:nvPr>
            <p:ph type="sldNum" sz="quarter" idx="10"/>
          </p:nvPr>
        </p:nvSpPr>
        <p:spPr/>
        <p:txBody>
          <a:bodyPr/>
          <a:lstStyle/>
          <a:p>
            <a:fld id="{980A7282-1344-4D3C-B109-4CF9E504BEF3}" type="slidenum">
              <a:rPr lang="en-US" smtClean="0"/>
              <a:t>12</a:t>
            </a:fld>
            <a:endParaRPr lang="en-US"/>
          </a:p>
        </p:txBody>
      </p:sp>
    </p:spTree>
    <p:extLst>
      <p:ext uri="{BB962C8B-B14F-4D97-AF65-F5344CB8AC3E}">
        <p14:creationId xmlns:p14="http://schemas.microsoft.com/office/powerpoint/2010/main" val="3941009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events are a really good application area for information extraction.</a:t>
            </a:r>
          </a:p>
          <a:p>
            <a:r>
              <a:rPr lang="en-US" dirty="0" smtClean="0"/>
              <a:t>If our goal is to extract historical or encyclopedic information, then it’s really difficult to compete with manually compiled structured data sources like WP or FB.</a:t>
            </a:r>
          </a:p>
          <a:p>
            <a:r>
              <a:rPr lang="en-US" dirty="0" smtClean="0"/>
              <a:t>But news is also a challenging</a:t>
            </a:r>
            <a:r>
              <a:rPr lang="en-US" baseline="0" dirty="0" smtClean="0"/>
              <a:t> area for NLP applications.  In part because news is already well organized.</a:t>
            </a:r>
          </a:p>
          <a:p>
            <a:r>
              <a:rPr lang="en-US" baseline="0" dirty="0" smtClean="0"/>
              <a:t>It’s easy to keep up to date with the important news stories each day by reading the paper.</a:t>
            </a:r>
          </a:p>
          <a:p>
            <a:endParaRPr lang="en-US" dirty="0" smtClean="0"/>
          </a:p>
          <a:p>
            <a:endParaRPr lang="en-US" dirty="0" smtClean="0"/>
          </a:p>
          <a:p>
            <a:r>
              <a:rPr lang="en-US" dirty="0" smtClean="0"/>
              <a:t>*****************************************</a:t>
            </a:r>
          </a:p>
          <a:p>
            <a:endParaRPr lang="en-US" dirty="0" smtClean="0"/>
          </a:p>
          <a:p>
            <a:r>
              <a:rPr lang="en-US" dirty="0" smtClean="0"/>
              <a:t>A large portion of previous work on IE and NLP has focused on processing newspaper articles, so I think</a:t>
            </a:r>
            <a:r>
              <a:rPr lang="en-US" baseline="0" dirty="0" smtClean="0"/>
              <a:t> it’s worth stepping back for a second to ask why that is.</a:t>
            </a:r>
          </a:p>
          <a:p>
            <a:r>
              <a:rPr lang="en-US" baseline="0" dirty="0" smtClean="0"/>
              <a:t>Historically newswire has been the best source of information on current events</a:t>
            </a:r>
          </a:p>
          <a:p>
            <a:r>
              <a:rPr lang="en-US" baseline="0" dirty="0" smtClean="0"/>
              <a:t>Current events are a great application area for NLP</a:t>
            </a:r>
          </a:p>
          <a:p>
            <a:r>
              <a:rPr lang="en-US" baseline="0" dirty="0" smtClean="0"/>
              <a:t>If our goal is to extract historical or encyclopedic information, then it’s very difficult to compete with manually curated structured data sources such as WP or FB.</a:t>
            </a:r>
          </a:p>
          <a:p>
            <a:r>
              <a:rPr lang="en-US" baseline="0" dirty="0" smtClean="0"/>
              <a:t>But newswire is somewhat challenging for NLP applications as well, partly because it’s already quite well organized and edited.</a:t>
            </a:r>
          </a:p>
          <a:p>
            <a:r>
              <a:rPr lang="en-US" baseline="0" dirty="0" smtClean="0"/>
              <a:t>It’s easy to keep up to date on current events by reading the newspaper every day.</a:t>
            </a:r>
          </a:p>
          <a:p>
            <a:endParaRPr lang="en-US" dirty="0" smtClean="0"/>
          </a:p>
          <a:p>
            <a:endParaRPr lang="en-US" dirty="0" smtClean="0"/>
          </a:p>
          <a:p>
            <a:r>
              <a:rPr lang="en-US" dirty="0" smtClean="0"/>
              <a:t>***********************************************</a:t>
            </a:r>
          </a:p>
          <a:p>
            <a:endParaRPr lang="en-US" dirty="0" smtClean="0"/>
          </a:p>
          <a:p>
            <a:r>
              <a:rPr lang="en-US" dirty="0" smtClean="0"/>
              <a:t>A </a:t>
            </a:r>
            <a:r>
              <a:rPr lang="en-US" baseline="0" dirty="0" smtClean="0"/>
              <a:t>large portion of previous work on IE and NLP has focused on processing newspaper articles, so I think it’s worth taking a moment to reflect on why that is.</a:t>
            </a:r>
          </a:p>
          <a:p>
            <a:r>
              <a:rPr lang="en-US" baseline="0" dirty="0" smtClean="0"/>
              <a:t>-Historically news articles have been the best source of information on current events (really since the spread of the printing press…)</a:t>
            </a:r>
          </a:p>
          <a:p>
            <a:r>
              <a:rPr lang="en-US" baseline="0" dirty="0" smtClean="0"/>
              <a:t>Current events are a really good application area for NLP and IE</a:t>
            </a:r>
          </a:p>
          <a:p>
            <a:r>
              <a:rPr lang="en-US" baseline="0" dirty="0" smtClean="0"/>
              <a:t>-If our goal is to extract encyclopedic knowledge, then it’s really difficult to compete with manually compiled structured data sources such as Wikipedia or Freebase, but if we’re extracting fresh information from news, then we have an opportunity to open up new data-analysis applications.</a:t>
            </a:r>
          </a:p>
          <a:p>
            <a:r>
              <a:rPr lang="en-US" dirty="0" smtClean="0"/>
              <a:t>-One challenge for NLP applications on newswire text, however is that news is already very well organized.</a:t>
            </a:r>
            <a:r>
              <a:rPr lang="en-US" baseline="0" dirty="0" smtClean="0"/>
              <a:t>  It’s fairly easy for a person to keep up to date on important events of the day by reading the newspaper.</a:t>
            </a:r>
            <a:endParaRPr lang="en-US" dirty="0" smtClean="0"/>
          </a:p>
          <a:p>
            <a:endParaRPr lang="en-US" dirty="0" smtClean="0"/>
          </a:p>
          <a:p>
            <a:r>
              <a:rPr lang="en-US" dirty="0" smtClean="0"/>
              <a:t>********************************************************************************</a:t>
            </a:r>
          </a:p>
          <a:p>
            <a:endParaRPr lang="en-US" dirty="0" smtClean="0"/>
          </a:p>
          <a:p>
            <a:r>
              <a:rPr lang="en-US" dirty="0" smtClean="0"/>
              <a:t>If</a:t>
            </a:r>
            <a:r>
              <a:rPr lang="en-US" baseline="0" dirty="0" smtClean="0"/>
              <a:t> we just focus on extracting encyclopedic knowledge (information which is not new) from text, then it’s difficult to compete with manually compiled sources of structured data such as Freebase or Wikipedia.</a:t>
            </a:r>
          </a:p>
          <a:p>
            <a:endParaRPr lang="en-US" baseline="0" dirty="0" smtClean="0"/>
          </a:p>
          <a:p>
            <a:r>
              <a:rPr lang="en-US" baseline="0" dirty="0" smtClean="0"/>
              <a:t>People are more likely to mention new information using natural language than to fill out structured data forms, so by extracting up-to-date information about current events, we should be able to enable new data-analysis applications </a:t>
            </a:r>
            <a:endParaRPr lang="en-US" dirty="0" smtClean="0"/>
          </a:p>
          <a:p>
            <a:endParaRPr lang="en-US" dirty="0" smtClean="0"/>
          </a:p>
          <a:p>
            <a:r>
              <a:rPr lang="en-US" dirty="0" smtClean="0"/>
              <a:t>*****************************************************************</a:t>
            </a:r>
          </a:p>
          <a:p>
            <a:endParaRPr lang="en-US" dirty="0" smtClean="0"/>
          </a:p>
          <a:p>
            <a:r>
              <a:rPr lang="en-US" dirty="0" smtClean="0"/>
              <a:t>Like I mentioned, most previous work on IE / NLP is focused on processing news articles.  Since the NLP</a:t>
            </a:r>
            <a:r>
              <a:rPr lang="en-US" baseline="0" dirty="0" smtClean="0"/>
              <a:t> community is spending so much time working with this data, </a:t>
            </a:r>
            <a:r>
              <a:rPr lang="en-US" dirty="0" smtClean="0"/>
              <a:t>I</a:t>
            </a:r>
            <a:r>
              <a:rPr lang="en-US" baseline="0" dirty="0" smtClean="0"/>
              <a:t> think it’s worth stepping back a bit and evaluating why we’ve decided to do this, and whether it makes sense to shift our focus.</a:t>
            </a:r>
          </a:p>
          <a:p>
            <a:endParaRPr lang="en-US" baseline="0" dirty="0" smtClean="0"/>
          </a:p>
          <a:p>
            <a:r>
              <a:rPr lang="en-US" baseline="0" dirty="0" smtClean="0"/>
              <a:t>Newswire is a natural choice for NLP applications</a:t>
            </a:r>
          </a:p>
          <a:p>
            <a:r>
              <a:rPr lang="en-US" baseline="0" dirty="0" smtClean="0"/>
              <a:t>-Historically newspapers have contained the best source of info on up to date info and current events.</a:t>
            </a:r>
          </a:p>
          <a:p>
            <a:r>
              <a:rPr lang="en-US" baseline="0" dirty="0" smtClean="0"/>
              <a:t>-Clearly NLP can have a big impact by extracting machine </a:t>
            </a:r>
            <a:r>
              <a:rPr lang="en-US" baseline="0" dirty="0" err="1" smtClean="0"/>
              <a:t>processable</a:t>
            </a:r>
            <a:r>
              <a:rPr lang="en-US" baseline="0" dirty="0" smtClean="0"/>
              <a:t> information on current events</a:t>
            </a:r>
          </a:p>
          <a:p>
            <a:r>
              <a:rPr lang="en-US" baseline="0" dirty="0" smtClean="0"/>
              <a:t>--if we just extract “old” information (that was already known), it’s difficult to compete with manually constructed structured data resources such as Freebase</a:t>
            </a:r>
          </a:p>
          <a:p>
            <a:r>
              <a:rPr lang="en-US" baseline="0" dirty="0" smtClean="0"/>
              <a:t>-</a:t>
            </a:r>
            <a:endParaRPr lang="en-US" dirty="0" smtClean="0"/>
          </a:p>
          <a:p>
            <a:endParaRPr lang="en-US" dirty="0" smtClean="0"/>
          </a:p>
          <a:p>
            <a:r>
              <a:rPr lang="en-US" dirty="0" smtClean="0"/>
              <a:t>-----------------------------------------------------------------------------------------</a:t>
            </a:r>
          </a:p>
          <a:p>
            <a:endParaRPr lang="en-US" dirty="0" smtClean="0"/>
          </a:p>
          <a:p>
            <a:r>
              <a:rPr lang="en-US" dirty="0" smtClean="0"/>
              <a:t>Why are we spending so much time working on NLP and</a:t>
            </a:r>
            <a:r>
              <a:rPr lang="en-US" baseline="0" dirty="0" smtClean="0"/>
              <a:t> IE from newswire?  </a:t>
            </a:r>
            <a:r>
              <a:rPr lang="en-US" dirty="0" smtClean="0"/>
              <a:t>Certainly</a:t>
            </a:r>
            <a:r>
              <a:rPr lang="en-US" baseline="0" dirty="0" smtClean="0"/>
              <a:t> is a useful domain, but might be time to consider looking at others as well…</a:t>
            </a:r>
          </a:p>
          <a:p>
            <a:endParaRPr lang="en-US" baseline="0" dirty="0" smtClean="0"/>
          </a:p>
          <a:p>
            <a:r>
              <a:rPr lang="en-US" baseline="0" dirty="0" smtClean="0"/>
              <a:t>Think it’s worth keeping in mind why we’ve chosen this text genre to work on originally, and to evaluate whether it’s necessary to think about other types of text as well…</a:t>
            </a:r>
            <a:endParaRPr lang="en-US" dirty="0" smtClean="0"/>
          </a:p>
          <a:p>
            <a:endParaRPr lang="en-US" dirty="0" smtClean="0"/>
          </a:p>
          <a:p>
            <a:r>
              <a:rPr lang="en-US" dirty="0" smtClean="0"/>
              <a:t>----------------------------------------------------------------------------------</a:t>
            </a:r>
          </a:p>
          <a:p>
            <a:endParaRPr lang="en-US" dirty="0" smtClean="0"/>
          </a:p>
          <a:p>
            <a:r>
              <a:rPr lang="en-US" dirty="0" smtClean="0"/>
              <a:t>Of course </a:t>
            </a:r>
            <a:r>
              <a:rPr lang="en-US" baseline="0" dirty="0" smtClean="0"/>
              <a:t>there has been tons of previous work on extracting events from newswire text.</a:t>
            </a:r>
          </a:p>
          <a:p>
            <a:r>
              <a:rPr lang="en-US" dirty="0" smtClean="0"/>
              <a:t>This makes sense because historically</a:t>
            </a:r>
            <a:r>
              <a:rPr lang="en-US" baseline="0" dirty="0" smtClean="0"/>
              <a:t> news has been the best source of information on current events.</a:t>
            </a:r>
          </a:p>
          <a:p>
            <a:endParaRPr lang="en-US" baseline="0" dirty="0" smtClean="0"/>
          </a:p>
          <a:p>
            <a:r>
              <a:rPr lang="en-US" baseline="0" dirty="0" smtClean="0"/>
              <a:t>Examples include the </a:t>
            </a:r>
            <a:r>
              <a:rPr lang="en-US" baseline="0" dirty="0" err="1" smtClean="0"/>
              <a:t>Timebank</a:t>
            </a:r>
            <a:r>
              <a:rPr lang="en-US" baseline="0" dirty="0" smtClean="0"/>
              <a:t> corpus and the MUC and ACE competitions</a:t>
            </a:r>
          </a:p>
          <a:p>
            <a:endParaRPr lang="en-US" dirty="0"/>
          </a:p>
        </p:txBody>
      </p:sp>
      <p:sp>
        <p:nvSpPr>
          <p:cNvPr id="4" name="Slide Number Placeholder 3"/>
          <p:cNvSpPr>
            <a:spLocks noGrp="1"/>
          </p:cNvSpPr>
          <p:nvPr>
            <p:ph type="sldNum" sz="quarter" idx="10"/>
          </p:nvPr>
        </p:nvSpPr>
        <p:spPr/>
        <p:txBody>
          <a:bodyPr/>
          <a:lstStyle/>
          <a:p>
            <a:fld id="{980A7282-1344-4D3C-B109-4CF9E504BEF3}" type="slidenum">
              <a:rPr lang="en-US" smtClean="0"/>
              <a:t>13</a:t>
            </a:fld>
            <a:endParaRPr lang="en-US"/>
          </a:p>
        </p:txBody>
      </p:sp>
    </p:spTree>
    <p:extLst>
      <p:ext uri="{BB962C8B-B14F-4D97-AF65-F5344CB8AC3E}">
        <p14:creationId xmlns:p14="http://schemas.microsoft.com/office/powerpoint/2010/main" val="394100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38123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289323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429032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367527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CD983-D9DE-A849-AC70-727A9AE55B22}"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32312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BCD983-D9DE-A849-AC70-727A9AE55B22}"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65876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CD983-D9DE-A849-AC70-727A9AE55B22}" type="datetimeFigureOut">
              <a:rPr lang="en-US" smtClean="0"/>
              <a:t>8/27/14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55303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BCD983-D9DE-A849-AC70-727A9AE55B22}" type="datetimeFigureOut">
              <a:rPr lang="en-US" smtClean="0"/>
              <a:t>8/27/14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09379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CD983-D9DE-A849-AC70-727A9AE55B22}" type="datetimeFigureOut">
              <a:rPr lang="en-US" smtClean="0"/>
              <a:t>8/27/14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397447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D983-D9DE-A849-AC70-727A9AE55B22}"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248096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D983-D9DE-A849-AC70-727A9AE55B22}"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8889313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CD983-D9DE-A849-AC70-727A9AE55B22}" type="datetimeFigureOut">
              <a:rPr lang="en-US" smtClean="0"/>
              <a:t>8/27/14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DEDA4-A299-7A46-98AC-DA26FA6955FD}" type="slidenum">
              <a:rPr lang="en-US" smtClean="0"/>
              <a:t>‹#›</a:t>
            </a:fld>
            <a:endParaRPr lang="en-US"/>
          </a:p>
        </p:txBody>
      </p:sp>
    </p:spTree>
    <p:extLst>
      <p:ext uri="{BB962C8B-B14F-4D97-AF65-F5344CB8AC3E}">
        <p14:creationId xmlns:p14="http://schemas.microsoft.com/office/powerpoint/2010/main" val="375474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551498"/>
            <a:ext cx="8099778" cy="3546389"/>
          </a:xfrm>
          <a:prstGeom prst="rect">
            <a:avLst/>
          </a:prstGeom>
        </p:spPr>
      </p:pic>
      <p:sp>
        <p:nvSpPr>
          <p:cNvPr id="3" name="Subtitle 2"/>
          <p:cNvSpPr>
            <a:spLocks noGrp="1"/>
          </p:cNvSpPr>
          <p:nvPr>
            <p:ph type="subTitle" idx="1"/>
          </p:nvPr>
        </p:nvSpPr>
        <p:spPr/>
        <p:txBody>
          <a:bodyPr/>
          <a:lstStyle/>
          <a:p>
            <a:r>
              <a:rPr lang="en-US" dirty="0" smtClean="0"/>
              <a:t>Instructor: Alan Ritter</a:t>
            </a:r>
            <a:endParaRPr lang="en-US" dirty="0"/>
          </a:p>
        </p:txBody>
      </p:sp>
      <p:sp>
        <p:nvSpPr>
          <p:cNvPr id="2" name="Title 1"/>
          <p:cNvSpPr>
            <a:spLocks noGrp="1"/>
          </p:cNvSpPr>
          <p:nvPr>
            <p:ph type="ctrTitle"/>
          </p:nvPr>
        </p:nvSpPr>
        <p:spPr/>
        <p:txBody>
          <a:bodyPr>
            <a:normAutofit fontScale="90000"/>
          </a:bodyPr>
          <a:lstStyle/>
          <a:p>
            <a:r>
              <a:rPr lang="en-US" dirty="0"/>
              <a:t>CSE 5539: </a:t>
            </a:r>
            <a:r>
              <a:rPr lang="en-US" dirty="0" smtClean="0"/>
              <a:t>Natural Language Processing and Information Extraction for </a:t>
            </a:r>
            <a:r>
              <a:rPr lang="en-US" dirty="0"/>
              <a:t>the Social Web</a:t>
            </a:r>
          </a:p>
        </p:txBody>
      </p:sp>
    </p:spTree>
    <p:extLst>
      <p:ext uri="{BB962C8B-B14F-4D97-AF65-F5344CB8AC3E}">
        <p14:creationId xmlns:p14="http://schemas.microsoft.com/office/powerpoint/2010/main" val="33546418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13346061"/>
              </p:ext>
            </p:extLst>
          </p:nvPr>
        </p:nvGraphicFramePr>
        <p:xfrm>
          <a:off x="673010" y="4670507"/>
          <a:ext cx="8013790" cy="148336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r>
                        <a:rPr lang="en-US" dirty="0" smtClean="0"/>
                        <a:t>Samsung</a:t>
                      </a:r>
                      <a:endParaRPr lang="en-US" dirty="0"/>
                    </a:p>
                  </a:txBody>
                  <a:tcPr/>
                </a:tc>
                <a:tc>
                  <a:txBody>
                    <a:bodyPr/>
                    <a:lstStyle/>
                    <a:p>
                      <a:r>
                        <a:rPr lang="en-US" dirty="0" smtClean="0"/>
                        <a:t>Galaxy</a:t>
                      </a:r>
                      <a:r>
                        <a:rPr lang="en-US" baseline="0" dirty="0" smtClean="0"/>
                        <a:t> S5</a:t>
                      </a:r>
                      <a:endParaRPr lang="en-US" dirty="0"/>
                    </a:p>
                  </a:txBody>
                  <a:tcPr/>
                </a:tc>
                <a:tc>
                  <a:txBody>
                    <a:bodyPr/>
                    <a:lstStyle/>
                    <a:p>
                      <a:r>
                        <a:rPr lang="en-US" dirty="0" smtClean="0"/>
                        <a:t>April 11</a:t>
                      </a:r>
                      <a:endParaRPr lang="en-US" dirty="0"/>
                    </a:p>
                  </a:txBody>
                  <a:tcPr/>
                </a:tc>
                <a:tc>
                  <a:txBody>
                    <a:bodyPr/>
                    <a:lstStyle/>
                    <a:p>
                      <a:r>
                        <a:rPr lang="en-US" dirty="0" smtClean="0"/>
                        <a:t>?</a:t>
                      </a:r>
                      <a:endParaRPr lang="en-US" dirty="0"/>
                    </a:p>
                  </a:txBody>
                  <a:tcPr/>
                </a:tc>
                <a:tc>
                  <a:txBody>
                    <a:bodyPr/>
                    <a:lstStyle/>
                    <a:p>
                      <a:r>
                        <a:rPr lang="en-US" dirty="0" smtClean="0"/>
                        <a:t>U.S.</a:t>
                      </a:r>
                      <a:endParaRPr lang="en-US" dirty="0"/>
                    </a:p>
                  </a:txBody>
                  <a:tcPr/>
                </a:tc>
              </a:tr>
              <a:tr h="370840">
                <a:tc>
                  <a:txBody>
                    <a:bodyPr/>
                    <a:lstStyle/>
                    <a:p>
                      <a:r>
                        <a:rPr lang="en-US" dirty="0" smtClean="0"/>
                        <a:t>Nintendo</a:t>
                      </a:r>
                      <a:endParaRPr lang="en-US" dirty="0"/>
                    </a:p>
                  </a:txBody>
                  <a:tcPr/>
                </a:tc>
                <a:tc>
                  <a:txBody>
                    <a:bodyPr/>
                    <a:lstStyle/>
                    <a:p>
                      <a:r>
                        <a:rPr lang="en-US" dirty="0" smtClean="0"/>
                        <a:t>3DS</a:t>
                      </a:r>
                      <a:endParaRPr lang="en-US" dirty="0"/>
                    </a:p>
                  </a:txBody>
                  <a:tcPr/>
                </a:tc>
                <a:tc>
                  <a:txBody>
                    <a:bodyPr/>
                    <a:lstStyle/>
                    <a:p>
                      <a:r>
                        <a:rPr lang="en-US" dirty="0" smtClean="0"/>
                        <a:t>March 27</a:t>
                      </a:r>
                      <a:endParaRPr lang="en-US" dirty="0"/>
                    </a:p>
                  </a:txBody>
                  <a:tcPr/>
                </a:tc>
                <a:tc>
                  <a:txBody>
                    <a:bodyPr/>
                    <a:lstStyle/>
                    <a:p>
                      <a:r>
                        <a:rPr lang="en-US" dirty="0" smtClean="0"/>
                        <a:t>$250</a:t>
                      </a:r>
                      <a:endParaRPr lang="en-US" dirty="0"/>
                    </a:p>
                  </a:txBody>
                  <a:tcPr/>
                </a:tc>
                <a:tc>
                  <a:txBody>
                    <a:bodyPr/>
                    <a:lstStyle/>
                    <a:p>
                      <a:r>
                        <a:rPr lang="en-US" dirty="0" smtClean="0"/>
                        <a:t>North America</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cxnSp>
        <p:nvCxnSpPr>
          <p:cNvPr id="6" name="Straight Arrow Connector 5"/>
          <p:cNvCxnSpPr/>
          <p:nvPr/>
        </p:nvCxnSpPr>
        <p:spPr>
          <a:xfrm flipH="1">
            <a:off x="1628256" y="3332657"/>
            <a:ext cx="1378585" cy="12483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115392" y="3332657"/>
            <a:ext cx="1031227" cy="12483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615366" y="3332657"/>
            <a:ext cx="0" cy="12483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3010" y="6166192"/>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cxnSp>
        <p:nvCxnSpPr>
          <p:cNvPr id="22" name="Straight Arrow Connector 21"/>
          <p:cNvCxnSpPr/>
          <p:nvPr/>
        </p:nvCxnSpPr>
        <p:spPr>
          <a:xfrm>
            <a:off x="6209073" y="3256668"/>
            <a:ext cx="1302603" cy="132436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3115392" y="1700918"/>
            <a:ext cx="1297689" cy="1297689"/>
          </a:xfrm>
          <a:prstGeom prst="rect">
            <a:avLst/>
          </a:prstGeom>
        </p:spPr>
      </p:pic>
      <p:sp>
        <p:nvSpPr>
          <p:cNvPr id="15" name="Snip Single Corner Rectangle 14"/>
          <p:cNvSpPr/>
          <p:nvPr/>
        </p:nvSpPr>
        <p:spPr>
          <a:xfrm>
            <a:off x="4802815" y="1603218"/>
            <a:ext cx="1143000" cy="155575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News</a:t>
            </a:r>
            <a:endParaRPr lang="en-US" dirty="0"/>
          </a:p>
        </p:txBody>
      </p:sp>
    </p:spTree>
    <p:extLst>
      <p:ext uri="{BB962C8B-B14F-4D97-AF65-F5344CB8AC3E}">
        <p14:creationId xmlns:p14="http://schemas.microsoft.com/office/powerpoint/2010/main" val="38156092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Example Applications </a:t>
            </a:r>
            <a:r>
              <a:rPr lang="en-US" dirty="0" smtClean="0"/>
              <a:t>of Information Extraction</a:t>
            </a:r>
            <a:endParaRPr lang="en-US" dirty="0"/>
          </a:p>
        </p:txBody>
      </p:sp>
      <p:sp>
        <p:nvSpPr>
          <p:cNvPr id="3" name="Content Placeholder 2"/>
          <p:cNvSpPr>
            <a:spLocks noGrp="1"/>
          </p:cNvSpPr>
          <p:nvPr>
            <p:ph idx="1"/>
          </p:nvPr>
        </p:nvSpPr>
        <p:spPr>
          <a:xfrm>
            <a:off x="457200" y="1600200"/>
            <a:ext cx="8229600" cy="4880569"/>
          </a:xfrm>
        </p:spPr>
        <p:txBody>
          <a:bodyPr>
            <a:normAutofit lnSpcReduction="10000"/>
          </a:bodyPr>
          <a:lstStyle/>
          <a:p>
            <a:r>
              <a:rPr lang="en-US" dirty="0" smtClean="0"/>
              <a:t>Question Answering / Structured Queries</a:t>
            </a:r>
          </a:p>
          <a:p>
            <a:pPr lvl="1"/>
            <a:r>
              <a:rPr lang="en-US" i="1" dirty="0" smtClean="0"/>
              <a:t>Which companies are releasing new smartphones new products in Europe this Spring?</a:t>
            </a:r>
          </a:p>
          <a:p>
            <a:pPr lvl="1"/>
            <a:r>
              <a:rPr lang="en-US" i="1" dirty="0" smtClean="0"/>
              <a:t>Alert me anytime a new smartphone is announced in the U.S.</a:t>
            </a:r>
          </a:p>
          <a:p>
            <a:r>
              <a:rPr lang="en-US" dirty="0" smtClean="0"/>
              <a:t>Data Mining</a:t>
            </a:r>
          </a:p>
          <a:p>
            <a:pPr lvl="1"/>
            <a:r>
              <a:rPr lang="en-US" dirty="0" smtClean="0"/>
              <a:t>Analyze trends in product releases across different industries</a:t>
            </a:r>
          </a:p>
          <a:p>
            <a:pPr lvl="1"/>
            <a:r>
              <a:rPr lang="en-US" dirty="0" smtClean="0"/>
              <a:t>Is there a correlation between price and date of release?</a:t>
            </a:r>
            <a:endParaRPr lang="en-US" dirty="0"/>
          </a:p>
        </p:txBody>
      </p:sp>
    </p:spTree>
    <p:extLst>
      <p:ext uri="{BB962C8B-B14F-4D97-AF65-F5344CB8AC3E}">
        <p14:creationId xmlns:p14="http://schemas.microsoft.com/office/powerpoint/2010/main" val="1873474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876" y="1600200"/>
            <a:ext cx="8266924" cy="2876550"/>
          </a:xfrm>
        </p:spPr>
        <p:txBody>
          <a:bodyPr>
            <a:normAutofit fontScale="92500" lnSpcReduction="10000"/>
          </a:bodyPr>
          <a:lstStyle/>
          <a:p>
            <a:r>
              <a:rPr lang="en-US" dirty="0"/>
              <a:t>Historically, the most important source of info on current events</a:t>
            </a:r>
          </a:p>
          <a:p>
            <a:pPr lvl="1"/>
            <a:r>
              <a:rPr lang="en-US" dirty="0"/>
              <a:t>Since spread of printing press</a:t>
            </a:r>
          </a:p>
          <a:p>
            <a:r>
              <a:rPr lang="en-US" dirty="0"/>
              <a:t>Lots of previous work on Newswire</a:t>
            </a:r>
          </a:p>
          <a:p>
            <a:pPr lvl="1"/>
            <a:r>
              <a:rPr lang="en-US" dirty="0"/>
              <a:t>MUC &amp; ACE </a:t>
            </a:r>
            <a:r>
              <a:rPr lang="en-US" dirty="0" smtClean="0"/>
              <a:t>competitions</a:t>
            </a:r>
            <a:endParaRPr lang="en-US" dirty="0"/>
          </a:p>
          <a:p>
            <a:pPr lvl="1"/>
            <a:r>
              <a:rPr lang="en-US" dirty="0" err="1"/>
              <a:t>Timebank</a:t>
            </a:r>
            <a:endParaRPr lang="en-US" dirty="0"/>
          </a:p>
        </p:txBody>
      </p:sp>
      <p:pic>
        <p:nvPicPr>
          <p:cNvPr id="3076" name="Picture 4" descr="https://encrypted-tbn2.google.com/images?q=tbn:ANd9GcQ5sto3UeyaudCfg7yOoV-YqfSbOI6WGu6NqezYSHzwpXW6ve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476750"/>
            <a:ext cx="2028825"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encrypted-tbn2.google.com/images?q=tbn:ANd9GcQwK5PyutaiyzJcKWll0LfXn-A3zq13rkCgZCxJlfMYTIBeHp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487680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296025" y="6356350"/>
            <a:ext cx="2133600" cy="365125"/>
          </a:xfrm>
        </p:spPr>
        <p:txBody>
          <a:bodyPr/>
          <a:lstStyle/>
          <a:p>
            <a:fld id="{B6F15528-21DE-4FAA-801E-634DDDAF4B2B}" type="slidenum">
              <a:rPr lang="en-US" smtClean="0"/>
              <a:pPr/>
              <a:t>12</a:t>
            </a:fld>
            <a:endParaRPr lang="en-US"/>
          </a:p>
        </p:txBody>
      </p:sp>
      <p:sp>
        <p:nvSpPr>
          <p:cNvPr id="6" name="Title 5"/>
          <p:cNvSpPr>
            <a:spLocks noGrp="1"/>
          </p:cNvSpPr>
          <p:nvPr>
            <p:ph type="title"/>
          </p:nvPr>
        </p:nvSpPr>
        <p:spPr/>
        <p:txBody>
          <a:bodyPr>
            <a:normAutofit fontScale="90000"/>
          </a:bodyPr>
          <a:lstStyle/>
          <a:p>
            <a:r>
              <a:rPr lang="en-US" dirty="0"/>
              <a:t>Background: </a:t>
            </a:r>
            <a:br>
              <a:rPr lang="en-US" dirty="0"/>
            </a:br>
            <a:r>
              <a:rPr lang="en-US" dirty="0"/>
              <a:t>Event Extraction from Newswire</a:t>
            </a:r>
          </a:p>
        </p:txBody>
      </p:sp>
      <p:pic>
        <p:nvPicPr>
          <p:cNvPr id="13" name="Picture 12" descr="https://encrypted-tbn2.google.com/images?q=tbn:ANd9GcQM09iDz76FVNpp3nu0AnNRiC7VysG37f8LDmY5TJoj2F8Ar9O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834588"/>
            <a:ext cx="1538463" cy="186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80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876" y="1600200"/>
            <a:ext cx="8266924" cy="2876550"/>
          </a:xfrm>
        </p:spPr>
        <p:txBody>
          <a:bodyPr>
            <a:normAutofit/>
          </a:bodyPr>
          <a:lstStyle/>
          <a:p>
            <a:r>
              <a:rPr lang="en-US" b="1" dirty="0" smtClean="0"/>
              <a:t>Current Events: </a:t>
            </a:r>
            <a:r>
              <a:rPr lang="en-US" dirty="0" smtClean="0"/>
              <a:t>good application area for IE</a:t>
            </a:r>
          </a:p>
          <a:p>
            <a:pPr lvl="1"/>
            <a:r>
              <a:rPr lang="en-US" dirty="0" smtClean="0"/>
              <a:t>Historical Information -&gt; Difficult to compete</a:t>
            </a:r>
          </a:p>
          <a:p>
            <a:endParaRPr lang="en-US" dirty="0" smtClean="0"/>
          </a:p>
          <a:p>
            <a:r>
              <a:rPr lang="en-US" dirty="0" smtClean="0"/>
              <a:t>Challenge for NLP </a:t>
            </a:r>
            <a:r>
              <a:rPr lang="en-US" dirty="0" err="1" smtClean="0"/>
              <a:t>Applictions</a:t>
            </a:r>
            <a:r>
              <a:rPr lang="en-US" dirty="0" smtClean="0"/>
              <a:t>:</a:t>
            </a:r>
          </a:p>
          <a:p>
            <a:pPr lvl="1"/>
            <a:r>
              <a:rPr lang="en-US" dirty="0" smtClean="0"/>
              <a:t>News is already well organized…</a:t>
            </a:r>
          </a:p>
        </p:txBody>
      </p:sp>
      <p:pic>
        <p:nvPicPr>
          <p:cNvPr id="3076" name="Picture 4" descr="https://encrypted-tbn2.google.com/images?q=tbn:ANd9GcQ5sto3UeyaudCfg7yOoV-YqfSbOI6WGu6NqezYSHzwpXW6ve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476750"/>
            <a:ext cx="2028825"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encrypted-tbn2.google.com/images?q=tbn:ANd9GcQwK5PyutaiyzJcKWll0LfXn-A3zq13rkCgZCxJlfMYTIBeHp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487680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296025" y="6356350"/>
            <a:ext cx="2133600" cy="365125"/>
          </a:xfrm>
        </p:spPr>
        <p:txBody>
          <a:bodyPr/>
          <a:lstStyle/>
          <a:p>
            <a:fld id="{B6F15528-21DE-4FAA-801E-634DDDAF4B2B}" type="slidenum">
              <a:rPr lang="en-US" smtClean="0"/>
              <a:pPr/>
              <a:t>13</a:t>
            </a:fld>
            <a:endParaRPr lang="en-US"/>
          </a:p>
        </p:txBody>
      </p:sp>
      <p:sp>
        <p:nvSpPr>
          <p:cNvPr id="6" name="Title 5"/>
          <p:cNvSpPr>
            <a:spLocks noGrp="1"/>
          </p:cNvSpPr>
          <p:nvPr>
            <p:ph type="title"/>
          </p:nvPr>
        </p:nvSpPr>
        <p:spPr/>
        <p:txBody>
          <a:bodyPr>
            <a:normAutofit fontScale="90000"/>
          </a:bodyPr>
          <a:lstStyle/>
          <a:p>
            <a:r>
              <a:rPr lang="en-US" dirty="0"/>
              <a:t>Background: </a:t>
            </a:r>
            <a:br>
              <a:rPr lang="en-US" dirty="0"/>
            </a:br>
            <a:r>
              <a:rPr lang="en-US" dirty="0"/>
              <a:t>Event Extraction from Newswire</a:t>
            </a:r>
          </a:p>
        </p:txBody>
      </p:sp>
      <p:pic>
        <p:nvPicPr>
          <p:cNvPr id="13" name="Picture 12" descr="https://encrypted-tbn2.google.com/images?q=tbn:ANd9GcQM09iDz76FVNpp3nu0AnNRiC7VysG37f8LDmY5TJoj2F8Ar9O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834588"/>
            <a:ext cx="1538463" cy="186274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362200" y="2758210"/>
            <a:ext cx="3671712" cy="518390"/>
            <a:chOff x="1233663" y="3879500"/>
            <a:chExt cx="3671712" cy="518390"/>
          </a:xfrm>
        </p:grpSpPr>
        <p:pic>
          <p:nvPicPr>
            <p:cNvPr id="11" name="Picture 2" descr="https://encrypted-tbn3.gstatic.com/images?q=tbn:ANd9GcRiFEh8HR3CrmdjkPcfZz8jn4nGLsbnzZedKbqOVVDhmT5hLlQBPg"/>
            <p:cNvPicPr>
              <a:picLocks noChangeAspect="1" noChangeArrowheads="1"/>
            </p:cNvPicPr>
            <p:nvPr/>
          </p:nvPicPr>
          <p:blipFill rotWithShape="1">
            <a:blip r:embed="rId6">
              <a:extLst>
                <a:ext uri="{28A0092B-C50C-407E-A947-70E740481C1C}">
                  <a14:useLocalDpi xmlns:a14="http://schemas.microsoft.com/office/drawing/2010/main" val="0"/>
                </a:ext>
              </a:extLst>
            </a:blip>
            <a:srcRect l="12667" t="-3101"/>
            <a:stretch/>
          </p:blipFill>
          <p:spPr bwMode="auto">
            <a:xfrm>
              <a:off x="3241675" y="3879500"/>
              <a:ext cx="1663700" cy="422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encrypted-tbn0.gstatic.com/images?q=tbn:ANd9GcSH9vCAH7VW1Z1uEWQP8tt0nkAlLvfypG9_YxkhxBJ8Q0W6gFjP"/>
            <p:cNvPicPr>
              <a:picLocks noChangeAspect="1" noChangeArrowheads="1"/>
            </p:cNvPicPr>
            <p:nvPr/>
          </p:nvPicPr>
          <p:blipFill rotWithShape="1">
            <a:blip r:embed="rId7">
              <a:extLst>
                <a:ext uri="{28A0092B-C50C-407E-A947-70E740481C1C}">
                  <a14:useLocalDpi xmlns:a14="http://schemas.microsoft.com/office/drawing/2010/main" val="0"/>
                </a:ext>
              </a:extLst>
            </a:blip>
            <a:srcRect t="78144"/>
            <a:stretch/>
          </p:blipFill>
          <p:spPr bwMode="auto">
            <a:xfrm>
              <a:off x="1233663" y="3879500"/>
              <a:ext cx="1933575" cy="518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6768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Competing source of info on current events</a:t>
            </a:r>
          </a:p>
          <a:p>
            <a:r>
              <a:rPr lang="en-US" dirty="0" smtClean="0"/>
              <a:t>Status Messages</a:t>
            </a:r>
          </a:p>
          <a:p>
            <a:pPr lvl="1"/>
            <a:r>
              <a:rPr lang="en-US" dirty="0" smtClean="0"/>
              <a:t>Short</a:t>
            </a:r>
          </a:p>
          <a:p>
            <a:pPr lvl="1"/>
            <a:r>
              <a:rPr lang="en-US" dirty="0" smtClean="0"/>
              <a:t>Easy to write (even on mobile devices)</a:t>
            </a:r>
          </a:p>
          <a:p>
            <a:pPr lvl="1"/>
            <a:r>
              <a:rPr lang="en-US" dirty="0" smtClean="0"/>
              <a:t>Instantly and widely disseminated</a:t>
            </a:r>
          </a:p>
          <a:p>
            <a:r>
              <a:rPr lang="en-US" dirty="0" smtClean="0"/>
              <a:t>Double Edged Sword</a:t>
            </a:r>
          </a:p>
          <a:p>
            <a:pPr lvl="1"/>
            <a:r>
              <a:rPr lang="en-US" dirty="0" smtClean="0"/>
              <a:t>Many irrelevant messages</a:t>
            </a:r>
          </a:p>
          <a:p>
            <a:pPr lvl="1"/>
            <a:r>
              <a:rPr lang="en-US" dirty="0" smtClean="0"/>
              <a:t>Many redundant messages</a:t>
            </a:r>
          </a:p>
        </p:txBody>
      </p:sp>
      <p:pic>
        <p:nvPicPr>
          <p:cNvPr id="5" name="Picture 2" descr="http://androinica.com/wp-content/uploads/2010/04/twitt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8" y="300038"/>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6" name="Explosion 1 5"/>
          <p:cNvSpPr/>
          <p:nvPr/>
        </p:nvSpPr>
        <p:spPr>
          <a:xfrm>
            <a:off x="5638800" y="3581400"/>
            <a:ext cx="4038600" cy="3810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Information Overload</a:t>
            </a:r>
            <a:endParaRPr lang="en-US" sz="2800" b="1" dirty="0"/>
          </a:p>
        </p:txBody>
      </p:sp>
      <p:pic>
        <p:nvPicPr>
          <p:cNvPr id="7" name="Picture 2" descr="Sina Weib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1905000" cy="5810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61131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Text: Challenges</a:t>
            </a:r>
            <a:endParaRPr lang="en-US" dirty="0"/>
          </a:p>
        </p:txBody>
      </p:sp>
      <p:sp>
        <p:nvSpPr>
          <p:cNvPr id="3" name="Content Placeholder 2"/>
          <p:cNvSpPr>
            <a:spLocks noGrp="1"/>
          </p:cNvSpPr>
          <p:nvPr>
            <p:ph idx="1"/>
          </p:nvPr>
        </p:nvSpPr>
        <p:spPr/>
        <p:txBody>
          <a:bodyPr>
            <a:normAutofit/>
          </a:bodyPr>
          <a:lstStyle/>
          <a:p>
            <a:r>
              <a:rPr lang="en-US" dirty="0" smtClean="0"/>
              <a:t>Lexical Variation (misspellings, abbreviations)</a:t>
            </a:r>
          </a:p>
          <a:p>
            <a:pPr lvl="1"/>
            <a:r>
              <a:rPr lang="en-US" sz="1600" dirty="0"/>
              <a:t>`2m', `2ma', `2mar', `2mara', `2maro', `2marrow', `2mor', `2mora', `2moro', `2morow', `2morr', </a:t>
            </a:r>
            <a:r>
              <a:rPr lang="en-US" sz="1600" dirty="0" smtClean="0"/>
              <a:t>`</a:t>
            </a:r>
            <a:r>
              <a:rPr lang="en-US" sz="1600" dirty="0"/>
              <a:t>2morro', `2morrow', `2moz', `2mr', `2mro', `2mrrw', `2mrw', `2mw', `</a:t>
            </a:r>
            <a:r>
              <a:rPr lang="en-US" sz="1600" dirty="0" err="1"/>
              <a:t>tmmrw</a:t>
            </a:r>
            <a:r>
              <a:rPr lang="en-US" sz="1600" dirty="0"/>
              <a:t>', `</a:t>
            </a:r>
            <a:r>
              <a:rPr lang="en-US" sz="1600" dirty="0" err="1"/>
              <a:t>tmo</a:t>
            </a:r>
            <a:r>
              <a:rPr lang="en-US" sz="1600" dirty="0"/>
              <a:t>', `</a:t>
            </a:r>
            <a:r>
              <a:rPr lang="en-US" sz="1600" dirty="0" err="1"/>
              <a:t>tmoro</a:t>
            </a:r>
            <a:r>
              <a:rPr lang="en-US" sz="1600" dirty="0"/>
              <a:t>', </a:t>
            </a:r>
            <a:r>
              <a:rPr lang="en-US" sz="1600" dirty="0" smtClean="0"/>
              <a:t>`</a:t>
            </a:r>
            <a:r>
              <a:rPr lang="en-US" sz="1600" dirty="0" err="1"/>
              <a:t>tmorrow</a:t>
            </a:r>
            <a:r>
              <a:rPr lang="en-US" sz="1600" dirty="0"/>
              <a:t>', `</a:t>
            </a:r>
            <a:r>
              <a:rPr lang="en-US" sz="1600" dirty="0" err="1"/>
              <a:t>tmoz</a:t>
            </a:r>
            <a:r>
              <a:rPr lang="en-US" sz="1600" dirty="0"/>
              <a:t>', `</a:t>
            </a:r>
            <a:r>
              <a:rPr lang="en-US" sz="1600" dirty="0" err="1"/>
              <a:t>tmr</a:t>
            </a:r>
            <a:r>
              <a:rPr lang="en-US" sz="1600" dirty="0"/>
              <a:t>', `</a:t>
            </a:r>
            <a:r>
              <a:rPr lang="en-US" sz="1600" dirty="0" err="1"/>
              <a:t>tmro</a:t>
            </a:r>
            <a:r>
              <a:rPr lang="en-US" sz="1600" dirty="0"/>
              <a:t>', `</a:t>
            </a:r>
            <a:r>
              <a:rPr lang="en-US" sz="1600" dirty="0" err="1"/>
              <a:t>tmrow</a:t>
            </a:r>
            <a:r>
              <a:rPr lang="en-US" sz="1600" dirty="0"/>
              <a:t>', `</a:t>
            </a:r>
            <a:r>
              <a:rPr lang="en-US" sz="1600" dirty="0" err="1"/>
              <a:t>tmrrow</a:t>
            </a:r>
            <a:r>
              <a:rPr lang="en-US" sz="1600" dirty="0"/>
              <a:t>', `</a:t>
            </a:r>
            <a:r>
              <a:rPr lang="en-US" sz="1600" dirty="0" err="1"/>
              <a:t>tmrrw</a:t>
            </a:r>
            <a:r>
              <a:rPr lang="en-US" sz="1600" dirty="0"/>
              <a:t>', `</a:t>
            </a:r>
            <a:r>
              <a:rPr lang="en-US" sz="1600" dirty="0" err="1"/>
              <a:t>tmrw</a:t>
            </a:r>
            <a:r>
              <a:rPr lang="en-US" sz="1600" dirty="0"/>
              <a:t>', `</a:t>
            </a:r>
            <a:r>
              <a:rPr lang="en-US" sz="1600" dirty="0" err="1"/>
              <a:t>tmrww</a:t>
            </a:r>
            <a:r>
              <a:rPr lang="en-US" sz="1600" dirty="0"/>
              <a:t>', `</a:t>
            </a:r>
            <a:r>
              <a:rPr lang="en-US" sz="1600" dirty="0" err="1"/>
              <a:t>tmw</a:t>
            </a:r>
            <a:r>
              <a:rPr lang="en-US" sz="1600" dirty="0"/>
              <a:t>', `</a:t>
            </a:r>
            <a:r>
              <a:rPr lang="en-US" sz="1600" dirty="0" err="1"/>
              <a:t>tomaro</a:t>
            </a:r>
            <a:r>
              <a:rPr lang="en-US" sz="1600" dirty="0"/>
              <a:t>', </a:t>
            </a:r>
            <a:r>
              <a:rPr lang="en-US" sz="1600" dirty="0" smtClean="0"/>
              <a:t>`</a:t>
            </a:r>
            <a:r>
              <a:rPr lang="en-US" sz="1600" dirty="0" err="1"/>
              <a:t>tomarow</a:t>
            </a:r>
            <a:r>
              <a:rPr lang="en-US" sz="1600" dirty="0"/>
              <a:t>', `</a:t>
            </a:r>
            <a:r>
              <a:rPr lang="en-US" sz="1600" dirty="0" err="1"/>
              <a:t>tomarro</a:t>
            </a:r>
            <a:r>
              <a:rPr lang="en-US" sz="1600" dirty="0"/>
              <a:t>', `</a:t>
            </a:r>
            <a:r>
              <a:rPr lang="en-US" sz="1600" dirty="0" err="1"/>
              <a:t>tomarrow</a:t>
            </a:r>
            <a:r>
              <a:rPr lang="en-US" sz="1600" dirty="0"/>
              <a:t>', `</a:t>
            </a:r>
            <a:r>
              <a:rPr lang="en-US" sz="1600" dirty="0" err="1"/>
              <a:t>tomm</a:t>
            </a:r>
            <a:r>
              <a:rPr lang="en-US" sz="1600" dirty="0"/>
              <a:t>', `</a:t>
            </a:r>
            <a:r>
              <a:rPr lang="en-US" sz="1600" dirty="0" err="1"/>
              <a:t>tommarow</a:t>
            </a:r>
            <a:r>
              <a:rPr lang="en-US" sz="1600" dirty="0"/>
              <a:t>', `</a:t>
            </a:r>
            <a:r>
              <a:rPr lang="en-US" sz="1600" dirty="0" err="1"/>
              <a:t>tommarrow</a:t>
            </a:r>
            <a:r>
              <a:rPr lang="en-US" sz="1600" dirty="0"/>
              <a:t>', `</a:t>
            </a:r>
            <a:r>
              <a:rPr lang="en-US" sz="1600" dirty="0" err="1"/>
              <a:t>tommoro</a:t>
            </a:r>
            <a:r>
              <a:rPr lang="en-US" sz="1600" dirty="0"/>
              <a:t>', `</a:t>
            </a:r>
            <a:r>
              <a:rPr lang="en-US" sz="1600" dirty="0" err="1"/>
              <a:t>tommorow</a:t>
            </a:r>
            <a:r>
              <a:rPr lang="en-US" sz="1600" dirty="0"/>
              <a:t>', </a:t>
            </a:r>
            <a:r>
              <a:rPr lang="en-US" sz="1600" dirty="0" smtClean="0"/>
              <a:t>`</a:t>
            </a:r>
            <a:r>
              <a:rPr lang="en-US" sz="1600" dirty="0" err="1"/>
              <a:t>tommorrow</a:t>
            </a:r>
            <a:r>
              <a:rPr lang="en-US" sz="1600" dirty="0"/>
              <a:t>', `</a:t>
            </a:r>
            <a:r>
              <a:rPr lang="en-US" sz="1600" dirty="0" err="1"/>
              <a:t>tommorw</a:t>
            </a:r>
            <a:r>
              <a:rPr lang="en-US" sz="1600" dirty="0"/>
              <a:t>', `</a:t>
            </a:r>
            <a:r>
              <a:rPr lang="en-US" sz="1600" dirty="0" err="1"/>
              <a:t>tommrow</a:t>
            </a:r>
            <a:r>
              <a:rPr lang="en-US" sz="1600" dirty="0"/>
              <a:t>', `</a:t>
            </a:r>
            <a:r>
              <a:rPr lang="en-US" sz="1600" dirty="0" err="1"/>
              <a:t>tomo</a:t>
            </a:r>
            <a:r>
              <a:rPr lang="en-US" sz="1600" dirty="0"/>
              <a:t>', `</a:t>
            </a:r>
            <a:r>
              <a:rPr lang="en-US" sz="1600" dirty="0" err="1"/>
              <a:t>tomolo</a:t>
            </a:r>
            <a:r>
              <a:rPr lang="en-US" sz="1600" dirty="0"/>
              <a:t>', `</a:t>
            </a:r>
            <a:r>
              <a:rPr lang="en-US" sz="1600" dirty="0" err="1"/>
              <a:t>tomoro</a:t>
            </a:r>
            <a:r>
              <a:rPr lang="en-US" sz="1600" dirty="0"/>
              <a:t>', `</a:t>
            </a:r>
            <a:r>
              <a:rPr lang="en-US" sz="1600" dirty="0" err="1"/>
              <a:t>tomorow</a:t>
            </a:r>
            <a:r>
              <a:rPr lang="en-US" sz="1600" dirty="0"/>
              <a:t>', `</a:t>
            </a:r>
            <a:r>
              <a:rPr lang="en-US" sz="1600" dirty="0" err="1" smtClean="0"/>
              <a:t>tomorro</a:t>
            </a:r>
            <a:r>
              <a:rPr lang="en-US" sz="1600" dirty="0"/>
              <a:t>', `</a:t>
            </a:r>
            <a:r>
              <a:rPr lang="en-US" sz="1600" dirty="0" err="1"/>
              <a:t>tomorrw</a:t>
            </a:r>
            <a:r>
              <a:rPr lang="en-US" sz="1600" dirty="0"/>
              <a:t>', </a:t>
            </a:r>
            <a:r>
              <a:rPr lang="en-US" sz="1600" dirty="0" smtClean="0"/>
              <a:t>`</a:t>
            </a:r>
            <a:r>
              <a:rPr lang="en-US" sz="1600" dirty="0" err="1"/>
              <a:t>tomoz</a:t>
            </a:r>
            <a:r>
              <a:rPr lang="en-US" sz="1600" dirty="0"/>
              <a:t>', `</a:t>
            </a:r>
            <a:r>
              <a:rPr lang="en-US" sz="1600" dirty="0" err="1"/>
              <a:t>tomrw</a:t>
            </a:r>
            <a:r>
              <a:rPr lang="en-US" sz="1600" dirty="0"/>
              <a:t>', `</a:t>
            </a:r>
            <a:r>
              <a:rPr lang="en-US" sz="1600" dirty="0" err="1" smtClean="0"/>
              <a:t>tomz</a:t>
            </a:r>
            <a:r>
              <a:rPr lang="en-US" sz="1600" dirty="0" smtClean="0"/>
              <a:t>‘</a:t>
            </a:r>
          </a:p>
          <a:p>
            <a:r>
              <a:rPr lang="en-US" dirty="0" smtClean="0"/>
              <a:t>Unreliable Capitalization</a:t>
            </a:r>
          </a:p>
          <a:p>
            <a:pPr lvl="1"/>
            <a:r>
              <a:rPr lang="en-US" sz="2400" dirty="0" smtClean="0"/>
              <a:t>“The </a:t>
            </a:r>
            <a:r>
              <a:rPr lang="en-US" sz="2400" dirty="0"/>
              <a:t>Hobbit has </a:t>
            </a:r>
            <a:r>
              <a:rPr lang="en-US" sz="2400" dirty="0" smtClean="0"/>
              <a:t>FINALLY </a:t>
            </a:r>
            <a:r>
              <a:rPr lang="en-US" sz="2400" dirty="0"/>
              <a:t>started filming! </a:t>
            </a:r>
            <a:r>
              <a:rPr lang="en-US" sz="2400" dirty="0" smtClean="0"/>
              <a:t>I cannot </a:t>
            </a:r>
            <a:r>
              <a:rPr lang="en-US" sz="2400" dirty="0"/>
              <a:t>wait</a:t>
            </a:r>
            <a:r>
              <a:rPr lang="en-US" sz="2400" dirty="0" smtClean="0"/>
              <a:t>!”</a:t>
            </a:r>
            <a:endParaRPr lang="en-US" sz="2400" dirty="0"/>
          </a:p>
          <a:p>
            <a:r>
              <a:rPr lang="en-US" dirty="0" smtClean="0"/>
              <a:t>Unique Grammar</a:t>
            </a:r>
          </a:p>
          <a:p>
            <a:pPr lvl="1"/>
            <a:r>
              <a:rPr lang="en-US" sz="2400" dirty="0"/>
              <a:t>“</a:t>
            </a:r>
            <a:r>
              <a:rPr lang="en-US" sz="2400" dirty="0" err="1"/>
              <a:t>watchng</a:t>
            </a:r>
            <a:r>
              <a:rPr lang="en-US" sz="2400" dirty="0"/>
              <a:t> </a:t>
            </a:r>
            <a:r>
              <a:rPr lang="en-US" sz="2400" dirty="0" err="1" smtClean="0"/>
              <a:t>american</a:t>
            </a:r>
            <a:r>
              <a:rPr lang="en-US" sz="2400" dirty="0"/>
              <a:t> </a:t>
            </a:r>
            <a:r>
              <a:rPr lang="en-US" sz="2400" dirty="0" smtClean="0"/>
              <a:t>dad</a:t>
            </a:r>
            <a:r>
              <a:rPr lang="en-US"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422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05800" cy="1143000"/>
          </a:xfrm>
        </p:spPr>
        <p:txBody>
          <a:bodyPr>
            <a:normAutofit/>
          </a:bodyPr>
          <a:lstStyle/>
          <a:p>
            <a:pPr algn="l"/>
            <a:r>
              <a:rPr lang="en-US" dirty="0" smtClean="0"/>
              <a:t>Let’s try NLP on Twitter…</a:t>
            </a:r>
            <a:endParaRPr 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18" t="35987" r="10975" b="46721"/>
          <a:stretch/>
        </p:blipFill>
        <p:spPr bwMode="auto">
          <a:xfrm>
            <a:off x="533400" y="3988893"/>
            <a:ext cx="7862978" cy="1028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872" t="59360" r="8597" b="24261"/>
          <a:stretch/>
        </p:blipFill>
        <p:spPr bwMode="auto">
          <a:xfrm>
            <a:off x="503207" y="5367067"/>
            <a:ext cx="8031193" cy="957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2133600"/>
            <a:ext cx="636713" cy="369332"/>
          </a:xfrm>
          <a:prstGeom prst="rect">
            <a:avLst/>
          </a:prstGeom>
          <a:noFill/>
        </p:spPr>
        <p:txBody>
          <a:bodyPr wrap="none" rtlCol="0">
            <a:spAutoFit/>
          </a:bodyPr>
          <a:lstStyle/>
          <a:p>
            <a:r>
              <a:rPr lang="en-US" b="1" dirty="0" smtClean="0"/>
              <a:t>POS:</a:t>
            </a:r>
            <a:endParaRPr lang="en-US" b="1" dirty="0"/>
          </a:p>
        </p:txBody>
      </p:sp>
      <p:sp>
        <p:nvSpPr>
          <p:cNvPr id="9" name="TextBox 8"/>
          <p:cNvSpPr txBox="1"/>
          <p:nvPr/>
        </p:nvSpPr>
        <p:spPr>
          <a:xfrm>
            <a:off x="759905" y="3657600"/>
            <a:ext cx="851515" cy="369332"/>
          </a:xfrm>
          <a:prstGeom prst="rect">
            <a:avLst/>
          </a:prstGeom>
          <a:noFill/>
        </p:spPr>
        <p:txBody>
          <a:bodyPr wrap="none" rtlCol="0">
            <a:spAutoFit/>
          </a:bodyPr>
          <a:lstStyle/>
          <a:p>
            <a:r>
              <a:rPr lang="en-US" b="1" dirty="0" smtClean="0"/>
              <a:t>Chunk:</a:t>
            </a:r>
            <a:endParaRPr lang="en-US" b="1" dirty="0"/>
          </a:p>
        </p:txBody>
      </p:sp>
      <p:sp>
        <p:nvSpPr>
          <p:cNvPr id="10" name="TextBox 9"/>
          <p:cNvSpPr txBox="1"/>
          <p:nvPr/>
        </p:nvSpPr>
        <p:spPr>
          <a:xfrm>
            <a:off x="762000" y="5029200"/>
            <a:ext cx="643125" cy="369332"/>
          </a:xfrm>
          <a:prstGeom prst="rect">
            <a:avLst/>
          </a:prstGeom>
          <a:noFill/>
        </p:spPr>
        <p:txBody>
          <a:bodyPr wrap="none" rtlCol="0">
            <a:spAutoFit/>
          </a:bodyPr>
          <a:lstStyle/>
          <a:p>
            <a:r>
              <a:rPr lang="en-US" b="1" dirty="0" smtClean="0"/>
              <a:t>NER:</a:t>
            </a:r>
            <a:endParaRPr lang="en-US" b="1" dirty="0"/>
          </a:p>
        </p:txBody>
      </p:sp>
      <p:sp>
        <p:nvSpPr>
          <p:cNvPr id="5" name="TextBox 4"/>
          <p:cNvSpPr txBox="1"/>
          <p:nvPr/>
        </p:nvSpPr>
        <p:spPr>
          <a:xfrm>
            <a:off x="1143000" y="1161871"/>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Nintendo </a:t>
            </a:r>
            <a:r>
              <a:rPr lang="en-US" sz="2400" i="1" dirty="0" smtClean="0"/>
              <a:t>announced today </a:t>
            </a:r>
            <a:r>
              <a:rPr lang="en-US" sz="2400" i="1" dirty="0"/>
              <a:t>that they Will release the Nintendo </a:t>
            </a:r>
            <a:r>
              <a:rPr lang="en-US" sz="2400" i="1" dirty="0" smtClean="0"/>
              <a:t>3DS in </a:t>
            </a:r>
            <a:r>
              <a:rPr lang="en-US" sz="2400" i="1" dirty="0"/>
              <a:t>north America march 27 for $</a:t>
            </a:r>
            <a:r>
              <a:rPr lang="en-US" sz="2400" i="1" dirty="0" smtClean="0"/>
              <a:t>250”</a:t>
            </a:r>
            <a:endParaRPr lang="en-US" sz="2400" i="1" dirty="0"/>
          </a:p>
        </p:txBody>
      </p:sp>
      <p:sp>
        <p:nvSpPr>
          <p:cNvPr id="11" name="Title 1"/>
          <p:cNvSpPr txBox="1">
            <a:spLocks/>
          </p:cNvSpPr>
          <p:nvPr/>
        </p:nvSpPr>
        <p:spPr>
          <a:xfrm>
            <a:off x="6019800" y="304800"/>
            <a:ext cx="209909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Oops!</a:t>
            </a:r>
            <a:endParaRPr lang="en-US" b="1" dirty="0"/>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3902" t="45377" r="16391" b="40102"/>
          <a:stretch/>
        </p:blipFill>
        <p:spPr bwMode="auto">
          <a:xfrm>
            <a:off x="468614" y="2514600"/>
            <a:ext cx="8065786" cy="1072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8" name="Frame 7"/>
          <p:cNvSpPr/>
          <p:nvPr/>
        </p:nvSpPr>
        <p:spPr>
          <a:xfrm>
            <a:off x="381000" y="2514600"/>
            <a:ext cx="2514600" cy="536373"/>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2286000" y="3988862"/>
            <a:ext cx="2514600" cy="536373"/>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354120" y="5845833"/>
            <a:ext cx="2514600" cy="536373"/>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2" name="Explosion 1 11"/>
          <p:cNvSpPr/>
          <p:nvPr/>
        </p:nvSpPr>
        <p:spPr>
          <a:xfrm>
            <a:off x="3352800" y="3276600"/>
            <a:ext cx="6629400" cy="42672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Twitter Has Noisy &amp; Unique Style</a:t>
            </a:r>
            <a:endParaRPr lang="en-US" sz="3200" dirty="0"/>
          </a:p>
        </p:txBody>
      </p:sp>
    </p:spTree>
    <p:extLst>
      <p:ext uri="{BB962C8B-B14F-4D97-AF65-F5344CB8AC3E}">
        <p14:creationId xmlns:p14="http://schemas.microsoft.com/office/powerpoint/2010/main" val="201877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4" grpId="0" animBg="1"/>
      <p:bldP spid="15"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09600" y="3505200"/>
            <a:ext cx="7315200" cy="1295400"/>
            <a:chOff x="609600" y="3505200"/>
            <a:chExt cx="7315200" cy="1295400"/>
          </a:xfrm>
        </p:grpSpPr>
        <p:sp>
          <p:nvSpPr>
            <p:cNvPr id="36" name="Rectangle 35"/>
            <p:cNvSpPr/>
            <p:nvPr/>
          </p:nvSpPr>
          <p:spPr>
            <a:xfrm>
              <a:off x="609600" y="3505200"/>
              <a:ext cx="7315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TextBox 36"/>
            <p:cNvSpPr txBox="1"/>
            <p:nvPr/>
          </p:nvSpPr>
          <p:spPr>
            <a:xfrm>
              <a:off x="612890" y="3516868"/>
              <a:ext cx="1215910" cy="369332"/>
            </a:xfrm>
            <a:prstGeom prst="rect">
              <a:avLst/>
            </a:prstGeom>
            <a:noFill/>
          </p:spPr>
          <p:txBody>
            <a:bodyPr wrap="none" rtlCol="0">
              <a:spAutoFit/>
            </a:bodyPr>
            <a:lstStyle/>
            <a:p>
              <a:r>
                <a:rPr lang="en-US" dirty="0" smtClean="0"/>
                <a:t>Supervised</a:t>
              </a:r>
              <a:endParaRPr lang="en-US" dirty="0"/>
            </a:p>
          </p:txBody>
        </p:sp>
      </p:grpSp>
      <p:grpSp>
        <p:nvGrpSpPr>
          <p:cNvPr id="46" name="Group 45"/>
          <p:cNvGrpSpPr/>
          <p:nvPr/>
        </p:nvGrpSpPr>
        <p:grpSpPr>
          <a:xfrm>
            <a:off x="609600" y="5067300"/>
            <a:ext cx="7315200" cy="1295400"/>
            <a:chOff x="609600" y="5067300"/>
            <a:chExt cx="7315200" cy="1295400"/>
          </a:xfrm>
        </p:grpSpPr>
        <p:sp>
          <p:nvSpPr>
            <p:cNvPr id="38" name="Rectangle 37"/>
            <p:cNvSpPr/>
            <p:nvPr/>
          </p:nvSpPr>
          <p:spPr>
            <a:xfrm>
              <a:off x="609600" y="5067300"/>
              <a:ext cx="7315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TextBox 38"/>
            <p:cNvSpPr txBox="1"/>
            <p:nvPr/>
          </p:nvSpPr>
          <p:spPr>
            <a:xfrm>
              <a:off x="609600" y="5105400"/>
              <a:ext cx="1469185" cy="369332"/>
            </a:xfrm>
            <a:prstGeom prst="rect">
              <a:avLst/>
            </a:prstGeom>
            <a:noFill/>
          </p:spPr>
          <p:txBody>
            <a:bodyPr wrap="none" rtlCol="0">
              <a:spAutoFit/>
            </a:bodyPr>
            <a:lstStyle/>
            <a:p>
              <a:r>
                <a:rPr lang="en-US" dirty="0" smtClean="0"/>
                <a:t>Unsupervised</a:t>
              </a:r>
              <a:endParaRPr lang="en-US" dirty="0"/>
            </a:p>
          </p:txBody>
        </p:sp>
      </p:grpSp>
      <p:sp>
        <p:nvSpPr>
          <p:cNvPr id="2" name="Title 1"/>
          <p:cNvSpPr>
            <a:spLocks noGrp="1"/>
          </p:cNvSpPr>
          <p:nvPr>
            <p:ph type="title"/>
          </p:nvPr>
        </p:nvSpPr>
        <p:spPr>
          <a:xfrm>
            <a:off x="304800" y="274638"/>
            <a:ext cx="8534400" cy="1143000"/>
          </a:xfrm>
        </p:spPr>
        <p:txBody>
          <a:bodyPr>
            <a:normAutofit fontScale="90000"/>
          </a:bodyPr>
          <a:lstStyle/>
          <a:p>
            <a:r>
              <a:rPr lang="en-US" dirty="0" smtClean="0"/>
              <a:t>Re-Building the NLP Pipeline for Twitter</a:t>
            </a:r>
            <a:endParaRPr lang="en-US" dirty="0"/>
          </a:p>
        </p:txBody>
      </p:sp>
      <p:sp>
        <p:nvSpPr>
          <p:cNvPr id="3" name="Content Placeholder 2"/>
          <p:cNvSpPr>
            <a:spLocks noGrp="1"/>
          </p:cNvSpPr>
          <p:nvPr>
            <p:ph idx="1"/>
          </p:nvPr>
        </p:nvSpPr>
        <p:spPr>
          <a:xfrm>
            <a:off x="304800" y="1600200"/>
            <a:ext cx="8534400" cy="1905000"/>
          </a:xfrm>
        </p:spPr>
        <p:txBody>
          <a:bodyPr>
            <a:normAutofit/>
          </a:bodyPr>
          <a:lstStyle/>
          <a:p>
            <a:r>
              <a:rPr lang="en-US" dirty="0" smtClean="0"/>
              <a:t>Annotate corpus of tweets (~2000)</a:t>
            </a:r>
          </a:p>
          <a:p>
            <a:r>
              <a:rPr lang="en-US" dirty="0" smtClean="0"/>
              <a:t>Train in-domain sequence models</a:t>
            </a:r>
          </a:p>
          <a:p>
            <a:pPr lvl="1"/>
            <a:r>
              <a:rPr lang="en-US" dirty="0" smtClean="0"/>
              <a:t>Word Clusters / Semi-supervised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35" name="Group 34"/>
          <p:cNvGrpSpPr/>
          <p:nvPr/>
        </p:nvGrpSpPr>
        <p:grpSpPr>
          <a:xfrm>
            <a:off x="1403547" y="3733800"/>
            <a:ext cx="6216453" cy="914400"/>
            <a:chOff x="1403547" y="3733800"/>
            <a:chExt cx="6216453" cy="914400"/>
          </a:xfrm>
        </p:grpSpPr>
        <p:sp>
          <p:nvSpPr>
            <p:cNvPr id="5" name="Rectangle 4"/>
            <p:cNvSpPr/>
            <p:nvPr/>
          </p:nvSpPr>
          <p:spPr>
            <a:xfrm>
              <a:off x="2590800" y="3733800"/>
              <a:ext cx="914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POS</a:t>
              </a:r>
              <a:endParaRPr lang="en-US" dirty="0"/>
            </a:p>
          </p:txBody>
        </p:sp>
        <p:sp>
          <p:nvSpPr>
            <p:cNvPr id="6" name="Rectangle 5"/>
            <p:cNvSpPr/>
            <p:nvPr/>
          </p:nvSpPr>
          <p:spPr>
            <a:xfrm>
              <a:off x="3962400" y="3733800"/>
              <a:ext cx="914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Shallow Parse</a:t>
              </a:r>
              <a:endParaRPr lang="en-US" dirty="0"/>
            </a:p>
          </p:txBody>
        </p:sp>
        <p:sp>
          <p:nvSpPr>
            <p:cNvPr id="7" name="Rectangle 6"/>
            <p:cNvSpPr/>
            <p:nvPr/>
          </p:nvSpPr>
          <p:spPr>
            <a:xfrm>
              <a:off x="5334000" y="3733800"/>
              <a:ext cx="9144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a:t>
              </a:r>
              <a:endParaRPr lang="en-US" dirty="0"/>
            </a:p>
          </p:txBody>
        </p:sp>
        <p:sp>
          <p:nvSpPr>
            <p:cNvPr id="8" name="Rectangle 7"/>
            <p:cNvSpPr/>
            <p:nvPr/>
          </p:nvSpPr>
          <p:spPr>
            <a:xfrm>
              <a:off x="6705600" y="3733800"/>
              <a:ext cx="9144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Event</a:t>
              </a:r>
              <a:endParaRPr lang="en-US" dirty="0"/>
            </a:p>
          </p:txBody>
        </p:sp>
        <p:cxnSp>
          <p:nvCxnSpPr>
            <p:cNvPr id="9" name="Straight Arrow Connector 8"/>
            <p:cNvCxnSpPr>
              <a:stCxn id="5" idx="3"/>
              <a:endCxn id="6" idx="1"/>
            </p:cNvCxnSpPr>
            <p:nvPr/>
          </p:nvCxnSpPr>
          <p:spPr>
            <a:xfrm>
              <a:off x="3505200" y="4191000"/>
              <a:ext cx="45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4876800" y="4191000"/>
              <a:ext cx="45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a:off x="6248400" y="4191000"/>
              <a:ext cx="45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11060" y="4006334"/>
              <a:ext cx="184731" cy="369332"/>
            </a:xfrm>
            <a:prstGeom prst="rect">
              <a:avLst/>
            </a:prstGeom>
            <a:noFill/>
          </p:spPr>
          <p:txBody>
            <a:bodyPr wrap="none" rtlCol="0">
              <a:spAutoFit/>
            </a:bodyPr>
            <a:lstStyle/>
            <a:p>
              <a:endParaRPr lang="en-US" dirty="0"/>
            </a:p>
          </p:txBody>
        </p:sp>
        <p:cxnSp>
          <p:nvCxnSpPr>
            <p:cNvPr id="13" name="Straight Arrow Connector 12"/>
            <p:cNvCxnSpPr>
              <a:endCxn id="5" idx="1"/>
            </p:cNvCxnSpPr>
            <p:nvPr/>
          </p:nvCxnSpPr>
          <p:spPr>
            <a:xfrm>
              <a:off x="2143295" y="4191000"/>
              <a:ext cx="44750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2" descr="File:Twitter bird logo 2012.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547" y="3939847"/>
              <a:ext cx="584488" cy="4797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p:cNvGrpSpPr/>
          <p:nvPr/>
        </p:nvGrpSpPr>
        <p:grpSpPr>
          <a:xfrm>
            <a:off x="2143295" y="4648200"/>
            <a:ext cx="5105060" cy="1524000"/>
            <a:chOff x="2143295" y="4648200"/>
            <a:chExt cx="5105060" cy="1524000"/>
          </a:xfrm>
        </p:grpSpPr>
        <p:cxnSp>
          <p:nvCxnSpPr>
            <p:cNvPr id="25" name="Straight Arrow Connector 24"/>
            <p:cNvCxnSpPr>
              <a:stCxn id="7" idx="2"/>
              <a:endCxn id="20" idx="0"/>
            </p:cNvCxnSpPr>
            <p:nvPr/>
          </p:nvCxnSpPr>
          <p:spPr>
            <a:xfrm flipH="1">
              <a:off x="4695825" y="4648200"/>
              <a:ext cx="109537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143295" y="4648200"/>
              <a:ext cx="5105060" cy="1524000"/>
              <a:chOff x="2143295" y="4648200"/>
              <a:chExt cx="5105060" cy="1524000"/>
            </a:xfrm>
          </p:grpSpPr>
          <p:cxnSp>
            <p:nvCxnSpPr>
              <p:cNvPr id="22" name="Straight Arrow Connector 21"/>
              <p:cNvCxnSpPr>
                <a:stCxn id="7" idx="2"/>
                <a:endCxn id="18" idx="0"/>
              </p:cNvCxnSpPr>
              <p:nvPr/>
            </p:nvCxnSpPr>
            <p:spPr>
              <a:xfrm flipH="1">
                <a:off x="2867195" y="4648200"/>
                <a:ext cx="292400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21" idx="0"/>
              </p:cNvCxnSpPr>
              <p:nvPr/>
            </p:nvCxnSpPr>
            <p:spPr>
              <a:xfrm>
                <a:off x="5791200" y="4648200"/>
                <a:ext cx="73325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20" idx="0"/>
              </p:cNvCxnSpPr>
              <p:nvPr/>
            </p:nvCxnSpPr>
            <p:spPr>
              <a:xfrm flipH="1">
                <a:off x="4695825" y="4648200"/>
                <a:ext cx="246697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143295" y="5257800"/>
                <a:ext cx="5105060" cy="914400"/>
                <a:chOff x="2143295" y="5257800"/>
                <a:chExt cx="5105060" cy="914400"/>
              </a:xfrm>
            </p:grpSpPr>
            <p:sp>
              <p:nvSpPr>
                <p:cNvPr id="18" name="Rectangle 17"/>
                <p:cNvSpPr/>
                <p:nvPr/>
              </p:nvSpPr>
              <p:spPr>
                <a:xfrm>
                  <a:off x="2143295" y="5257800"/>
                  <a:ext cx="1447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Named Entity</a:t>
                  </a:r>
                </a:p>
                <a:p>
                  <a:pPr algn="ctr"/>
                  <a:r>
                    <a:rPr lang="en-US" dirty="0" smtClean="0"/>
                    <a:t>Classification</a:t>
                  </a:r>
                  <a:endParaRPr lang="en-US" dirty="0"/>
                </a:p>
              </p:txBody>
            </p:sp>
            <p:sp>
              <p:nvSpPr>
                <p:cNvPr id="20" name="Rectangle 19"/>
                <p:cNvSpPr/>
                <p:nvPr/>
              </p:nvSpPr>
              <p:spPr>
                <a:xfrm>
                  <a:off x="3971925" y="5257800"/>
                  <a:ext cx="1447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Event</a:t>
                  </a:r>
                </a:p>
                <a:p>
                  <a:pPr algn="ctr"/>
                  <a:r>
                    <a:rPr lang="en-US" dirty="0" smtClean="0"/>
                    <a:t>Classification</a:t>
                  </a:r>
                  <a:endParaRPr lang="en-US" dirty="0"/>
                </a:p>
              </p:txBody>
            </p:sp>
            <p:sp>
              <p:nvSpPr>
                <p:cNvPr id="21" name="Rectangle 20"/>
                <p:cNvSpPr/>
                <p:nvPr/>
              </p:nvSpPr>
              <p:spPr>
                <a:xfrm>
                  <a:off x="5800555" y="5257800"/>
                  <a:ext cx="1447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Relation Extraction</a:t>
                  </a:r>
                  <a:endParaRPr lang="en-US" dirty="0"/>
                </a:p>
              </p:txBody>
            </p:sp>
          </p:grpSp>
        </p:grpSp>
      </p:grpSp>
      <p:sp>
        <p:nvSpPr>
          <p:cNvPr id="43" name="Line Callout 3 (Accent Bar) 42"/>
          <p:cNvSpPr/>
          <p:nvPr/>
        </p:nvSpPr>
        <p:spPr>
          <a:xfrm>
            <a:off x="7162800" y="1295400"/>
            <a:ext cx="1295400" cy="685800"/>
          </a:xfrm>
          <a:prstGeom prst="accentCallout3">
            <a:avLst>
              <a:gd name="adj1" fmla="val 18750"/>
              <a:gd name="adj2" fmla="val -8333"/>
              <a:gd name="adj3" fmla="val 18750"/>
              <a:gd name="adj4" fmla="val -16667"/>
              <a:gd name="adj5" fmla="val 100000"/>
              <a:gd name="adj6" fmla="val -16667"/>
              <a:gd name="adj7" fmla="val 312963"/>
              <a:gd name="adj8" fmla="val 1960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Syntax</a:t>
            </a:r>
            <a:endParaRPr lang="en-US" dirty="0"/>
          </a:p>
        </p:txBody>
      </p:sp>
      <p:sp>
        <p:nvSpPr>
          <p:cNvPr id="44" name="Line Callout 3 (Accent Bar) 43"/>
          <p:cNvSpPr/>
          <p:nvPr/>
        </p:nvSpPr>
        <p:spPr>
          <a:xfrm>
            <a:off x="7543800" y="2362200"/>
            <a:ext cx="1295400" cy="685800"/>
          </a:xfrm>
          <a:prstGeom prst="accentCallout3">
            <a:avLst>
              <a:gd name="adj1" fmla="val 20139"/>
              <a:gd name="adj2" fmla="val 108579"/>
              <a:gd name="adj3" fmla="val 21528"/>
              <a:gd name="adj4" fmla="val 117157"/>
              <a:gd name="adj5" fmla="val 140278"/>
              <a:gd name="adj6" fmla="val 117157"/>
              <a:gd name="adj7" fmla="val 482408"/>
              <a:gd name="adj8" fmla="val 3357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Lexical Semantics</a:t>
            </a:r>
            <a:endParaRPr lang="en-US" dirty="0"/>
          </a:p>
        </p:txBody>
      </p:sp>
    </p:spTree>
    <p:extLst>
      <p:ext uri="{BB962C8B-B14F-4D97-AF65-F5344CB8AC3E}">
        <p14:creationId xmlns:p14="http://schemas.microsoft.com/office/powerpoint/2010/main" val="141203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Improved NLP on Twitter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76308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105400" y="990600"/>
            <a:ext cx="2726324" cy="369332"/>
          </a:xfrm>
          <a:prstGeom prst="rect">
            <a:avLst/>
          </a:prstGeom>
          <a:noFill/>
        </p:spPr>
        <p:txBody>
          <a:bodyPr wrap="none" rtlCol="0">
            <a:spAutoFit/>
          </a:bodyPr>
          <a:lstStyle/>
          <a:p>
            <a:r>
              <a:rPr lang="en-US" b="1" dirty="0" smtClean="0">
                <a:solidFill>
                  <a:srgbClr val="FF0000"/>
                </a:solidFill>
              </a:rPr>
              <a:t>[Ritter et. al. EMNLP 2011]</a:t>
            </a:r>
            <a:endParaRPr lang="en-US" b="1" dirty="0">
              <a:solidFill>
                <a:srgbClr val="FF000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941" t="7143" r="16308"/>
          <a:stretch/>
        </p:blipFill>
        <p:spPr bwMode="auto">
          <a:xfrm>
            <a:off x="76200" y="1689616"/>
            <a:ext cx="8975188"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705600" y="1447800"/>
            <a:ext cx="2362200" cy="609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2973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Social Science</a:t>
            </a:r>
            <a:endParaRPr lang="en-US" dirty="0"/>
          </a:p>
        </p:txBody>
      </p:sp>
      <p:sp>
        <p:nvSpPr>
          <p:cNvPr id="3" name="Content Placeholder 2"/>
          <p:cNvSpPr>
            <a:spLocks noGrp="1"/>
          </p:cNvSpPr>
          <p:nvPr>
            <p:ph idx="1"/>
          </p:nvPr>
        </p:nvSpPr>
        <p:spPr/>
        <p:txBody>
          <a:bodyPr/>
          <a:lstStyle/>
          <a:p>
            <a:r>
              <a:rPr lang="en-US" dirty="0" smtClean="0"/>
              <a:t>Predicting User Attributes from Language</a:t>
            </a:r>
          </a:p>
          <a:p>
            <a:pPr lvl="1"/>
            <a:r>
              <a:rPr lang="en-US" dirty="0"/>
              <a:t>Age</a:t>
            </a:r>
            <a:endParaRPr lang="en-US" dirty="0" smtClean="0"/>
          </a:p>
          <a:p>
            <a:pPr lvl="1"/>
            <a:r>
              <a:rPr lang="en-US" dirty="0" smtClean="0"/>
              <a:t>Gender</a:t>
            </a:r>
          </a:p>
          <a:p>
            <a:pPr lvl="1"/>
            <a:r>
              <a:rPr lang="en-US" dirty="0" smtClean="0"/>
              <a:t>Income</a:t>
            </a:r>
          </a:p>
          <a:p>
            <a:pPr lvl="1"/>
            <a:r>
              <a:rPr lang="en-US" dirty="0" smtClean="0"/>
              <a:t>Ethnicity</a:t>
            </a:r>
          </a:p>
          <a:p>
            <a:r>
              <a:rPr lang="en-US" dirty="0" smtClean="0"/>
              <a:t>Evaluate Sociolinguistic Hypotheses using Real-World Data</a:t>
            </a:r>
          </a:p>
          <a:p>
            <a:pPr lvl="1"/>
            <a:endParaRPr lang="en-US" dirty="0"/>
          </a:p>
        </p:txBody>
      </p:sp>
    </p:spTree>
    <p:extLst>
      <p:ext uri="{BB962C8B-B14F-4D97-AF65-F5344CB8AC3E}">
        <p14:creationId xmlns:p14="http://schemas.microsoft.com/office/powerpoint/2010/main" val="10718330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252633" y="274638"/>
            <a:ext cx="2529417" cy="2529417"/>
          </a:xfrm>
          <a:prstGeom prst="rect">
            <a:avLst/>
          </a:prstGeom>
        </p:spPr>
      </p:pic>
      <p:sp>
        <p:nvSpPr>
          <p:cNvPr id="2" name="Title 1"/>
          <p:cNvSpPr>
            <a:spLocks noGrp="1"/>
          </p:cNvSpPr>
          <p:nvPr>
            <p:ph type="title"/>
          </p:nvPr>
        </p:nvSpPr>
        <p:spPr>
          <a:xfrm>
            <a:off x="457200" y="274638"/>
            <a:ext cx="6120944" cy="1143000"/>
          </a:xfrm>
        </p:spPr>
        <p:txBody>
          <a:bodyPr>
            <a:normAutofit fontScale="90000"/>
          </a:bodyPr>
          <a:lstStyle/>
          <a:p>
            <a:r>
              <a:rPr lang="en-US" dirty="0" smtClean="0"/>
              <a:t>Why Study NLP in Social Media?</a:t>
            </a:r>
            <a:endParaRPr lang="en-US" dirty="0"/>
          </a:p>
        </p:txBody>
      </p:sp>
      <p:sp>
        <p:nvSpPr>
          <p:cNvPr id="3" name="Content Placeholder 2"/>
          <p:cNvSpPr>
            <a:spLocks noGrp="1"/>
          </p:cNvSpPr>
          <p:nvPr>
            <p:ph idx="1"/>
          </p:nvPr>
        </p:nvSpPr>
        <p:spPr>
          <a:xfrm>
            <a:off x="457200" y="1600200"/>
            <a:ext cx="5099050" cy="5017911"/>
          </a:xfrm>
        </p:spPr>
        <p:txBody>
          <a:bodyPr>
            <a:normAutofit fontScale="92500" lnSpcReduction="20000"/>
          </a:bodyPr>
          <a:lstStyle/>
          <a:p>
            <a:r>
              <a:rPr lang="en-US" dirty="0" smtClean="0"/>
              <a:t>Data Analytics / Big Data</a:t>
            </a:r>
          </a:p>
          <a:p>
            <a:pPr lvl="1"/>
            <a:r>
              <a:rPr lang="en-US" dirty="0" smtClean="0"/>
              <a:t>Companies have lots of data lying around</a:t>
            </a:r>
          </a:p>
          <a:p>
            <a:pPr lvl="1"/>
            <a:r>
              <a:rPr lang="en-US" dirty="0" smtClean="0"/>
              <a:t>Computing cycles are cheap</a:t>
            </a:r>
          </a:p>
          <a:p>
            <a:pPr lvl="1"/>
            <a:r>
              <a:rPr lang="en-US" dirty="0" smtClean="0"/>
              <a:t>Using data to get insights:</a:t>
            </a:r>
          </a:p>
          <a:p>
            <a:pPr lvl="2"/>
            <a:r>
              <a:rPr lang="en-US" dirty="0" smtClean="0"/>
              <a:t>Business, Healthcare, Science, </a:t>
            </a:r>
            <a:r>
              <a:rPr lang="en-US" smtClean="0"/>
              <a:t>Government, Politics</a:t>
            </a:r>
            <a:endParaRPr lang="en-US" dirty="0" smtClean="0"/>
          </a:p>
          <a:p>
            <a:r>
              <a:rPr lang="en-US" dirty="0" smtClean="0"/>
              <a:t>Challenge: Most data is Unstructured</a:t>
            </a:r>
          </a:p>
          <a:p>
            <a:pPr lvl="1"/>
            <a:r>
              <a:rPr lang="en-US" dirty="0" smtClean="0"/>
              <a:t>Text</a:t>
            </a:r>
          </a:p>
          <a:p>
            <a:pPr lvl="1"/>
            <a:r>
              <a:rPr lang="en-US" dirty="0" smtClean="0"/>
              <a:t>Speech</a:t>
            </a:r>
          </a:p>
          <a:p>
            <a:pPr lvl="1"/>
            <a:r>
              <a:rPr lang="en-US" dirty="0" smtClean="0"/>
              <a:t>Images</a:t>
            </a:r>
          </a:p>
        </p:txBody>
      </p:sp>
      <p:sp>
        <p:nvSpPr>
          <p:cNvPr id="4" name="Explosion 1 3"/>
          <p:cNvSpPr/>
          <p:nvPr/>
        </p:nvSpPr>
        <p:spPr>
          <a:xfrm>
            <a:off x="4688417" y="2307166"/>
            <a:ext cx="5080000" cy="2497668"/>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t>Structured Data</a:t>
            </a:r>
            <a:endParaRPr lang="en-US" sz="4400" dirty="0"/>
          </a:p>
        </p:txBody>
      </p:sp>
      <p:grpSp>
        <p:nvGrpSpPr>
          <p:cNvPr id="13" name="Group 12"/>
          <p:cNvGrpSpPr/>
          <p:nvPr/>
        </p:nvGrpSpPr>
        <p:grpSpPr>
          <a:xfrm>
            <a:off x="6208500" y="0"/>
            <a:ext cx="2881223" cy="6905625"/>
            <a:chOff x="6208500" y="0"/>
            <a:chExt cx="2881223" cy="6905625"/>
          </a:xfrm>
        </p:grpSpPr>
        <p:pic>
          <p:nvPicPr>
            <p:cNvPr id="10" name="Picture 2" descr="http://3.bp.blogspot.com/-4I2wyBHOEzk/TgzNfsKm09I/AAAAAAAAAAY/kouNKSinnAU/s1600/200million-comparison-final.jpg"/>
            <p:cNvPicPr>
              <a:picLocks noChangeAspect="1" noChangeArrowheads="1"/>
            </p:cNvPicPr>
            <p:nvPr/>
          </p:nvPicPr>
          <p:blipFill rotWithShape="1">
            <a:blip r:embed="rId4">
              <a:extLst>
                <a:ext uri="{28A0092B-C50C-407E-A947-70E740481C1C}">
                  <a14:useLocalDpi xmlns:a14="http://schemas.microsoft.com/office/drawing/2010/main" val="0"/>
                </a:ext>
              </a:extLst>
            </a:blip>
            <a:srcRect l="39502"/>
            <a:stretch/>
          </p:blipFill>
          <p:spPr bwMode="auto">
            <a:xfrm>
              <a:off x="6208500" y="0"/>
              <a:ext cx="2881223" cy="6905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6706452" y="755962"/>
              <a:ext cx="828942" cy="828942"/>
            </a:xfrm>
            <a:prstGeom prst="rect">
              <a:avLst/>
            </a:prstGeom>
          </p:spPr>
        </p:pic>
      </p:grpSp>
      <p:sp>
        <p:nvSpPr>
          <p:cNvPr id="5" name="Rectangular Callout 4"/>
          <p:cNvSpPr/>
          <p:nvPr/>
        </p:nvSpPr>
        <p:spPr>
          <a:xfrm>
            <a:off x="3344333" y="4953000"/>
            <a:ext cx="5342467" cy="1552222"/>
          </a:xfrm>
          <a:prstGeom prst="wedgeRectCallout">
            <a:avLst>
              <a:gd name="adj1" fmla="val -73923"/>
              <a:gd name="adj2" fmla="val -384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Bigger Unstructured Data</a:t>
            </a:r>
            <a:endParaRPr lang="en-US" sz="4000" dirty="0"/>
          </a:p>
        </p:txBody>
      </p:sp>
    </p:spTree>
    <p:extLst>
      <p:ext uri="{BB962C8B-B14F-4D97-AF65-F5344CB8AC3E}">
        <p14:creationId xmlns:p14="http://schemas.microsoft.com/office/powerpoint/2010/main" val="2285341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6767920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27288521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35397786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42376406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29229271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Applications: News Recommendation</a:t>
            </a:r>
            <a:endParaRPr lang="en-US" dirty="0"/>
          </a:p>
        </p:txBody>
      </p:sp>
      <p:pic>
        <p:nvPicPr>
          <p:cNvPr id="5" name="Content Placeholder 4"/>
          <p:cNvPicPr>
            <a:picLocks noGrp="1" noChangeAspect="1"/>
          </p:cNvPicPr>
          <p:nvPr>
            <p:ph idx="1"/>
          </p:nvPr>
        </p:nvPicPr>
        <p:blipFill rotWithShape="1">
          <a:blip r:embed="rId2"/>
          <a:srcRect l="-36" r="-1459"/>
          <a:stretch/>
        </p:blipFill>
        <p:spPr>
          <a:xfrm>
            <a:off x="457200" y="1704068"/>
            <a:ext cx="4044244" cy="1079754"/>
          </a:xfrm>
        </p:spPr>
      </p:pic>
      <p:pic>
        <p:nvPicPr>
          <p:cNvPr id="6" name="Picture 5"/>
          <p:cNvPicPr>
            <a:picLocks noChangeAspect="1"/>
          </p:cNvPicPr>
          <p:nvPr/>
        </p:nvPicPr>
        <p:blipFill>
          <a:blip r:embed="rId3"/>
          <a:stretch>
            <a:fillRect/>
          </a:stretch>
        </p:blipFill>
        <p:spPr>
          <a:xfrm>
            <a:off x="1534556" y="2796116"/>
            <a:ext cx="3088244" cy="1886656"/>
          </a:xfrm>
          <a:prstGeom prst="rect">
            <a:avLst/>
          </a:prstGeom>
        </p:spPr>
      </p:pic>
      <p:pic>
        <p:nvPicPr>
          <p:cNvPr id="8" name="Picture 7"/>
          <p:cNvPicPr>
            <a:picLocks noChangeAspect="1"/>
          </p:cNvPicPr>
          <p:nvPr/>
        </p:nvPicPr>
        <p:blipFill>
          <a:blip r:embed="rId4"/>
          <a:stretch>
            <a:fillRect/>
          </a:stretch>
        </p:blipFill>
        <p:spPr>
          <a:xfrm>
            <a:off x="5642314" y="4775199"/>
            <a:ext cx="2939372" cy="1557867"/>
          </a:xfrm>
          <a:prstGeom prst="rect">
            <a:avLst/>
          </a:prstGeom>
        </p:spPr>
      </p:pic>
      <p:pic>
        <p:nvPicPr>
          <p:cNvPr id="9" name="Picture 8"/>
          <p:cNvPicPr>
            <a:picLocks noChangeAspect="1"/>
          </p:cNvPicPr>
          <p:nvPr/>
        </p:nvPicPr>
        <p:blipFill>
          <a:blip r:embed="rId5"/>
          <a:stretch>
            <a:fillRect/>
          </a:stretch>
        </p:blipFill>
        <p:spPr>
          <a:xfrm>
            <a:off x="6159499" y="2157588"/>
            <a:ext cx="2126917" cy="2525184"/>
          </a:xfrm>
          <a:prstGeom prst="rect">
            <a:avLst/>
          </a:prstGeom>
        </p:spPr>
      </p:pic>
      <p:pic>
        <p:nvPicPr>
          <p:cNvPr id="7" name="Picture 6"/>
          <p:cNvPicPr>
            <a:picLocks noChangeAspect="1"/>
          </p:cNvPicPr>
          <p:nvPr/>
        </p:nvPicPr>
        <p:blipFill>
          <a:blip r:embed="rId6"/>
          <a:stretch>
            <a:fillRect/>
          </a:stretch>
        </p:blipFill>
        <p:spPr>
          <a:xfrm>
            <a:off x="2865559" y="1704068"/>
            <a:ext cx="6278441" cy="4935193"/>
          </a:xfrm>
          <a:prstGeom prst="rect">
            <a:avLst/>
          </a:prstGeom>
        </p:spPr>
      </p:pic>
    </p:spTree>
    <p:extLst>
      <p:ext uri="{BB962C8B-B14F-4D97-AF65-F5344CB8AC3E}">
        <p14:creationId xmlns:p14="http://schemas.microsoft.com/office/powerpoint/2010/main" val="3831996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NLP in Social Media?</a:t>
            </a:r>
            <a:endParaRPr lang="en-US" dirty="0"/>
          </a:p>
        </p:txBody>
      </p:sp>
      <p:pic>
        <p:nvPicPr>
          <p:cNvPr id="5" name="Content Placeholder 4"/>
          <p:cNvPicPr>
            <a:picLocks noGrp="1" noChangeAspect="1"/>
          </p:cNvPicPr>
          <p:nvPr>
            <p:ph idx="1"/>
          </p:nvPr>
        </p:nvPicPr>
        <p:blipFill>
          <a:blip r:embed="rId2"/>
          <a:srcRect t="4613" b="4613"/>
          <a:stretch>
            <a:fillRect/>
          </a:stretch>
        </p:blipFill>
        <p:spPr/>
      </p:pic>
    </p:spTree>
    <p:extLst>
      <p:ext uri="{BB962C8B-B14F-4D97-AF65-F5344CB8AC3E}">
        <p14:creationId xmlns:p14="http://schemas.microsoft.com/office/powerpoint/2010/main" val="12028054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Details</a:t>
            </a:r>
            <a:endParaRPr lang="en-US" dirty="0"/>
          </a:p>
        </p:txBody>
      </p:sp>
      <p:sp>
        <p:nvSpPr>
          <p:cNvPr id="3" name="Content Placeholder 2"/>
          <p:cNvSpPr>
            <a:spLocks noGrp="1"/>
          </p:cNvSpPr>
          <p:nvPr>
            <p:ph idx="1"/>
          </p:nvPr>
        </p:nvSpPr>
        <p:spPr/>
        <p:txBody>
          <a:bodyPr/>
          <a:lstStyle/>
          <a:p>
            <a:r>
              <a:rPr lang="en-US" dirty="0" smtClean="0"/>
              <a:t>Course Webpage</a:t>
            </a:r>
          </a:p>
          <a:p>
            <a:pPr lvl="1"/>
            <a:r>
              <a:rPr lang="en-US" dirty="0"/>
              <a:t>http://</a:t>
            </a:r>
            <a:r>
              <a:rPr lang="en-US" dirty="0" err="1"/>
              <a:t>aritter.github.io</a:t>
            </a:r>
            <a:r>
              <a:rPr lang="en-US" dirty="0"/>
              <a:t>/courses/5539.html</a:t>
            </a:r>
          </a:p>
        </p:txBody>
      </p:sp>
    </p:spTree>
    <p:extLst>
      <p:ext uri="{BB962C8B-B14F-4D97-AF65-F5344CB8AC3E}">
        <p14:creationId xmlns:p14="http://schemas.microsoft.com/office/powerpoint/2010/main" val="21461351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Knowledge from Text</a:t>
            </a:r>
            <a:endParaRPr lang="en-US" dirty="0"/>
          </a:p>
        </p:txBody>
      </p:sp>
      <p:grpSp>
        <p:nvGrpSpPr>
          <p:cNvPr id="60" name="Group 59"/>
          <p:cNvGrpSpPr/>
          <p:nvPr/>
        </p:nvGrpSpPr>
        <p:grpSpPr>
          <a:xfrm>
            <a:off x="3126247" y="4501435"/>
            <a:ext cx="2995361" cy="583307"/>
            <a:chOff x="3126247" y="4501435"/>
            <a:chExt cx="2995361" cy="583307"/>
          </a:xfrm>
        </p:grpSpPr>
        <p:cxnSp>
          <p:nvCxnSpPr>
            <p:cNvPr id="31" name="Straight Arrow Connector 30"/>
            <p:cNvCxnSpPr/>
            <p:nvPr/>
          </p:nvCxnSpPr>
          <p:spPr>
            <a:xfrm flipH="1">
              <a:off x="3126247" y="4501435"/>
              <a:ext cx="232154" cy="58330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600265" y="4501435"/>
              <a:ext cx="0" cy="58330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743657" y="4501435"/>
              <a:ext cx="377951" cy="58330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286948" y="1288845"/>
            <a:ext cx="8545755" cy="1865430"/>
            <a:chOff x="286948" y="1288845"/>
            <a:chExt cx="8545755" cy="1865430"/>
          </a:xfrm>
        </p:grpSpPr>
        <p:grpSp>
          <p:nvGrpSpPr>
            <p:cNvPr id="8" name="Group 7"/>
            <p:cNvGrpSpPr/>
            <p:nvPr/>
          </p:nvGrpSpPr>
          <p:grpSpPr>
            <a:xfrm>
              <a:off x="286948" y="1288845"/>
              <a:ext cx="6125633" cy="1865430"/>
              <a:chOff x="1272117" y="1306136"/>
              <a:chExt cx="6125633" cy="1865430"/>
            </a:xfrm>
          </p:grpSpPr>
          <p:grpSp>
            <p:nvGrpSpPr>
              <p:cNvPr id="6" name="Group 5"/>
              <p:cNvGrpSpPr/>
              <p:nvPr/>
            </p:nvGrpSpPr>
            <p:grpSpPr>
              <a:xfrm>
                <a:off x="1272117" y="1306136"/>
                <a:ext cx="4863836" cy="1865430"/>
                <a:chOff x="232834" y="1650999"/>
                <a:chExt cx="6406446" cy="2275417"/>
              </a:xfrm>
            </p:grpSpPr>
            <p:sp>
              <p:nvSpPr>
                <p:cNvPr id="4" name="Cloud Callout 3"/>
                <p:cNvSpPr/>
                <p:nvPr/>
              </p:nvSpPr>
              <p:spPr>
                <a:xfrm>
                  <a:off x="232834" y="1830917"/>
                  <a:ext cx="4116918" cy="2095499"/>
                </a:xfrm>
                <a:prstGeom prst="cloudCallout">
                  <a:avLst>
                    <a:gd name="adj1" fmla="val 20157"/>
                    <a:gd name="adj2" fmla="val 4250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dirty="0" smtClean="0"/>
                    <a:t>The Web</a:t>
                  </a:r>
                  <a:endParaRPr lang="en-US" sz="4000" dirty="0"/>
                </a:p>
              </p:txBody>
            </p:sp>
            <p:pic>
              <p:nvPicPr>
                <p:cNvPr id="5" name="Picture 4"/>
                <p:cNvPicPr>
                  <a:picLocks noChangeAspect="1"/>
                </p:cNvPicPr>
                <p:nvPr/>
              </p:nvPicPr>
              <p:blipFill rotWithShape="1">
                <a:blip r:embed="rId2"/>
                <a:srcRect l="71734" t="19327" b="16512"/>
                <a:stretch/>
              </p:blipFill>
              <p:spPr>
                <a:xfrm>
                  <a:off x="4349752" y="1650999"/>
                  <a:ext cx="2289528" cy="2275417"/>
                </a:xfrm>
                <a:prstGeom prst="rect">
                  <a:avLst/>
                </a:prstGeom>
              </p:spPr>
            </p:pic>
          </p:grpSp>
          <p:sp>
            <p:nvSpPr>
              <p:cNvPr id="7" name="Snip Single Corner Rectangle 6"/>
              <p:cNvSpPr/>
              <p:nvPr/>
            </p:nvSpPr>
            <p:spPr>
              <a:xfrm>
                <a:off x="6254750" y="1487023"/>
                <a:ext cx="1143000" cy="155575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News</a:t>
                </a:r>
                <a:endParaRPr lang="en-US" dirty="0"/>
              </a:p>
            </p:txBody>
          </p:sp>
        </p:grpSp>
        <p:pic>
          <p:nvPicPr>
            <p:cNvPr id="49" name="Picture 2" descr="https://encrypted-tbn3.gstatic.com/images?q=tbn:ANd9GcRcnPywAQbo6YQ2fwL76n7u9N06QySPU93715aEbeShgAjWWb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215" y="1667317"/>
              <a:ext cx="2118488" cy="12277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p:cNvGrpSpPr/>
          <p:nvPr/>
        </p:nvGrpSpPr>
        <p:grpSpPr>
          <a:xfrm>
            <a:off x="2479778" y="2806905"/>
            <a:ext cx="4510857" cy="1694530"/>
            <a:chOff x="2479778" y="2806905"/>
            <a:chExt cx="4510857" cy="1694530"/>
          </a:xfrm>
        </p:grpSpPr>
        <p:cxnSp>
          <p:nvCxnSpPr>
            <p:cNvPr id="13" name="Straight Arrow Connector 12"/>
            <p:cNvCxnSpPr>
              <a:stCxn id="4" idx="4"/>
            </p:cNvCxnSpPr>
            <p:nvPr/>
          </p:nvCxnSpPr>
          <p:spPr>
            <a:xfrm>
              <a:off x="2479778" y="3025482"/>
              <a:ext cx="430432" cy="465225"/>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28849" y="2806905"/>
              <a:ext cx="0" cy="683802"/>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1"/>
            </p:cNvCxnSpPr>
            <p:nvPr/>
          </p:nvCxnSpPr>
          <p:spPr>
            <a:xfrm flipH="1">
              <a:off x="5418461" y="3025482"/>
              <a:ext cx="422620" cy="465225"/>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550584" y="3490707"/>
              <a:ext cx="4307417" cy="1010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Text Extractors</a:t>
              </a:r>
              <a:endParaRPr lang="en-US" sz="3600" dirty="0"/>
            </a:p>
          </p:txBody>
        </p:sp>
        <p:cxnSp>
          <p:nvCxnSpPr>
            <p:cNvPr id="53" name="Straight Arrow Connector 52"/>
            <p:cNvCxnSpPr/>
            <p:nvPr/>
          </p:nvCxnSpPr>
          <p:spPr>
            <a:xfrm flipH="1">
              <a:off x="6412581" y="2895040"/>
              <a:ext cx="578054" cy="59566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61" name="Table 60"/>
          <p:cNvGraphicFramePr>
            <a:graphicFrameLocks noGrp="1"/>
          </p:cNvGraphicFramePr>
          <p:nvPr>
            <p:extLst>
              <p:ext uri="{D42A27DB-BD31-4B8C-83A1-F6EECF244321}">
                <p14:modId xmlns:p14="http://schemas.microsoft.com/office/powerpoint/2010/main" val="448091361"/>
              </p:ext>
            </p:extLst>
          </p:nvPr>
        </p:nvGraphicFramePr>
        <p:xfrm>
          <a:off x="709642" y="5084742"/>
          <a:ext cx="8013798" cy="1483360"/>
        </p:xfrm>
        <a:graphic>
          <a:graphicData uri="http://schemas.openxmlformats.org/drawingml/2006/table">
            <a:tbl>
              <a:tblPr firstRow="1" bandRow="1">
                <a:tableStyleId>{3C2FFA5D-87B4-456A-9821-1D502468CF0F}</a:tableStyleId>
              </a:tblPr>
              <a:tblGrid>
                <a:gridCol w="616446"/>
                <a:gridCol w="616446"/>
                <a:gridCol w="616446"/>
                <a:gridCol w="616446"/>
                <a:gridCol w="616446"/>
                <a:gridCol w="616446"/>
                <a:gridCol w="616446"/>
                <a:gridCol w="616446"/>
                <a:gridCol w="616446"/>
                <a:gridCol w="616446"/>
                <a:gridCol w="616446"/>
                <a:gridCol w="616446"/>
                <a:gridCol w="616446"/>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9" name="TextBox 38"/>
          <p:cNvSpPr txBox="1"/>
          <p:nvPr/>
        </p:nvSpPr>
        <p:spPr>
          <a:xfrm>
            <a:off x="3286978" y="5671862"/>
            <a:ext cx="2834630" cy="584776"/>
          </a:xfrm>
          <a:prstGeom prst="rect">
            <a:avLst/>
          </a:prstGeom>
          <a:noFill/>
        </p:spPr>
        <p:txBody>
          <a:bodyPr wrap="none" rtlCol="0">
            <a:spAutoFit/>
          </a:bodyPr>
          <a:lstStyle/>
          <a:p>
            <a:r>
              <a:rPr lang="en-US" sz="3200" dirty="0" smtClean="0"/>
              <a:t>Structured Data</a:t>
            </a:r>
            <a:endParaRPr lang="en-US" sz="3200" dirty="0"/>
          </a:p>
        </p:txBody>
      </p:sp>
    </p:spTree>
    <p:extLst>
      <p:ext uri="{BB962C8B-B14F-4D97-AF65-F5344CB8AC3E}">
        <p14:creationId xmlns:p14="http://schemas.microsoft.com/office/powerpoint/2010/main" val="631319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54" y="1835329"/>
            <a:ext cx="9144000" cy="3689684"/>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40354056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Nintendo </a:t>
            </a:r>
            <a:r>
              <a:rPr lang="en-US" sz="2400" i="1" dirty="0" smtClean="0"/>
              <a:t>announced today </a:t>
            </a:r>
            <a:r>
              <a:rPr lang="en-US" sz="2400" i="1" dirty="0"/>
              <a:t>that they Will release the Nintendo </a:t>
            </a:r>
            <a:r>
              <a:rPr lang="en-US" sz="2400" i="1" dirty="0" smtClean="0"/>
              <a:t>3DS in </a:t>
            </a:r>
            <a:r>
              <a:rPr lang="en-US" sz="2400" i="1" dirty="0"/>
              <a:t>north America march 27 for $</a:t>
            </a:r>
            <a:r>
              <a:rPr lang="en-US" sz="2400" i="1" dirty="0" smtClean="0"/>
              <a:t>250”</a:t>
            </a:r>
            <a:endParaRPr lang="en-US" sz="2400" i="1" dirty="0"/>
          </a:p>
        </p:txBody>
      </p:sp>
    </p:spTree>
    <p:extLst>
      <p:ext uri="{BB962C8B-B14F-4D97-AF65-F5344CB8AC3E}">
        <p14:creationId xmlns:p14="http://schemas.microsoft.com/office/powerpoint/2010/main" val="31739430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a:t>
            </a:r>
            <a:r>
              <a:rPr lang="en-US" sz="2400" b="1" i="1" dirty="0"/>
              <a:t>Nintendo</a:t>
            </a:r>
            <a:r>
              <a:rPr lang="en-US" sz="2400" i="1" dirty="0"/>
              <a:t> </a:t>
            </a:r>
            <a:r>
              <a:rPr lang="en-US" sz="2400" i="1" dirty="0" smtClean="0"/>
              <a:t>announced today </a:t>
            </a:r>
            <a:r>
              <a:rPr lang="en-US" sz="2400" i="1" dirty="0"/>
              <a:t>that they Will release the </a:t>
            </a:r>
            <a:r>
              <a:rPr lang="en-US" sz="2400" b="1" i="1" dirty="0"/>
              <a:t>Nintendo </a:t>
            </a:r>
            <a:r>
              <a:rPr lang="en-US" sz="2400" b="1" i="1" dirty="0" smtClean="0"/>
              <a:t>3DS </a:t>
            </a:r>
            <a:r>
              <a:rPr lang="en-US" sz="2400" i="1" dirty="0" smtClean="0"/>
              <a:t>in </a:t>
            </a:r>
            <a:r>
              <a:rPr lang="en-US" sz="2400" b="1" i="1" dirty="0"/>
              <a:t>north America march 27 </a:t>
            </a:r>
            <a:r>
              <a:rPr lang="en-US" sz="2400" i="1" dirty="0"/>
              <a:t>for </a:t>
            </a:r>
            <a:r>
              <a:rPr lang="en-US" sz="2400" b="1" i="1" dirty="0"/>
              <a:t>$</a:t>
            </a:r>
            <a:r>
              <a:rPr lang="en-US" sz="2400" b="1" i="1" dirty="0" smtClean="0"/>
              <a:t>250</a:t>
            </a:r>
            <a:r>
              <a:rPr lang="en-US" sz="2400" i="1" dirty="0" smtClean="0"/>
              <a:t>”</a:t>
            </a:r>
            <a:endParaRPr lang="en-US" sz="2400" i="1" dirty="0"/>
          </a:p>
        </p:txBody>
      </p:sp>
    </p:spTree>
    <p:extLst>
      <p:ext uri="{BB962C8B-B14F-4D97-AF65-F5344CB8AC3E}">
        <p14:creationId xmlns:p14="http://schemas.microsoft.com/office/powerpoint/2010/main" val="39063400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a:t>
            </a:r>
            <a:r>
              <a:rPr lang="en-US" sz="2400" b="1" i="1" dirty="0"/>
              <a:t>Nintendo</a:t>
            </a:r>
            <a:r>
              <a:rPr lang="en-US" sz="2400" i="1" dirty="0"/>
              <a:t> </a:t>
            </a:r>
            <a:r>
              <a:rPr lang="en-US" sz="2400" i="1" dirty="0" smtClean="0"/>
              <a:t>announced today </a:t>
            </a:r>
            <a:r>
              <a:rPr lang="en-US" sz="2400" i="1" dirty="0"/>
              <a:t>that they Will release the </a:t>
            </a:r>
            <a:r>
              <a:rPr lang="en-US" sz="2400" b="1" i="1" dirty="0"/>
              <a:t>Nintendo </a:t>
            </a:r>
            <a:r>
              <a:rPr lang="en-US" sz="2400" b="1" i="1" dirty="0" smtClean="0"/>
              <a:t>3DS </a:t>
            </a:r>
            <a:r>
              <a:rPr lang="en-US" sz="2400" i="1" dirty="0" smtClean="0"/>
              <a:t>in </a:t>
            </a:r>
            <a:r>
              <a:rPr lang="en-US" sz="2400" b="1" i="1" dirty="0"/>
              <a:t>north America march 27 </a:t>
            </a:r>
            <a:r>
              <a:rPr lang="en-US" sz="2400" i="1" dirty="0"/>
              <a:t>for </a:t>
            </a:r>
            <a:r>
              <a:rPr lang="en-US" sz="2400" b="1" i="1" dirty="0"/>
              <a:t>$</a:t>
            </a:r>
            <a:r>
              <a:rPr lang="en-US" sz="2400" b="1" i="1" dirty="0" smtClean="0"/>
              <a:t>250</a:t>
            </a:r>
            <a:r>
              <a:rPr lang="en-US" sz="2400" i="1" dirty="0" smtClean="0"/>
              <a:t>”</a:t>
            </a:r>
            <a:endParaRPr lang="en-US" sz="2400" i="1" dirty="0"/>
          </a:p>
        </p:txBody>
      </p:sp>
      <p:graphicFrame>
        <p:nvGraphicFramePr>
          <p:cNvPr id="3" name="Table 2"/>
          <p:cNvGraphicFramePr>
            <a:graphicFrameLocks noGrp="1"/>
          </p:cNvGraphicFramePr>
          <p:nvPr>
            <p:extLst>
              <p:ext uri="{D42A27DB-BD31-4B8C-83A1-F6EECF244321}">
                <p14:modId xmlns:p14="http://schemas.microsoft.com/office/powerpoint/2010/main" val="851914452"/>
              </p:ext>
            </p:extLst>
          </p:nvPr>
        </p:nvGraphicFramePr>
        <p:xfrm>
          <a:off x="673010" y="5126459"/>
          <a:ext cx="8013790" cy="74168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7" name="TextBox 16"/>
          <p:cNvSpPr txBox="1"/>
          <p:nvPr/>
        </p:nvSpPr>
        <p:spPr>
          <a:xfrm>
            <a:off x="673010" y="6013980"/>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spTree>
    <p:extLst>
      <p:ext uri="{BB962C8B-B14F-4D97-AF65-F5344CB8AC3E}">
        <p14:creationId xmlns:p14="http://schemas.microsoft.com/office/powerpoint/2010/main" val="28403578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a:t>
            </a:r>
            <a:r>
              <a:rPr lang="en-US" sz="2400" b="1" i="1" dirty="0"/>
              <a:t>Nintendo</a:t>
            </a:r>
            <a:r>
              <a:rPr lang="en-US" sz="2400" i="1" dirty="0"/>
              <a:t> </a:t>
            </a:r>
            <a:r>
              <a:rPr lang="en-US" sz="2400" i="1" dirty="0" smtClean="0"/>
              <a:t>announced today </a:t>
            </a:r>
            <a:r>
              <a:rPr lang="en-US" sz="2400" i="1" dirty="0"/>
              <a:t>that they Will release the </a:t>
            </a:r>
            <a:r>
              <a:rPr lang="en-US" sz="2400" b="1" i="1" dirty="0"/>
              <a:t>Nintendo </a:t>
            </a:r>
            <a:r>
              <a:rPr lang="en-US" sz="2400" b="1" i="1" dirty="0" smtClean="0"/>
              <a:t>3DS </a:t>
            </a:r>
            <a:r>
              <a:rPr lang="en-US" sz="2400" i="1" dirty="0" smtClean="0"/>
              <a:t>in </a:t>
            </a:r>
            <a:r>
              <a:rPr lang="en-US" sz="2400" b="1" i="1" dirty="0"/>
              <a:t>north America march 27 </a:t>
            </a:r>
            <a:r>
              <a:rPr lang="en-US" sz="2400" i="1" dirty="0"/>
              <a:t>for </a:t>
            </a:r>
            <a:r>
              <a:rPr lang="en-US" sz="2400" b="1" i="1" dirty="0"/>
              <a:t>$</a:t>
            </a:r>
            <a:r>
              <a:rPr lang="en-US" sz="2400" b="1" i="1" dirty="0" smtClean="0"/>
              <a:t>250</a:t>
            </a:r>
            <a:r>
              <a:rPr lang="en-US" sz="2400" i="1" dirty="0" smtClean="0"/>
              <a:t>”</a:t>
            </a:r>
            <a:endParaRPr lang="en-US" sz="2400" i="1" dirty="0"/>
          </a:p>
        </p:txBody>
      </p:sp>
      <p:graphicFrame>
        <p:nvGraphicFramePr>
          <p:cNvPr id="3" name="Table 2"/>
          <p:cNvGraphicFramePr>
            <a:graphicFrameLocks noGrp="1"/>
          </p:cNvGraphicFramePr>
          <p:nvPr>
            <p:extLst>
              <p:ext uri="{D42A27DB-BD31-4B8C-83A1-F6EECF244321}">
                <p14:modId xmlns:p14="http://schemas.microsoft.com/office/powerpoint/2010/main" val="1354303761"/>
              </p:ext>
            </p:extLst>
          </p:nvPr>
        </p:nvGraphicFramePr>
        <p:xfrm>
          <a:off x="673010" y="5126459"/>
          <a:ext cx="8013790" cy="74168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r>
                        <a:rPr lang="en-US" dirty="0" smtClean="0"/>
                        <a:t>Nintendo</a:t>
                      </a:r>
                      <a:endParaRPr lang="en-US" dirty="0"/>
                    </a:p>
                  </a:txBody>
                  <a:tcPr/>
                </a:tc>
                <a:tc>
                  <a:txBody>
                    <a:bodyPr/>
                    <a:lstStyle/>
                    <a:p>
                      <a:r>
                        <a:rPr lang="en-US" dirty="0" smtClean="0"/>
                        <a:t>3DS</a:t>
                      </a:r>
                      <a:endParaRPr lang="en-US" dirty="0"/>
                    </a:p>
                  </a:txBody>
                  <a:tcPr/>
                </a:tc>
                <a:tc>
                  <a:txBody>
                    <a:bodyPr/>
                    <a:lstStyle/>
                    <a:p>
                      <a:r>
                        <a:rPr lang="en-US" dirty="0" smtClean="0"/>
                        <a:t>March 27</a:t>
                      </a:r>
                      <a:endParaRPr lang="en-US" dirty="0"/>
                    </a:p>
                  </a:txBody>
                  <a:tcPr/>
                </a:tc>
                <a:tc>
                  <a:txBody>
                    <a:bodyPr/>
                    <a:lstStyle/>
                    <a:p>
                      <a:r>
                        <a:rPr lang="en-US" dirty="0" smtClean="0"/>
                        <a:t>$250</a:t>
                      </a:r>
                      <a:endParaRPr lang="en-US" dirty="0"/>
                    </a:p>
                  </a:txBody>
                  <a:tcPr/>
                </a:tc>
                <a:tc>
                  <a:txBody>
                    <a:bodyPr/>
                    <a:lstStyle/>
                    <a:p>
                      <a:r>
                        <a:rPr lang="en-US" dirty="0" smtClean="0"/>
                        <a:t>North America</a:t>
                      </a:r>
                      <a:endParaRPr lang="en-US" dirty="0"/>
                    </a:p>
                  </a:txBody>
                  <a:tcPr/>
                </a:tc>
              </a:tr>
            </a:tbl>
          </a:graphicData>
        </a:graphic>
      </p:graphicFrame>
      <p:cxnSp>
        <p:nvCxnSpPr>
          <p:cNvPr id="6" name="Straight Arrow Connector 5"/>
          <p:cNvCxnSpPr/>
          <p:nvPr/>
        </p:nvCxnSpPr>
        <p:spPr>
          <a:xfrm flipH="1">
            <a:off x="1628253" y="3397790"/>
            <a:ext cx="2485801" cy="16391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115392" y="3766879"/>
            <a:ext cx="2279554" cy="127010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973368" y="4204911"/>
            <a:ext cx="661727" cy="83206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394947" y="4204911"/>
            <a:ext cx="727286" cy="83206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3010" y="6013980"/>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cxnSp>
        <p:nvCxnSpPr>
          <p:cNvPr id="22" name="Straight Arrow Connector 21"/>
          <p:cNvCxnSpPr/>
          <p:nvPr/>
        </p:nvCxnSpPr>
        <p:spPr>
          <a:xfrm>
            <a:off x="6795245" y="3842868"/>
            <a:ext cx="716431" cy="11941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0891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2722326"/>
            <a:ext cx="7076536" cy="830997"/>
          </a:xfrm>
          <a:prstGeom prst="rect">
            <a:avLst/>
          </a:prstGeom>
          <a:noFill/>
        </p:spPr>
        <p:txBody>
          <a:bodyPr wrap="square" rtlCol="0">
            <a:spAutoFit/>
          </a:bodyPr>
          <a:lstStyle/>
          <a:p>
            <a:pPr algn="ctr"/>
            <a:r>
              <a:rPr lang="en-US" sz="2400" b="1" i="1" dirty="0" smtClean="0"/>
              <a:t>Samsung</a:t>
            </a:r>
            <a:r>
              <a:rPr lang="en-US" sz="2400" i="1" dirty="0" smtClean="0"/>
              <a:t> </a:t>
            </a:r>
            <a:r>
              <a:rPr lang="en-US" sz="2400" b="1" i="1" dirty="0" smtClean="0"/>
              <a:t>Galaxy S5 </a:t>
            </a:r>
            <a:r>
              <a:rPr lang="en-US" sz="2400" i="1" dirty="0" smtClean="0"/>
              <a:t>Coming to All Major </a:t>
            </a:r>
            <a:r>
              <a:rPr lang="en-US" sz="2400" b="1" i="1" dirty="0" smtClean="0"/>
              <a:t>U.S.</a:t>
            </a:r>
            <a:r>
              <a:rPr lang="en-US" sz="2400" i="1" dirty="0" smtClean="0"/>
              <a:t> Carriers Beginning </a:t>
            </a:r>
            <a:r>
              <a:rPr lang="en-US" sz="2400" b="1" i="1" dirty="0" smtClean="0"/>
              <a:t>April 11th</a:t>
            </a:r>
            <a:endParaRPr lang="en-US" sz="2400" b="1" i="1" dirty="0"/>
          </a:p>
        </p:txBody>
      </p:sp>
      <p:graphicFrame>
        <p:nvGraphicFramePr>
          <p:cNvPr id="3" name="Table 2"/>
          <p:cNvGraphicFramePr>
            <a:graphicFrameLocks noGrp="1"/>
          </p:cNvGraphicFramePr>
          <p:nvPr>
            <p:extLst>
              <p:ext uri="{D42A27DB-BD31-4B8C-83A1-F6EECF244321}">
                <p14:modId xmlns:p14="http://schemas.microsoft.com/office/powerpoint/2010/main" val="1678490884"/>
              </p:ext>
            </p:extLst>
          </p:nvPr>
        </p:nvGraphicFramePr>
        <p:xfrm>
          <a:off x="673010" y="4844203"/>
          <a:ext cx="8013790" cy="111252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r>
                        <a:rPr lang="en-US" dirty="0" smtClean="0"/>
                        <a:t>Samsung</a:t>
                      </a:r>
                      <a:endParaRPr lang="en-US" dirty="0"/>
                    </a:p>
                  </a:txBody>
                  <a:tcPr/>
                </a:tc>
                <a:tc>
                  <a:txBody>
                    <a:bodyPr/>
                    <a:lstStyle/>
                    <a:p>
                      <a:r>
                        <a:rPr lang="en-US" dirty="0" smtClean="0"/>
                        <a:t>Galaxy</a:t>
                      </a:r>
                      <a:r>
                        <a:rPr lang="en-US" baseline="0" dirty="0" smtClean="0"/>
                        <a:t> S5</a:t>
                      </a:r>
                      <a:endParaRPr lang="en-US" dirty="0"/>
                    </a:p>
                  </a:txBody>
                  <a:tcPr/>
                </a:tc>
                <a:tc>
                  <a:txBody>
                    <a:bodyPr/>
                    <a:lstStyle/>
                    <a:p>
                      <a:r>
                        <a:rPr lang="en-US" dirty="0" smtClean="0"/>
                        <a:t>April 11</a:t>
                      </a:r>
                      <a:endParaRPr lang="en-US" dirty="0"/>
                    </a:p>
                  </a:txBody>
                  <a:tcPr/>
                </a:tc>
                <a:tc>
                  <a:txBody>
                    <a:bodyPr/>
                    <a:lstStyle/>
                    <a:p>
                      <a:r>
                        <a:rPr lang="en-US" dirty="0" smtClean="0"/>
                        <a:t>?</a:t>
                      </a:r>
                      <a:endParaRPr lang="en-US" dirty="0"/>
                    </a:p>
                  </a:txBody>
                  <a:tcPr/>
                </a:tc>
                <a:tc>
                  <a:txBody>
                    <a:bodyPr/>
                    <a:lstStyle/>
                    <a:p>
                      <a:r>
                        <a:rPr lang="en-US" dirty="0" smtClean="0"/>
                        <a:t>U.S.</a:t>
                      </a:r>
                      <a:endParaRPr lang="en-US" dirty="0"/>
                    </a:p>
                  </a:txBody>
                  <a:tcPr/>
                </a:tc>
              </a:tr>
              <a:tr h="370840">
                <a:tc>
                  <a:txBody>
                    <a:bodyPr/>
                    <a:lstStyle/>
                    <a:p>
                      <a:r>
                        <a:rPr lang="en-US" dirty="0" smtClean="0"/>
                        <a:t>Nintendo</a:t>
                      </a:r>
                      <a:endParaRPr lang="en-US" dirty="0"/>
                    </a:p>
                  </a:txBody>
                  <a:tcPr/>
                </a:tc>
                <a:tc>
                  <a:txBody>
                    <a:bodyPr/>
                    <a:lstStyle/>
                    <a:p>
                      <a:r>
                        <a:rPr lang="en-US" dirty="0" smtClean="0"/>
                        <a:t>3DS</a:t>
                      </a:r>
                      <a:endParaRPr lang="en-US" dirty="0"/>
                    </a:p>
                  </a:txBody>
                  <a:tcPr/>
                </a:tc>
                <a:tc>
                  <a:txBody>
                    <a:bodyPr/>
                    <a:lstStyle/>
                    <a:p>
                      <a:r>
                        <a:rPr lang="en-US" dirty="0" smtClean="0"/>
                        <a:t>March 27</a:t>
                      </a:r>
                      <a:endParaRPr lang="en-US" dirty="0"/>
                    </a:p>
                  </a:txBody>
                  <a:tcPr/>
                </a:tc>
                <a:tc>
                  <a:txBody>
                    <a:bodyPr/>
                    <a:lstStyle/>
                    <a:p>
                      <a:r>
                        <a:rPr lang="en-US" dirty="0" smtClean="0"/>
                        <a:t>$250</a:t>
                      </a:r>
                      <a:endParaRPr lang="en-US" dirty="0"/>
                    </a:p>
                  </a:txBody>
                  <a:tcPr/>
                </a:tc>
                <a:tc>
                  <a:txBody>
                    <a:bodyPr/>
                    <a:lstStyle/>
                    <a:p>
                      <a:r>
                        <a:rPr lang="en-US" dirty="0" smtClean="0"/>
                        <a:t>North America</a:t>
                      </a:r>
                      <a:endParaRPr lang="en-US" dirty="0"/>
                    </a:p>
                  </a:txBody>
                  <a:tcPr/>
                </a:tc>
              </a:tr>
            </a:tbl>
          </a:graphicData>
        </a:graphic>
      </p:graphicFrame>
      <p:cxnSp>
        <p:nvCxnSpPr>
          <p:cNvPr id="6" name="Straight Arrow Connector 5"/>
          <p:cNvCxnSpPr/>
          <p:nvPr/>
        </p:nvCxnSpPr>
        <p:spPr>
          <a:xfrm flipH="1">
            <a:off x="1628255" y="3115534"/>
            <a:ext cx="249664" cy="16391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115392" y="3115534"/>
            <a:ext cx="0" cy="16391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635095" y="3553323"/>
            <a:ext cx="510186" cy="120140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3010" y="6198760"/>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cxnSp>
        <p:nvCxnSpPr>
          <p:cNvPr id="22" name="Straight Arrow Connector 21"/>
          <p:cNvCxnSpPr/>
          <p:nvPr/>
        </p:nvCxnSpPr>
        <p:spPr>
          <a:xfrm>
            <a:off x="6567289" y="3191535"/>
            <a:ext cx="944387" cy="156318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0579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2977</TotalTime>
  <Words>5595</Words>
  <Application>Microsoft Macintosh PowerPoint</Application>
  <PresentationFormat>On-screen Show (4:3)</PresentationFormat>
  <Paragraphs>410</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CSE 5539: Natural Language Processing and Information Extraction for the Social Web</vt:lpstr>
      <vt:lpstr>Why Study NLP in Social Media?</vt:lpstr>
      <vt:lpstr>Extracting Knowledge from Text</vt:lpstr>
      <vt:lpstr>PowerPoint Presentation</vt:lpstr>
      <vt:lpstr>Example: Information Extraction from Twitter</vt:lpstr>
      <vt:lpstr>Example: Information Extraction from Twitter</vt:lpstr>
      <vt:lpstr>Example: Information Extraction from Twitter</vt:lpstr>
      <vt:lpstr>Example: Information Extraction from Twitter</vt:lpstr>
      <vt:lpstr>Example: Information Extraction from Twitter</vt:lpstr>
      <vt:lpstr>Example: Information Extraction from Twitter</vt:lpstr>
      <vt:lpstr>Example Applications of Information Extraction</vt:lpstr>
      <vt:lpstr>Background:  Event Extraction from Newswire</vt:lpstr>
      <vt:lpstr>Background:  Event Extraction from Newswire</vt:lpstr>
      <vt:lpstr>Social Media</vt:lpstr>
      <vt:lpstr>Noisy Text: Challenges</vt:lpstr>
      <vt:lpstr>Let’s try NLP on Twitter…</vt:lpstr>
      <vt:lpstr>Re-Building the NLP Pipeline for Twitter</vt:lpstr>
      <vt:lpstr>Improved NLP on Twitter</vt:lpstr>
      <vt:lpstr>Computational Social Science</vt:lpstr>
      <vt:lpstr>PowerPoint Presentation</vt:lpstr>
      <vt:lpstr>PowerPoint Presentation</vt:lpstr>
      <vt:lpstr>PowerPoint Presentation</vt:lpstr>
      <vt:lpstr>PowerPoint Presentation</vt:lpstr>
      <vt:lpstr>PowerPoint Presentation</vt:lpstr>
      <vt:lpstr>More Applications: News Recommendation</vt:lpstr>
      <vt:lpstr>Why Study NLP in Social Media?</vt:lpstr>
      <vt:lpstr>Administrative Details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5539: NLP and IE for the Social Web</dc:title>
  <dc:creator>Alan</dc:creator>
  <cp:lastModifiedBy>Alan</cp:lastModifiedBy>
  <cp:revision>33</cp:revision>
  <dcterms:created xsi:type="dcterms:W3CDTF">2014-08-24T19:20:45Z</dcterms:created>
  <dcterms:modified xsi:type="dcterms:W3CDTF">2014-08-27T18:22:17Z</dcterms:modified>
</cp:coreProperties>
</file>