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57" r:id="rId6"/>
    <p:sldId id="259" r:id="rId7"/>
    <p:sldId id="266" r:id="rId8"/>
    <p:sldId id="260" r:id="rId9"/>
    <p:sldId id="258" r:id="rId10"/>
    <p:sldId id="287" r:id="rId11"/>
    <p:sldId id="262" r:id="rId12"/>
    <p:sldId id="267" r:id="rId13"/>
    <p:sldId id="269" r:id="rId14"/>
    <p:sldId id="268" r:id="rId15"/>
    <p:sldId id="272" r:id="rId16"/>
    <p:sldId id="273" r:id="rId17"/>
    <p:sldId id="280" r:id="rId18"/>
    <p:sldId id="281" r:id="rId19"/>
    <p:sldId id="282" r:id="rId20"/>
    <p:sldId id="283" r:id="rId21"/>
    <p:sldId id="284" r:id="rId22"/>
    <p:sldId id="285" r:id="rId23"/>
    <p:sldId id="278" r:id="rId24"/>
    <p:sldId id="279" r:id="rId25"/>
    <p:sldId id="271" r:id="rId26"/>
    <p:sldId id="276" r:id="rId27"/>
    <p:sldId id="286" r:id="rId28"/>
    <p:sldId id="288" r:id="rId29"/>
    <p:sldId id="289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D5DAAC-1D0C-584E-A2EA-4DD89B8941F2}">
          <p14:sldIdLst>
            <p14:sldId id="256"/>
            <p14:sldId id="261"/>
            <p14:sldId id="263"/>
            <p14:sldId id="264"/>
            <p14:sldId id="257"/>
            <p14:sldId id="259"/>
            <p14:sldId id="266"/>
            <p14:sldId id="260"/>
            <p14:sldId id="258"/>
            <p14:sldId id="287"/>
            <p14:sldId id="262"/>
            <p14:sldId id="267"/>
            <p14:sldId id="269"/>
            <p14:sldId id="268"/>
            <p14:sldId id="272"/>
            <p14:sldId id="273"/>
            <p14:sldId id="280"/>
            <p14:sldId id="281"/>
            <p14:sldId id="282"/>
            <p14:sldId id="283"/>
            <p14:sldId id="284"/>
            <p14:sldId id="285"/>
            <p14:sldId id="278"/>
            <p14:sldId id="279"/>
            <p14:sldId id="271"/>
            <p14:sldId id="276"/>
            <p14:sldId id="286"/>
            <p14:sldId id="288"/>
            <p14:sldId id="289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1FCC9-AD41-B341-BE01-A15D4AB067F9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CE82-3802-7A4F-858D-E02E06D2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List_of_logarithmic_identiti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Models and the EM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Alan Ritter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with latent variables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observed all variables during </a:t>
            </a:r>
            <a:r>
              <a:rPr lang="en-US" dirty="0" smtClean="0"/>
              <a:t>parameter estimation (learning)</a:t>
            </a:r>
            <a:endParaRPr lang="en-US" dirty="0"/>
          </a:p>
          <a:p>
            <a:pPr lvl="1"/>
            <a:r>
              <a:rPr lang="en-US" dirty="0"/>
              <a:t>This made parameter learning relatively easy</a:t>
            </a:r>
          </a:p>
          <a:p>
            <a:pPr lvl="1"/>
            <a:r>
              <a:rPr lang="en-US" dirty="0"/>
              <a:t>Can estimate parameters independently given data</a:t>
            </a:r>
          </a:p>
          <a:p>
            <a:pPr lvl="1"/>
            <a:r>
              <a:rPr lang="en-US" dirty="0"/>
              <a:t>Closed-form solution for ML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3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Mixture models (plate notation)</a:t>
            </a:r>
            <a:endParaRPr lang="en-US" dirty="0"/>
          </a:p>
        </p:txBody>
      </p:sp>
      <p:pic>
        <p:nvPicPr>
          <p:cNvPr id="5" name="Picture 4" descr="nb_hidd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40" y="1969406"/>
            <a:ext cx="1894114" cy="3714431"/>
          </a:xfrm>
          <a:prstGeom prst="rect">
            <a:avLst/>
          </a:prstGeom>
        </p:spPr>
      </p:pic>
      <p:pic>
        <p:nvPicPr>
          <p:cNvPr id="6" name="Picture 5" descr="n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6" y="1969406"/>
            <a:ext cx="1937657" cy="37998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18114" y="3243943"/>
            <a:ext cx="1886857" cy="812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Gaussian Mixture Models</a:t>
            </a:r>
            <a:br>
              <a:rPr lang="en-US" dirty="0" smtClean="0"/>
            </a:br>
            <a:r>
              <a:rPr lang="en-US" dirty="0" smtClean="0"/>
              <a:t>(mixture of Gaussians)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natural choice for continuous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 smtClean="0"/>
              <a:t>Component weights</a:t>
            </a:r>
          </a:p>
          <a:p>
            <a:pPr lvl="1"/>
            <a:r>
              <a:rPr lang="en-US" dirty="0" smtClean="0"/>
              <a:t>Mean of each component</a:t>
            </a:r>
          </a:p>
          <a:p>
            <a:pPr lvl="1"/>
            <a:r>
              <a:rPr lang="en-US" dirty="0" smtClean="0"/>
              <a:t>Covariance of each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75" y="3477501"/>
            <a:ext cx="2321596" cy="371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75" y="3981899"/>
            <a:ext cx="393700" cy="31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875" y="4472451"/>
            <a:ext cx="419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2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GMM Parameter Estimation</a:t>
            </a:r>
            <a:endParaRPr lang="en-US" dirty="0"/>
          </a:p>
        </p:txBody>
      </p:sp>
      <p:pic>
        <p:nvPicPr>
          <p:cNvPr id="4" name="Picture 3" descr="mixture-model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" y="2177143"/>
            <a:ext cx="2363107" cy="2363107"/>
          </a:xfrm>
          <a:prstGeom prst="rect">
            <a:avLst/>
          </a:prstGeom>
        </p:spPr>
      </p:pic>
      <p:pic>
        <p:nvPicPr>
          <p:cNvPr id="5" name="Picture 4" descr="mixture-sample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2177143"/>
            <a:ext cx="2370364" cy="2370364"/>
          </a:xfrm>
          <a:prstGeom prst="rect">
            <a:avLst/>
          </a:prstGeom>
        </p:spPr>
      </p:pic>
      <p:pic>
        <p:nvPicPr>
          <p:cNvPr id="6" name="Picture 5" descr="mixture-model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36" y="2177143"/>
            <a:ext cx="2370364" cy="237036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48857" y="3135086"/>
            <a:ext cx="486229" cy="42817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830207" y="3135086"/>
            <a:ext cx="486229" cy="42817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how can we learn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6839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Chicken and egg problem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knew which component generated each </a:t>
            </a:r>
            <a:r>
              <a:rPr lang="en-US" dirty="0" err="1"/>
              <a:t>datapoint</a:t>
            </a:r>
            <a:r>
              <a:rPr lang="en-US" dirty="0"/>
              <a:t> it would be easy to recover the component G</a:t>
            </a:r>
            <a:r>
              <a:rPr lang="en-US" dirty="0" smtClean="0"/>
              <a:t>aussians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knew the parameters of each component, we could infer a distribution over components to each </a:t>
            </a:r>
            <a:r>
              <a:rPr lang="en-US" dirty="0" err="1"/>
              <a:t>datapoint</a:t>
            </a:r>
            <a:r>
              <a:rPr lang="en-US" dirty="0"/>
              <a:t>.</a:t>
            </a:r>
          </a:p>
          <a:p>
            <a:r>
              <a:rPr lang="en-US" dirty="0" smtClean="0"/>
              <a:t>Problem</a:t>
            </a:r>
            <a:r>
              <a:rPr lang="en-US" dirty="0"/>
              <a:t>: we know neither the assignments nor the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68" y="1695201"/>
            <a:ext cx="3255016" cy="37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6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m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m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7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mmOldFaithfulDemo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9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mmOldFaithfulDemo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mmOldFaithfulDemo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525963"/>
          </a:xfrm>
        </p:spPr>
        <p:txBody>
          <a:bodyPr/>
          <a:lstStyle/>
          <a:p>
            <a:r>
              <a:rPr lang="en-US" dirty="0" smtClean="0"/>
              <a:t>Previously: learning parameters with fully observed data</a:t>
            </a:r>
          </a:p>
          <a:p>
            <a:r>
              <a:rPr lang="en-US" dirty="0" smtClean="0"/>
              <a:t>Alternate approach: hidden (latent) variables</a:t>
            </a:r>
          </a:p>
        </p:txBody>
      </p:sp>
    </p:spTree>
    <p:extLst>
      <p:ext uri="{BB962C8B-B14F-4D97-AF65-F5344CB8AC3E}">
        <p14:creationId xmlns:p14="http://schemas.microsoft.com/office/powerpoint/2010/main" val="214958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mmOldFaithfulDemo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mmOldFaithfulDemo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9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mmOldFaithfulDemo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EM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Monotonically increases observed data likelihood until it reaches a local maximum</a:t>
            </a:r>
          </a:p>
          <a:p>
            <a:endParaRPr lang="en-US" dirty="0"/>
          </a:p>
        </p:txBody>
      </p:sp>
      <p:pic>
        <p:nvPicPr>
          <p:cNvPr id="4" name="Picture 3" descr="emLogLikelihoodMa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5" y="2837542"/>
            <a:ext cx="4267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is more general than 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applied to pretty much any probabilistic model with latent variables</a:t>
            </a:r>
          </a:p>
          <a:p>
            <a:r>
              <a:rPr lang="en-US" dirty="0" smtClean="0"/>
              <a:t>Not guaranteed to find the global optimum</a:t>
            </a:r>
          </a:p>
          <a:p>
            <a:pPr lvl="1"/>
            <a:r>
              <a:rPr lang="en-US" dirty="0" smtClean="0"/>
              <a:t>Random restarts</a:t>
            </a:r>
          </a:p>
          <a:p>
            <a:pPr lvl="1"/>
            <a:r>
              <a:rPr lang="en-US" dirty="0" smtClean="0"/>
              <a:t>Good initialization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" y="1264806"/>
            <a:ext cx="9144000" cy="464170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2136" r="2136"/>
          <a:stretch>
            <a:fillRect/>
          </a:stretch>
        </p:blipFill>
        <p:spPr>
          <a:xfrm>
            <a:off x="3766457" y="793335"/>
            <a:ext cx="5210629" cy="2865645"/>
          </a:xfrm>
        </p:spPr>
      </p:pic>
    </p:spTree>
    <p:extLst>
      <p:ext uri="{BB962C8B-B14F-4D97-AF65-F5344CB8AC3E}">
        <p14:creationId xmlns:p14="http://schemas.microsoft.com/office/powerpoint/2010/main" val="3274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Notes For the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Likelihood is always guaranteed to increase.</a:t>
            </a:r>
          </a:p>
          <a:p>
            <a:pPr lvl="1"/>
            <a:r>
              <a:rPr lang="en-US" dirty="0" smtClean="0"/>
              <a:t>If not, there is a bug in your code</a:t>
            </a:r>
          </a:p>
          <a:p>
            <a:pPr lvl="1"/>
            <a:r>
              <a:rPr lang="en-US" dirty="0" smtClean="0"/>
              <a:t>(this is useful for debugging)</a:t>
            </a:r>
          </a:p>
          <a:p>
            <a:r>
              <a:rPr lang="en-US" dirty="0" smtClean="0"/>
              <a:t>A good idea to work with log probabilities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log identities </a:t>
            </a:r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List_of_logarithmic_identities</a:t>
            </a:r>
            <a:endParaRPr lang="en-US" dirty="0"/>
          </a:p>
          <a:p>
            <a:r>
              <a:rPr lang="en-US" dirty="0" smtClean="0"/>
              <a:t>Problem: Sums of logs</a:t>
            </a:r>
          </a:p>
          <a:p>
            <a:pPr lvl="1"/>
            <a:r>
              <a:rPr lang="en-US" dirty="0" smtClean="0"/>
              <a:t>No immediately obvious way to compute</a:t>
            </a:r>
          </a:p>
          <a:p>
            <a:pPr lvl="1"/>
            <a:r>
              <a:rPr lang="en-US" dirty="0" smtClean="0"/>
              <a:t>Need to convert back from log-space to sum?</a:t>
            </a:r>
          </a:p>
          <a:p>
            <a:pPr lvl="1"/>
            <a:r>
              <a:rPr lang="en-US" dirty="0" smtClean="0"/>
              <a:t>NO!  Use the log-</a:t>
            </a:r>
            <a:r>
              <a:rPr lang="en-US" dirty="0" err="1" smtClean="0"/>
              <a:t>exp</a:t>
            </a:r>
            <a:r>
              <a:rPr lang="en-US" dirty="0" smtClean="0"/>
              <a:t>-sum trick!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8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Issues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Example Problem: multiplying lots of probabilities (e.g. when computing likelihood)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some cases we also need to sum probabilities</a:t>
            </a:r>
          </a:p>
          <a:p>
            <a:pPr lvl="1"/>
            <a:r>
              <a:rPr lang="en-US" dirty="0" smtClean="0"/>
              <a:t>No log identity for sums</a:t>
            </a:r>
          </a:p>
          <a:p>
            <a:pPr lvl="1"/>
            <a:r>
              <a:rPr lang="en-US" dirty="0" smtClean="0"/>
              <a:t>Q: what can we do?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62" y="2746892"/>
            <a:ext cx="5372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Exp</a:t>
            </a:r>
            <a:r>
              <a:rPr lang="en-US" dirty="0" smtClean="0"/>
              <a:t> Sum Trick:</a:t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We have: a bunch of log probabilities.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og(p1), log(p2), log(p3), … log(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want: log(p1 + p2 + p3 + … 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could convert back from log space, sum then take the log.</a:t>
            </a:r>
          </a:p>
          <a:p>
            <a:pPr lvl="1"/>
            <a:r>
              <a:rPr lang="en-US" dirty="0" smtClean="0"/>
              <a:t>If the probabilities are very small, this will result in floating point 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6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Exp</a:t>
            </a:r>
            <a:r>
              <a:rPr lang="en-US" dirty="0" smtClean="0"/>
              <a:t> Sum Trick: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0" y="2844884"/>
            <a:ext cx="8405688" cy="85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6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Cause</a:t>
            </a:r>
            <a:endParaRPr lang="en-US" dirty="0"/>
          </a:p>
        </p:txBody>
      </p:sp>
      <p:pic>
        <p:nvPicPr>
          <p:cNvPr id="4" name="Content Placeholder 3" descr="marg-hidde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" b="525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635172" y="2924371"/>
            <a:ext cx="1718550" cy="8272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Q: how do we learn parameters?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971054" y="3337978"/>
            <a:ext cx="664118" cy="658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71054" y="2819514"/>
            <a:ext cx="664118" cy="51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EM</a:t>
            </a:r>
          </a:p>
          <a:p>
            <a:r>
              <a:rPr lang="en-US" dirty="0" smtClean="0"/>
              <a:t>Maximizing a different objective function (not likelihood)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</a:t>
            </a:r>
            <a:r>
              <a:rPr lang="en-US" dirty="0" smtClean="0"/>
              <a:t>clustering</a:t>
            </a:r>
          </a:p>
          <a:p>
            <a:r>
              <a:rPr lang="en-US" dirty="0" smtClean="0"/>
              <a:t>What if we just have a bunch of data, without any labels?</a:t>
            </a:r>
          </a:p>
          <a:p>
            <a:r>
              <a:rPr lang="en-US" dirty="0" smtClean="0"/>
              <a:t>Also computes compressed representation of the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82" y="1699367"/>
            <a:ext cx="4711875" cy="39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99"/>
            <a:ext cx="9144000" cy="62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7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distributions (e.g. Multivariate Gaussian) are too limited.</a:t>
            </a:r>
          </a:p>
          <a:p>
            <a:r>
              <a:rPr lang="en-US" dirty="0" smtClean="0"/>
              <a:t>How do we learn and represent more complex distributions?</a:t>
            </a:r>
          </a:p>
          <a:p>
            <a:r>
              <a:rPr lang="en-US" dirty="0" smtClean="0"/>
              <a:t>One answer: as mixtures of standard distributions</a:t>
            </a:r>
          </a:p>
          <a:p>
            <a:r>
              <a:rPr lang="en-US" dirty="0" smtClean="0"/>
              <a:t>In the limit, we can represent any distribution in this way</a:t>
            </a:r>
          </a:p>
          <a:p>
            <a:r>
              <a:rPr lang="en-US" dirty="0" smtClean="0"/>
              <a:t>Also a good (and widely used) clustering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4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models: Generative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6496"/>
            <a:ext cx="8229600" cy="353966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Choose a component according to P(Z)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Generate the X as a sample from P(X|Z)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165" y="4753560"/>
            <a:ext cx="6652830" cy="11010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may have some synthetic data that was generated in this way.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Unlikely any real-world data follows this procedure.</a:t>
            </a:r>
          </a:p>
        </p:txBody>
      </p:sp>
    </p:spTree>
    <p:extLst>
      <p:ext uri="{BB962C8B-B14F-4D97-AF65-F5344CB8AC3E}">
        <p14:creationId xmlns:p14="http://schemas.microsoft.com/office/powerpoint/2010/main" val="397458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104" r="-2499"/>
          <a:stretch/>
        </p:blipFill>
        <p:spPr>
          <a:xfrm>
            <a:off x="1235026" y="1429288"/>
            <a:ext cx="6629514" cy="177455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77788"/>
            <a:ext cx="8229600" cy="2648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Objective function: log likelihood of data</a:t>
            </a:r>
          </a:p>
          <a:p>
            <a:r>
              <a:rPr lang="en-US" dirty="0" smtClean="0"/>
              <a:t>Naïve Bayes: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Gaussian Mixture Model (GMM)</a:t>
            </a:r>
          </a:p>
          <a:p>
            <a:pPr lvl="1"/>
            <a:r>
              <a:rPr lang="en-US" dirty="0" smtClean="0"/>
              <a:t>                        is multivariate </a:t>
            </a:r>
            <a:r>
              <a:rPr lang="en-US" dirty="0"/>
              <a:t>G</a:t>
            </a:r>
            <a:r>
              <a:rPr lang="en-US" dirty="0" smtClean="0"/>
              <a:t>aussian</a:t>
            </a:r>
          </a:p>
          <a:p>
            <a:r>
              <a:rPr lang="en-US" dirty="0" smtClean="0"/>
              <a:t>Base distributions,                  ,can be pretty much  anything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67" y="3875191"/>
            <a:ext cx="2141480" cy="695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375" y="4979093"/>
            <a:ext cx="996163" cy="33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907" y="5338832"/>
            <a:ext cx="996163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4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Lecture: </a:t>
            </a:r>
            <a:r>
              <a:rPr lang="en-US" b="1" dirty="0" smtClean="0"/>
              <a:t>Fully Observed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ML parameters was easy</a:t>
            </a:r>
          </a:p>
          <a:p>
            <a:pPr lvl="1"/>
            <a:r>
              <a:rPr lang="en-US" dirty="0" smtClean="0"/>
              <a:t>Parameters for each CPT are independent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607</Words>
  <Application>Microsoft Macintosh PowerPoint</Application>
  <PresentationFormat>On-screen Show (4:3)</PresentationFormat>
  <Paragraphs>86</Paragraphs>
  <Slides>30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Mixture Models and the EM Algorithm</vt:lpstr>
      <vt:lpstr>Latent Variable Models</vt:lpstr>
      <vt:lpstr>Latent Cause</vt:lpstr>
      <vt:lpstr>Unsupervised Learning</vt:lpstr>
      <vt:lpstr>PowerPoint Presentation</vt:lpstr>
      <vt:lpstr>Mixture Models: Motivation</vt:lpstr>
      <vt:lpstr>Mixture models: Generative Story</vt:lpstr>
      <vt:lpstr>Mixture Models</vt:lpstr>
      <vt:lpstr>Previous Lecture: Fully Observed Data</vt:lpstr>
      <vt:lpstr>Learning with latent variables is hard!</vt:lpstr>
      <vt:lpstr>Mixture models (plate notation)</vt:lpstr>
      <vt:lpstr>Gaussian Mixture Models (mixture of Gaussians)</vt:lpstr>
      <vt:lpstr>GMM Parameter Estimation</vt:lpstr>
      <vt:lpstr>Q: how can we learn parameters?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EM work?</vt:lpstr>
      <vt:lpstr>EM is more general than GMMs</vt:lpstr>
      <vt:lpstr>PowerPoint Presentation</vt:lpstr>
      <vt:lpstr>Important Notes For the HW</vt:lpstr>
      <vt:lpstr>Numerical Issues</vt:lpstr>
      <vt:lpstr>Log Exp Sum Trick: motivation</vt:lpstr>
      <vt:lpstr>Log Exp Sum Trick:</vt:lpstr>
      <vt:lpstr>K-means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Models and the EM algorithm</dc:title>
  <dc:creator>Alan</dc:creator>
  <cp:lastModifiedBy>Alan</cp:lastModifiedBy>
  <cp:revision>79</cp:revision>
  <dcterms:created xsi:type="dcterms:W3CDTF">2015-01-21T00:11:47Z</dcterms:created>
  <dcterms:modified xsi:type="dcterms:W3CDTF">2015-01-22T15:12:51Z</dcterms:modified>
</cp:coreProperties>
</file>