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87" r:id="rId3"/>
    <p:sldId id="388" r:id="rId4"/>
    <p:sldId id="345" r:id="rId5"/>
    <p:sldId id="361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76" r:id="rId15"/>
    <p:sldId id="368" r:id="rId16"/>
    <p:sldId id="382" r:id="rId17"/>
    <p:sldId id="381" r:id="rId18"/>
    <p:sldId id="380" r:id="rId19"/>
    <p:sldId id="377" r:id="rId20"/>
    <p:sldId id="378" r:id="rId21"/>
    <p:sldId id="379" r:id="rId22"/>
    <p:sldId id="370" r:id="rId23"/>
    <p:sldId id="371" r:id="rId24"/>
    <p:sldId id="372" r:id="rId25"/>
    <p:sldId id="384" r:id="rId26"/>
    <p:sldId id="383" r:id="rId27"/>
    <p:sldId id="385" r:id="rId28"/>
    <p:sldId id="386" r:id="rId29"/>
    <p:sldId id="389" r:id="rId30"/>
    <p:sldId id="396" r:id="rId31"/>
    <p:sldId id="395" r:id="rId32"/>
    <p:sldId id="390" r:id="rId33"/>
    <p:sldId id="391" r:id="rId34"/>
    <p:sldId id="393" r:id="rId35"/>
    <p:sldId id="394" r:id="rId36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0" autoAdjust="0"/>
    <p:restoredTop sz="83546" autoAdjust="0"/>
  </p:normalViewPr>
  <p:slideViewPr>
    <p:cSldViewPr snapToGrid="0">
      <p:cViewPr>
        <p:scale>
          <a:sx n="99" d="100"/>
          <a:sy n="99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9EFD5-B4E1-40E3-B1C6-3D997CEB548B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06C-F172-4D10-9E41-DE501FD8E1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D2C88FE9-3226-402C-BDE6-4185A205A7C0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F406ED9-BF5F-46E1-B4E3-4CB6DEDD2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I</a:t>
            </a:r>
            <a:r>
              <a:rPr lang="en-US" baseline="0" dirty="0" smtClean="0"/>
              <a:t> get into talking about modeling words and documents, I’d like to start out with a bit of background on estimating parameters in Bayesian networks.</a:t>
            </a:r>
          </a:p>
          <a:p>
            <a:r>
              <a:rPr lang="en-US" baseline="0" dirty="0" smtClean="0"/>
              <a:t>Let’s start with the simplest possible case, which is flipping a coin.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general setup: we perform a sequence of coin flip experiments and record whether the result is heads or tails.  For example, maybe we flip a coin 10 times and get this sequence of heads and tails.</a:t>
            </a:r>
          </a:p>
          <a:p>
            <a:r>
              <a:rPr lang="en-US" baseline="0" dirty="0" smtClean="0"/>
              <a:t>Our (general) goal is to estimate the probability that the next flip comes up 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couple of important assumptions that make sense here, specifically that there is a fixed parameter \</a:t>
            </a:r>
            <a:r>
              <a:rPr lang="en-US" dirty="0" err="1" smtClean="0"/>
              <a:t>theta_H</a:t>
            </a:r>
            <a:r>
              <a:rPr lang="en-US" baseline="0" dirty="0" smtClean="0"/>
              <a:t> (which is the probability a flip comes up heads) – this doesn’t change, for example we don’t switch coins in the middle, or bend the coin more during the experiment.</a:t>
            </a:r>
          </a:p>
          <a:p>
            <a:r>
              <a:rPr lang="en-US" baseline="0" dirty="0" smtClean="0"/>
              <a:t>The other assumption is that each flip is independent.  The outcome of one flip doesn’t affect the outcome of others.</a:t>
            </a:r>
          </a:p>
          <a:p>
            <a:r>
              <a:rPr lang="en-US" baseline="0" dirty="0" smtClean="0"/>
              <a:t>These assumptions are often referred to as “IID” – Independent and Identically distributed.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back to our example sequence of coin flips, what</a:t>
            </a:r>
            <a:r>
              <a:rPr lang="en-US" baseline="0" dirty="0" smtClean="0"/>
              <a:t> should our best guess be about the probability the coin lands heads?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probability to reason about our uncertainty about the parameter,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these new parameters alpha and</a:t>
            </a:r>
            <a:r>
              <a:rPr lang="en-US" baseline="0" dirty="0" smtClean="0"/>
              <a:t> beta which are referred to as “</a:t>
            </a:r>
            <a:r>
              <a:rPr lang="en-US" baseline="0" dirty="0" err="1" smtClean="0"/>
              <a:t>hyperparameters</a:t>
            </a:r>
            <a:r>
              <a:rPr lang="en-US" baseline="0" dirty="0" smtClean="0"/>
              <a:t>”. And as you can imagine, we can put additional prior distributions on them </a:t>
            </a:r>
            <a:r>
              <a:rPr lang="en-US" baseline="0" dirty="0" smtClean="0">
                <a:sym typeface="Wingdings"/>
              </a:rPr>
              <a:t></a:t>
            </a:r>
          </a:p>
          <a:p>
            <a:endParaRPr lang="en-US" dirty="0" smtClean="0"/>
          </a:p>
          <a:p>
            <a:r>
              <a:rPr lang="en-US" dirty="0" smtClean="0"/>
              <a:t>Beta Distribution looks similar to the likelihood</a:t>
            </a:r>
          </a:p>
          <a:p>
            <a:r>
              <a:rPr lang="en-US" b="1" dirty="0" smtClean="0"/>
              <a:t>conjugate prior </a:t>
            </a:r>
            <a:r>
              <a:rPr lang="en-US" dirty="0" smtClean="0"/>
              <a:t>to the Bernoulli distribution</a:t>
            </a:r>
          </a:p>
          <a:p>
            <a:endParaRPr lang="en-US" dirty="0" smtClean="0"/>
          </a:p>
          <a:p>
            <a:r>
              <a:rPr lang="en-US" dirty="0" smtClean="0"/>
              <a:t>Gamma function can be understood as a continuous generalization</a:t>
            </a:r>
            <a:r>
              <a:rPr lang="en-US" baseline="0" dirty="0" smtClean="0"/>
              <a:t> of the factorial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now we know how to</a:t>
            </a:r>
            <a:r>
              <a:rPr lang="en-US" baseline="0" dirty="0" smtClean="0"/>
              <a:t> find a distribution over \</a:t>
            </a:r>
            <a:r>
              <a:rPr lang="en-US" baseline="0" dirty="0" err="1" smtClean="0"/>
              <a:t>theta_H</a:t>
            </a:r>
            <a:r>
              <a:rPr lang="en-US" baseline="0" dirty="0" smtClean="0"/>
              <a:t>, so how do we predict the probability the next coin flip will be heads?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option is just to pick the value of \</a:t>
            </a:r>
            <a:r>
              <a:rPr lang="en-US" baseline="0" dirty="0" err="1" smtClean="0"/>
              <a:t>theta_H</a:t>
            </a:r>
            <a:r>
              <a:rPr lang="en-US" baseline="0" dirty="0" smtClean="0"/>
              <a:t> which maximizes likelihood (like we discussed previously).  This is referred to as a “point estimate”.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\</a:t>
            </a:r>
            <a:r>
              <a:rPr lang="en-US" baseline="0" dirty="0" err="1" smtClean="0"/>
              <a:t>theta_H</a:t>
            </a:r>
            <a:r>
              <a:rPr lang="en-US" baseline="0" dirty="0" smtClean="0"/>
              <a:t> is really unknown, so if we’re going to be really detailed (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) about  this, the thing to do is to consider all possible values of theta in our estimate.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this to answer the question:</a:t>
            </a:r>
            <a:r>
              <a:rPr lang="en-US" baseline="0" dirty="0" smtClean="0"/>
              <a:t> what’s the probability the next flip comes up heads?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</a:t>
            </a:r>
            <a:r>
              <a:rPr lang="en-US" baseline="0" dirty="0" smtClean="0"/>
              <a:t> use the previous result to predict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ED9-BF5F-46E1-B4E3-4CB6DEDD2B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E78-26D4-4669-98D1-E0261192B18D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1B6E-B2F4-4EA8-AD52-399EB126E013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BD-A7B3-4F24-9D9C-528AD935BA48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E7D-FD35-4745-B7C9-76298196DA6C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E34C-6EFD-43D6-A3C3-1BA3BB55F359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7AC8-16CD-4D35-8B20-83DF5BD28B16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5CE-C50C-4D50-B3F0-FDC45C14D31F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28DB-31F3-4296-BC3C-D087A5CF87A2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5075-F2E8-4701-AEDB-C4F84CE6BA37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86C8-ED1A-40F6-BDD7-E78A19C27CF1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B1F-6CE7-43B9-9EA2-992A41086CDE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C508-FFEE-4B98-86BD-FCD034D9CBCF}" type="datetime1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6" Type="http://schemas.openxmlformats.org/officeDocument/2006/relationships/image" Target="../media/image51.emf"/><Relationship Id="rId7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6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Statistical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</a:p>
          <a:p>
            <a:r>
              <a:rPr lang="en-US" b="1" dirty="0" err="1" smtClean="0"/>
              <a:t>rittera@cs.cmu.edu</a:t>
            </a:r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value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91" y="715681"/>
            <a:ext cx="508000" cy="4064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457885"/>
            <a:ext cx="5892800" cy="1028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38" y="2966944"/>
            <a:ext cx="7378700" cy="10287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6" y="4625415"/>
            <a:ext cx="7721600" cy="1028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54434" y="4054936"/>
            <a:ext cx="1957952" cy="56226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Identities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33009" y="3770495"/>
            <a:ext cx="932674" cy="377049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79312" y="4471674"/>
            <a:ext cx="1071582" cy="41012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712028" y="3803569"/>
            <a:ext cx="668086" cy="39689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98799" y="4379065"/>
            <a:ext cx="582095" cy="53580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value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91" y="715681"/>
            <a:ext cx="508000" cy="4064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26" y="3884332"/>
            <a:ext cx="63500" cy="419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76" y="4648947"/>
            <a:ext cx="2946400" cy="1041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6" y="1428003"/>
            <a:ext cx="7721600" cy="10287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38" y="2480235"/>
            <a:ext cx="3695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2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with 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coin doesn’t look very bent?</a:t>
            </a:r>
          </a:p>
          <a:p>
            <a:pPr lvl="1"/>
            <a:r>
              <a:rPr lang="en-US" dirty="0" smtClean="0"/>
              <a:t>Should be somewhere around 0.5?</a:t>
            </a:r>
          </a:p>
          <a:p>
            <a:r>
              <a:rPr lang="en-US" dirty="0" smtClean="0"/>
              <a:t>What if we saw 3,000 heads and 7,000 tails?</a:t>
            </a:r>
          </a:p>
          <a:p>
            <a:pPr lvl="1"/>
            <a:r>
              <a:rPr lang="en-US" dirty="0" smtClean="0"/>
              <a:t>Should this really be the same as 3 out of 10?</a:t>
            </a:r>
          </a:p>
          <a:p>
            <a:r>
              <a:rPr lang="en-US" dirty="0" smtClean="0"/>
              <a:t>Maximum Likelihood</a:t>
            </a:r>
          </a:p>
          <a:p>
            <a:pPr lvl="1"/>
            <a:r>
              <a:rPr lang="en-US" dirty="0" smtClean="0"/>
              <a:t>No way to quantify our </a:t>
            </a:r>
            <a:r>
              <a:rPr lang="en-US" b="1" dirty="0" smtClean="0"/>
              <a:t>uncertainty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way to incorporate our prior knowledge!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273098" y="5563133"/>
            <a:ext cx="2533431" cy="853322"/>
          </a:xfrm>
          <a:prstGeom prst="wedgeRectCallout">
            <a:avLst>
              <a:gd name="adj1" fmla="val -92635"/>
              <a:gd name="adj2" fmla="val -654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how to deal with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treat        like any other variable</a:t>
            </a:r>
          </a:p>
          <a:p>
            <a:r>
              <a:rPr lang="en-US" dirty="0" smtClean="0"/>
              <a:t>Put a prior on it!</a:t>
            </a:r>
          </a:p>
          <a:p>
            <a:pPr lvl="1"/>
            <a:r>
              <a:rPr lang="en-US" dirty="0" smtClean="0"/>
              <a:t>Encode our prior knowledge about possible values of          using a probability distribution</a:t>
            </a:r>
          </a:p>
          <a:p>
            <a:r>
              <a:rPr lang="en-US" dirty="0" smtClean="0"/>
              <a:t>Now consider two probability distributions: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29" y="1746623"/>
            <a:ext cx="5080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1" y="3270624"/>
            <a:ext cx="5080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20" y="4463675"/>
            <a:ext cx="6565900" cy="1384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161" y="5951817"/>
            <a:ext cx="1943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Over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" y="1961403"/>
            <a:ext cx="66040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1" y="667869"/>
            <a:ext cx="642472" cy="51397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62" y="2666253"/>
            <a:ext cx="8115300" cy="10922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68" y="4484220"/>
            <a:ext cx="4178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3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encode prior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1565"/>
          </a:xfrm>
        </p:spPr>
        <p:txBody>
          <a:bodyPr/>
          <a:lstStyle/>
          <a:p>
            <a:r>
              <a:rPr lang="en-US" dirty="0" smtClean="0"/>
              <a:t>Example: The coin doesn’t look very bent</a:t>
            </a:r>
          </a:p>
          <a:p>
            <a:pPr lvl="1"/>
            <a:r>
              <a:rPr lang="en-US" dirty="0" smtClean="0"/>
              <a:t>Assign higher probability to values of         near 0.5</a:t>
            </a:r>
          </a:p>
          <a:p>
            <a:r>
              <a:rPr lang="en-US" dirty="0" smtClean="0"/>
              <a:t>Solution: The </a:t>
            </a:r>
            <a:r>
              <a:rPr lang="en-US" b="1" dirty="0" smtClean="0"/>
              <a:t>Beta Distribution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35" y="2232212"/>
            <a:ext cx="508000" cy="406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6" y="3297891"/>
            <a:ext cx="7696200" cy="10541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0306" y="4501777"/>
            <a:ext cx="8229600" cy="176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95" y="4982136"/>
            <a:ext cx="4013200" cy="10922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5871882" y="4482353"/>
            <a:ext cx="2988236" cy="2061882"/>
          </a:xfrm>
          <a:prstGeom prst="wedgeEllipseCallout">
            <a:avLst>
              <a:gd name="adj1" fmla="val -68473"/>
              <a:gd name="adj2" fmla="val -173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Gamma is a continuous generalization of the Factorial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98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9" y="3999009"/>
            <a:ext cx="45339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42" y="4034870"/>
            <a:ext cx="4229100" cy="195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6" y="1422401"/>
            <a:ext cx="4127500" cy="196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218" y="1479925"/>
            <a:ext cx="4533900" cy="195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9294" y="1240118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Beta(5,5)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2" y="1228165"/>
            <a:ext cx="151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Beta(100,100)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71392" y="3696448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Beta(0.5,0.5)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6380" y="3684495"/>
            <a:ext cx="104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8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Probability over single Toss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1647638"/>
            <a:ext cx="30480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7" y="2375647"/>
            <a:ext cx="6819900" cy="1016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54" y="5527862"/>
            <a:ext cx="1651000" cy="9271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86" y="3600824"/>
            <a:ext cx="4152900" cy="1016000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825999" y="4616823"/>
            <a:ext cx="3436471" cy="1703294"/>
          </a:xfrm>
          <a:prstGeom prst="wedgeRectCallout">
            <a:avLst>
              <a:gd name="adj1" fmla="val -101702"/>
              <a:gd name="adj2" fmla="val -173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Beta prior indicates α imaginary heads and β imaginary tails</a:t>
            </a: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68" y="4676215"/>
            <a:ext cx="63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toss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5" y="1737221"/>
            <a:ext cx="8456706" cy="440082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52" y="2606489"/>
            <a:ext cx="6934200" cy="5842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67" y="3517900"/>
            <a:ext cx="5524500" cy="5842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71" y="4456580"/>
            <a:ext cx="5156200" cy="4699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87082" y="5035177"/>
            <a:ext cx="8229600" cy="1195294"/>
          </a:xfrm>
        </p:spPr>
        <p:txBody>
          <a:bodyPr>
            <a:normAutofit/>
          </a:bodyPr>
          <a:lstStyle/>
          <a:p>
            <a:r>
              <a:rPr lang="en-US" dirty="0" smtClean="0"/>
              <a:t>If the prior is Beta, so is posterior!</a:t>
            </a:r>
          </a:p>
          <a:p>
            <a:r>
              <a:rPr lang="en-US" dirty="0" smtClean="0"/>
              <a:t>Beta is </a:t>
            </a:r>
            <a:r>
              <a:rPr lang="en-US" b="1" dirty="0" smtClean="0"/>
              <a:t>conjugate</a:t>
            </a:r>
            <a:r>
              <a:rPr lang="en-US" dirty="0" smtClean="0"/>
              <a:t> to the Bernoulli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the next coin flip is heads?</a:t>
            </a:r>
          </a:p>
          <a:p>
            <a:pPr lvl="1"/>
            <a:r>
              <a:rPr lang="en-US" dirty="0" smtClean="0"/>
              <a:t>                                            ?</a:t>
            </a:r>
          </a:p>
          <a:p>
            <a:pPr lvl="1"/>
            <a:endParaRPr lang="en-US" dirty="0"/>
          </a:p>
          <a:p>
            <a:r>
              <a:rPr lang="en-US" dirty="0" smtClean="0"/>
              <a:t>But         is really unknown.</a:t>
            </a:r>
          </a:p>
          <a:p>
            <a:r>
              <a:rPr lang="en-US" dirty="0" smtClean="0"/>
              <a:t>We should consider all possible values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41" y="2542241"/>
            <a:ext cx="3276600" cy="1041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3801036"/>
            <a:ext cx="508000" cy="406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65" y="5039285"/>
            <a:ext cx="3937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estimate parameters </a:t>
            </a:r>
            <a:r>
              <a:rPr lang="en-US" dirty="0"/>
              <a:t>from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864" y="2751799"/>
            <a:ext cx="7818579" cy="1815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Maximum Likelihood Principle:</a:t>
            </a:r>
          </a:p>
          <a:p>
            <a:endParaRPr lang="en-US" sz="2800" dirty="0"/>
          </a:p>
          <a:p>
            <a:r>
              <a:rPr lang="en-US" sz="2800" dirty="0"/>
              <a:t>Choose the parameters that maximize the probability of the observed data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525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2" y="1737284"/>
            <a:ext cx="3937000" cy="4699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7082" y="4796121"/>
            <a:ext cx="8229600" cy="1195294"/>
          </a:xfrm>
        </p:spPr>
        <p:txBody>
          <a:bodyPr>
            <a:normAutofit/>
          </a:bodyPr>
          <a:lstStyle/>
          <a:p>
            <a:r>
              <a:rPr lang="en-US" dirty="0" smtClean="0"/>
              <a:t>Integrate the posterior over        to predict the probability of heads on the next toss. </a:t>
            </a:r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5" y="4936568"/>
            <a:ext cx="508000" cy="406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94" y="2435412"/>
            <a:ext cx="6502400" cy="1016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6" y="3600824"/>
            <a:ext cx="7696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97" y="5560348"/>
            <a:ext cx="3365500" cy="1041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6" y="4945156"/>
            <a:ext cx="63500" cy="419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4" y="1464235"/>
            <a:ext cx="7213600" cy="10160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2" y="2525113"/>
            <a:ext cx="8875059" cy="106898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9" y="3656479"/>
            <a:ext cx="8445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Marginalizing 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2" y="1856815"/>
            <a:ext cx="3644900" cy="469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3" y="2554941"/>
            <a:ext cx="7404100" cy="1016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3" y="3666520"/>
            <a:ext cx="8591176" cy="9742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3" y="4896597"/>
            <a:ext cx="8547100" cy="1054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3" y="708212"/>
            <a:ext cx="508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1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Marginalizing out Parameters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7" y="1340597"/>
            <a:ext cx="8547100" cy="10541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929529" y="2584824"/>
            <a:ext cx="2659530" cy="1240117"/>
          </a:xfrm>
          <a:prstGeom prst="wedgeEllipseCallout">
            <a:avLst>
              <a:gd name="adj1" fmla="val -86563"/>
              <a:gd name="adj2" fmla="val -748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Beta Integral</a:t>
            </a:r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68" y="3936253"/>
            <a:ext cx="4635500" cy="10922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4" y="5295900"/>
            <a:ext cx="6946900" cy="1092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833">
            <a:off x="5780742" y="3589992"/>
            <a:ext cx="3886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9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8859"/>
          </a:xfrm>
        </p:spPr>
        <p:txBody>
          <a:bodyPr/>
          <a:lstStyle/>
          <a:p>
            <a:r>
              <a:rPr lang="en-US" dirty="0" smtClean="0"/>
              <a:t>Immediate result</a:t>
            </a:r>
          </a:p>
          <a:p>
            <a:pPr lvl="1"/>
            <a:r>
              <a:rPr lang="en-US" dirty="0" smtClean="0"/>
              <a:t>Can compute the probability over the next toss: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8" y="3080124"/>
            <a:ext cx="8382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Maximum Likelihood vs. 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likelihood: find the “best” </a:t>
            </a:r>
          </a:p>
          <a:p>
            <a:r>
              <a:rPr lang="en-US" dirty="0" smtClean="0"/>
              <a:t>Bayesian approach:</a:t>
            </a:r>
          </a:p>
          <a:p>
            <a:pPr lvl="1"/>
            <a:r>
              <a:rPr lang="en-US" dirty="0" smtClean="0"/>
              <a:t>Don’t use a point estimate</a:t>
            </a:r>
          </a:p>
          <a:p>
            <a:pPr lvl="1"/>
            <a:r>
              <a:rPr lang="en-US" dirty="0" smtClean="0"/>
              <a:t>Keep track of our beliefs about</a:t>
            </a:r>
          </a:p>
          <a:p>
            <a:pPr lvl="1"/>
            <a:r>
              <a:rPr lang="en-US" dirty="0" smtClean="0"/>
              <a:t>Treat         like a random variable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2" y="1658471"/>
            <a:ext cx="508000" cy="508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2" y="3382682"/>
            <a:ext cx="508000" cy="406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5" y="3890682"/>
            <a:ext cx="508000" cy="40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4621" y="4874520"/>
            <a:ext cx="6183666" cy="1141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 this class we will mostly focus on Maximum Likelihood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764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3" y="0"/>
            <a:ext cx="4661647" cy="3496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sequence of coin tosses…</a:t>
            </a:r>
          </a:p>
          <a:p>
            <a:r>
              <a:rPr lang="en-US" dirty="0" smtClean="0"/>
              <a:t>Instead we have a sequence of words</a:t>
            </a:r>
          </a:p>
          <a:p>
            <a:r>
              <a:rPr lang="en-US" dirty="0" smtClean="0"/>
              <a:t>But we could think of this as a sequence of die rolls</a:t>
            </a:r>
          </a:p>
          <a:p>
            <a:pPr lvl="1"/>
            <a:r>
              <a:rPr lang="en-US" dirty="0" smtClean="0"/>
              <a:t>Very large die with one word on each side</a:t>
            </a:r>
          </a:p>
          <a:p>
            <a:r>
              <a:rPr lang="en-US" b="1" dirty="0" smtClean="0"/>
              <a:t>Multinomial</a:t>
            </a:r>
            <a:r>
              <a:rPr lang="en-US" dirty="0" smtClean="0"/>
              <a:t> is n-dimensional generalization of Bernoulli</a:t>
            </a:r>
          </a:p>
          <a:p>
            <a:r>
              <a:rPr lang="en-US" b="1" dirty="0" err="1" smtClean="0"/>
              <a:t>Dirichlet</a:t>
            </a:r>
            <a:r>
              <a:rPr lang="en-US" dirty="0" smtClean="0"/>
              <a:t> is an n-dimensional generalization of Beta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one parameter, we have a vector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Likelihood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43" y="2435038"/>
            <a:ext cx="35814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32" y="2298700"/>
            <a:ext cx="2603500" cy="9906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97" y="4233956"/>
            <a:ext cx="8547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581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Generalizes the Beta distribution from 2 to K dimensions</a:t>
            </a:r>
          </a:p>
          <a:p>
            <a:r>
              <a:rPr lang="en-US" dirty="0" smtClean="0"/>
              <a:t>Conjugate to Multinomial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88" y="3105901"/>
            <a:ext cx="3683000" cy="571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2" y="3779375"/>
            <a:ext cx="3517900" cy="1346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26" y="5277597"/>
            <a:ext cx="40767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6662" cy="4172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 Spam Email classification</a:t>
            </a:r>
          </a:p>
          <a:p>
            <a:pPr lvl="1"/>
            <a:r>
              <a:rPr lang="en-US" dirty="0" smtClean="0"/>
              <a:t>We have a bunch of email (e.g. 10,000 emails) labeled as spam and non-spam</a:t>
            </a:r>
          </a:p>
          <a:p>
            <a:pPr lvl="1"/>
            <a:r>
              <a:rPr lang="en-US" dirty="0" smtClean="0"/>
              <a:t>Goal: given a new email, predict whether it is spam or not</a:t>
            </a:r>
          </a:p>
          <a:p>
            <a:pPr lvl="1"/>
            <a:r>
              <a:rPr lang="en-US" dirty="0" smtClean="0"/>
              <a:t>How can we tell the difference?</a:t>
            </a:r>
          </a:p>
          <a:p>
            <a:pPr lvl="2"/>
            <a:r>
              <a:rPr lang="en-US" dirty="0" smtClean="0"/>
              <a:t>Look at the words in the emails</a:t>
            </a:r>
          </a:p>
          <a:p>
            <a:pPr lvl="2"/>
            <a:r>
              <a:rPr lang="en-US" dirty="0" smtClean="0"/>
              <a:t>Viagra, ATTENTION,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8" y="1507973"/>
            <a:ext cx="3289300" cy="246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3" y="5804547"/>
            <a:ext cx="8242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41" y="274638"/>
            <a:ext cx="848835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0977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log-likelihood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Differentiate with respect to the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Equate to zero and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99" y="1402282"/>
            <a:ext cx="2882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4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Text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4240270"/>
            <a:ext cx="3289300" cy="246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1370" r="8112" b="1"/>
          <a:stretch/>
        </p:blipFill>
        <p:spPr>
          <a:xfrm>
            <a:off x="149427" y="1629111"/>
            <a:ext cx="7573740" cy="476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0" y="2307551"/>
            <a:ext cx="8694979" cy="354311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64484" y="3925271"/>
            <a:ext cx="4618506" cy="2565535"/>
          </a:xfrm>
          <a:prstGeom prst="wedgeRectCallout">
            <a:avLst>
              <a:gd name="adj1" fmla="val -5027"/>
              <a:gd name="adj2" fmla="val -627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By making independence assumptions we can better estimate these probabilities from data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651" y="2804129"/>
            <a:ext cx="7965654" cy="9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4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Text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34"/>
          </a:xfrm>
        </p:spPr>
        <p:txBody>
          <a:bodyPr/>
          <a:lstStyle/>
          <a:p>
            <a:r>
              <a:rPr lang="en-US" dirty="0" smtClean="0"/>
              <a:t>Simplest possible classifier</a:t>
            </a:r>
          </a:p>
          <a:p>
            <a:r>
              <a:rPr lang="en-US" dirty="0" smtClean="0"/>
              <a:t>Assumption: probability of each word is conditionally independent given class memberships.</a:t>
            </a:r>
          </a:p>
          <a:p>
            <a:r>
              <a:rPr lang="en-US" dirty="0" smtClean="0"/>
              <a:t>Simple application of 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Bent Coin Bayesian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4" y="1406650"/>
            <a:ext cx="8531412" cy="454577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64484" y="1590633"/>
            <a:ext cx="2642812" cy="1334079"/>
          </a:xfrm>
          <a:prstGeom prst="wedgeRectCallout">
            <a:avLst>
              <a:gd name="adj1" fmla="val 37905"/>
              <a:gd name="adj2" fmla="val 961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Probability of Each coin flip is conditionally independent given </a:t>
            </a:r>
            <a:r>
              <a:rPr lang="en-US" dirty="0" err="1" smtClean="0"/>
              <a:t>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0" y="6017387"/>
            <a:ext cx="8348591" cy="353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71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Bent Coin Bayesian Network</a:t>
            </a:r>
            <a:br>
              <a:rPr lang="en-US" dirty="0" smtClean="0"/>
            </a:br>
            <a:r>
              <a:rPr lang="en-US" dirty="0" smtClean="0"/>
              <a:t>(Plate Notation)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43" y="1673412"/>
            <a:ext cx="2869881" cy="49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 Model For Text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74620" y="1600200"/>
            <a:ext cx="60121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is a set of “documents”</a:t>
            </a:r>
          </a:p>
          <a:p>
            <a:r>
              <a:rPr lang="en-US" dirty="0" smtClean="0"/>
              <a:t>Z variables are </a:t>
            </a:r>
            <a:r>
              <a:rPr lang="en-US" dirty="0" smtClean="0"/>
              <a:t>categories</a:t>
            </a:r>
          </a:p>
          <a:p>
            <a:r>
              <a:rPr lang="en-US" dirty="0" smtClean="0"/>
              <a:t>Z’s Observed during learning</a:t>
            </a:r>
          </a:p>
          <a:p>
            <a:r>
              <a:rPr lang="en-US" dirty="0" smtClean="0"/>
              <a:t>Hidden at test time.</a:t>
            </a:r>
          </a:p>
          <a:p>
            <a:r>
              <a:rPr lang="en-US" dirty="0" smtClean="0"/>
              <a:t>Learning from training data:</a:t>
            </a:r>
          </a:p>
          <a:p>
            <a:pPr lvl="1"/>
            <a:r>
              <a:rPr lang="en-US" dirty="0" smtClean="0"/>
              <a:t>Estimate parameters (</a:t>
            </a:r>
            <a:r>
              <a:rPr lang="en-US" dirty="0" err="1" smtClean="0"/>
              <a:t>θ</a:t>
            </a:r>
            <a:r>
              <a:rPr lang="en-US" dirty="0" smtClean="0"/>
              <a:t>,β) using fully-observed data</a:t>
            </a:r>
            <a:endParaRPr lang="en-US" dirty="0"/>
          </a:p>
          <a:p>
            <a:r>
              <a:rPr lang="en-US" dirty="0" smtClean="0"/>
              <a:t>Prediction on test data:</a:t>
            </a:r>
          </a:p>
          <a:p>
            <a:pPr lvl="1"/>
            <a:r>
              <a:rPr lang="en-US" dirty="0" smtClean="0"/>
              <a:t>Compute P(Z|w1,…</a:t>
            </a:r>
            <a:r>
              <a:rPr lang="en-US" dirty="0" err="1" smtClean="0"/>
              <a:t>wn</a:t>
            </a:r>
            <a:r>
              <a:rPr lang="en-US" dirty="0" smtClean="0"/>
              <a:t>) using Bayes’ rule</a:t>
            </a:r>
          </a:p>
        </p:txBody>
      </p:sp>
      <p:pic>
        <p:nvPicPr>
          <p:cNvPr id="8" name="Picture 7" descr="n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4" y="1247625"/>
            <a:ext cx="2334912" cy="45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 Model For Text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74620" y="1600200"/>
            <a:ext cx="60121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Q:</a:t>
            </a:r>
            <a:r>
              <a:rPr lang="en-US" dirty="0"/>
              <a:t> </a:t>
            </a:r>
            <a:r>
              <a:rPr lang="en-US" dirty="0" smtClean="0"/>
              <a:t>How to estimat</a:t>
            </a:r>
            <a:r>
              <a:rPr lang="en-US" dirty="0" smtClean="0"/>
              <a:t>e </a:t>
            </a:r>
            <a:r>
              <a:rPr lang="en-US" dirty="0" err="1" smtClean="0"/>
              <a:t>θ</a:t>
            </a:r>
            <a:r>
              <a:rPr lang="en-US" dirty="0" smtClean="0"/>
              <a:t>?</a:t>
            </a:r>
          </a:p>
          <a:p>
            <a:r>
              <a:rPr lang="en-US" dirty="0" smtClean="0"/>
              <a:t>Q: How to </a:t>
            </a:r>
            <a:r>
              <a:rPr lang="en-US" dirty="0"/>
              <a:t>estimate </a:t>
            </a:r>
            <a:r>
              <a:rPr lang="en-US" dirty="0" smtClean="0"/>
              <a:t>β?</a:t>
            </a:r>
            <a:endParaRPr lang="en-US" dirty="0" smtClean="0"/>
          </a:p>
        </p:txBody>
      </p:sp>
      <p:pic>
        <p:nvPicPr>
          <p:cNvPr id="8" name="Picture 7" descr="n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4" y="1247625"/>
            <a:ext cx="2334912" cy="45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02918" cy="2314388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the simplest possible case</a:t>
            </a:r>
          </a:p>
          <a:p>
            <a:pPr lvl="1"/>
            <a:r>
              <a:rPr lang="en-US" dirty="0" smtClean="0"/>
              <a:t>Single observed variable</a:t>
            </a:r>
          </a:p>
          <a:p>
            <a:pPr lvl="1"/>
            <a:r>
              <a:rPr lang="en-US" dirty="0" smtClean="0"/>
              <a:t>Flipping a bent 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34" y="3376706"/>
            <a:ext cx="3227294" cy="32272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9718" y="3963895"/>
            <a:ext cx="4963458" cy="2314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 Observe: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Sequence of heads or tails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HTTTTTHTHT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Goal: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Estimate the probability that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next flip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comes up heads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parameter</a:t>
            </a:r>
          </a:p>
          <a:p>
            <a:pPr lvl="1"/>
            <a:r>
              <a:rPr lang="en-US" dirty="0" smtClean="0"/>
              <a:t>Probability that a flip comes up heads</a:t>
            </a:r>
          </a:p>
          <a:p>
            <a:r>
              <a:rPr lang="en-US" dirty="0" smtClean="0"/>
              <a:t>Each flip is independent</a:t>
            </a:r>
          </a:p>
          <a:p>
            <a:pPr lvl="1"/>
            <a:r>
              <a:rPr lang="en-US" dirty="0" smtClean="0"/>
              <a:t>Doesn’t affect the outcome of other flips        </a:t>
            </a:r>
          </a:p>
          <a:p>
            <a:r>
              <a:rPr lang="en-US" dirty="0" smtClean="0"/>
              <a:t>(IID) Independent and Identically Distributed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7" y="1746622"/>
            <a:ext cx="508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we observe the sequence:</a:t>
            </a:r>
          </a:p>
          <a:p>
            <a:pPr lvl="1"/>
            <a:r>
              <a:rPr lang="en-US" dirty="0" smtClean="0"/>
              <a:t>HTTTTTHTHT</a:t>
            </a:r>
          </a:p>
          <a:p>
            <a:r>
              <a:rPr lang="en-US" dirty="0" smtClean="0"/>
              <a:t>What is the </a:t>
            </a:r>
            <a:r>
              <a:rPr lang="en-US" b="1" dirty="0" smtClean="0"/>
              <a:t>best</a:t>
            </a:r>
            <a:r>
              <a:rPr lang="en-US" dirty="0" smtClean="0"/>
              <a:t> value of         ?</a:t>
            </a:r>
          </a:p>
          <a:p>
            <a:pPr lvl="1"/>
            <a:r>
              <a:rPr lang="en-US" dirty="0" smtClean="0"/>
              <a:t>Probability of heads</a:t>
            </a:r>
          </a:p>
          <a:p>
            <a:r>
              <a:rPr lang="en-US" dirty="0" smtClean="0"/>
              <a:t>Intuition: should be 0.3 (3 out of 10)</a:t>
            </a:r>
          </a:p>
          <a:p>
            <a:r>
              <a:rPr lang="en-US" dirty="0" smtClean="0"/>
              <a:t>Question: how do we justify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469" y="2822388"/>
            <a:ext cx="508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39682"/>
          </a:xfrm>
        </p:spPr>
        <p:txBody>
          <a:bodyPr/>
          <a:lstStyle/>
          <a:p>
            <a:r>
              <a:rPr lang="en-US" dirty="0" smtClean="0"/>
              <a:t>The value of        which maximizes the probability of the observed data is best!</a:t>
            </a:r>
          </a:p>
          <a:p>
            <a:r>
              <a:rPr lang="en-US" dirty="0" smtClean="0"/>
              <a:t>Based on our assumptions, the probability of  “HTTTTTHTHT” 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56" y="1761564"/>
            <a:ext cx="5080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8" y="4045957"/>
            <a:ext cx="6254376" cy="418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8" y="4697648"/>
            <a:ext cx="8068235" cy="376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80" y="5237221"/>
            <a:ext cx="4967195" cy="422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" y="5845097"/>
            <a:ext cx="3101788" cy="46754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437530" y="5677646"/>
            <a:ext cx="3959411" cy="86658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Likelihood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346"/>
            <a:ext cx="8229600" cy="1143000"/>
          </a:xfrm>
        </p:spPr>
        <p:txBody>
          <a:bodyPr/>
          <a:lstStyle/>
          <a:p>
            <a:r>
              <a:rPr lang="en-US" dirty="0" smtClean="0"/>
              <a:t>Maximum Likelihood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18" y="1077260"/>
            <a:ext cx="8229600" cy="984623"/>
          </a:xfrm>
        </p:spPr>
        <p:txBody>
          <a:bodyPr/>
          <a:lstStyle/>
          <a:p>
            <a:r>
              <a:rPr lang="en-US" dirty="0" smtClean="0"/>
              <a:t>Probability of “HTTTTTHTHT” as a function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4" y="1178858"/>
            <a:ext cx="5080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80" y="2196353"/>
            <a:ext cx="6172190" cy="4454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48" y="1593476"/>
            <a:ext cx="2984500" cy="5207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324905" y="3320682"/>
            <a:ext cx="1743137" cy="11516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Θ</a:t>
            </a:r>
            <a:r>
              <a:rPr lang="en-US" dirty="0" smtClean="0"/>
              <a:t>=0.3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0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346"/>
            <a:ext cx="8229600" cy="1143000"/>
          </a:xfrm>
        </p:spPr>
        <p:txBody>
          <a:bodyPr/>
          <a:lstStyle/>
          <a:p>
            <a:r>
              <a:rPr lang="en-US" dirty="0" smtClean="0"/>
              <a:t>Maximum Likelihood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18" y="1077260"/>
            <a:ext cx="8229600" cy="984623"/>
          </a:xfrm>
        </p:spPr>
        <p:txBody>
          <a:bodyPr/>
          <a:lstStyle/>
          <a:p>
            <a:r>
              <a:rPr lang="en-US" dirty="0" smtClean="0"/>
              <a:t>Probability of “HTTTTTHTHT” as a function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4" y="1178858"/>
            <a:ext cx="5080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023" y="1608418"/>
            <a:ext cx="39116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82" y="2230852"/>
            <a:ext cx="5095268" cy="4537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00" y="3352800"/>
            <a:ext cx="177800" cy="1524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2480514" y="5219158"/>
            <a:ext cx="1494923" cy="65487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r>
              <a:rPr lang="en-US" dirty="0"/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186005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16315</TotalTime>
  <Words>1282</Words>
  <Application>Microsoft Macintosh PowerPoint</Application>
  <PresentationFormat>On-screen Show (4:3)</PresentationFormat>
  <Paragraphs>209</Paragraphs>
  <Slides>35</Slides>
  <Notes>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Basics of Statistical Estimation</vt:lpstr>
      <vt:lpstr>Parameter Estimation</vt:lpstr>
      <vt:lpstr>Maximum Likelihood Estimation Recipe</vt:lpstr>
      <vt:lpstr>An Example</vt:lpstr>
      <vt:lpstr>Assumptions</vt:lpstr>
      <vt:lpstr>Example</vt:lpstr>
      <vt:lpstr>Maximum Likelihood Principle</vt:lpstr>
      <vt:lpstr>Maximum Likelihood Principle</vt:lpstr>
      <vt:lpstr>Maximum Likelihood Principle</vt:lpstr>
      <vt:lpstr>Maximum Likelihood value of </vt:lpstr>
      <vt:lpstr>Maximum Likelihood value of </vt:lpstr>
      <vt:lpstr>The problem with Maximum Likelihood</vt:lpstr>
      <vt:lpstr>Bayesian Parameter Estimation</vt:lpstr>
      <vt:lpstr>Posterior Over </vt:lpstr>
      <vt:lpstr>How can we encode prior knowledge?</vt:lpstr>
      <vt:lpstr>Beta Distribution</vt:lpstr>
      <vt:lpstr>Marginal Probability over single Toss</vt:lpstr>
      <vt:lpstr>More than one toss</vt:lpstr>
      <vt:lpstr>Prediction</vt:lpstr>
      <vt:lpstr>Prediction</vt:lpstr>
      <vt:lpstr>Prediction</vt:lpstr>
      <vt:lpstr>Marginalizing out </vt:lpstr>
      <vt:lpstr>Marginalizing out Parameters (cont)</vt:lpstr>
      <vt:lpstr>Prediction</vt:lpstr>
      <vt:lpstr>Summary: Maximum Likelihood vs. Bayesian Estimation</vt:lpstr>
      <vt:lpstr>Modeling Text</vt:lpstr>
      <vt:lpstr>Multinomial</vt:lpstr>
      <vt:lpstr>Dirichlet</vt:lpstr>
      <vt:lpstr>Example: Text Classification</vt:lpstr>
      <vt:lpstr>Naïve Bayes Text Classifier</vt:lpstr>
      <vt:lpstr>Naïve Bayes Text Classifier</vt:lpstr>
      <vt:lpstr>Bent Coin Bayesian Network</vt:lpstr>
      <vt:lpstr>Bent Coin Bayesian Network (Plate Notation)</vt:lpstr>
      <vt:lpstr>Naïve Bayes Model For Text Classification</vt:lpstr>
      <vt:lpstr>Naïve Bayes Model For Text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Latent Dirichlet Allocation Method For Selectional Preferences</dc:title>
  <dc:creator>aritter</dc:creator>
  <cp:lastModifiedBy>Alan</cp:lastModifiedBy>
  <cp:revision>1072</cp:revision>
  <dcterms:created xsi:type="dcterms:W3CDTF">2006-08-16T00:00:00Z</dcterms:created>
  <dcterms:modified xsi:type="dcterms:W3CDTF">2015-01-20T14:51:18Z</dcterms:modified>
</cp:coreProperties>
</file>