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1" r:id="rId4"/>
    <p:sldId id="257" r:id="rId5"/>
    <p:sldId id="260" r:id="rId6"/>
    <p:sldId id="262" r:id="rId7"/>
    <p:sldId id="263" r:id="rId8"/>
    <p:sldId id="264" r:id="rId9"/>
    <p:sldId id="265" r:id="rId10"/>
    <p:sldId id="266" r:id="rId11"/>
    <p:sldId id="272" r:id="rId12"/>
    <p:sldId id="273" r:id="rId13"/>
    <p:sldId id="267" r:id="rId14"/>
    <p:sldId id="270"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711C1-7F94-42FF-BA70-3893F84FD83C}" type="datetimeFigureOut">
              <a:rPr lang="en-US" smtClean="0"/>
              <a:t>9/1/2014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89B2E-D76A-498B-B6C9-2A0A7E4514B4}" type="slidenum">
              <a:rPr lang="en-US" smtClean="0"/>
              <a:t>‹#›</a:t>
            </a:fld>
            <a:endParaRPr lang="en-US"/>
          </a:p>
        </p:txBody>
      </p:sp>
    </p:spTree>
    <p:extLst>
      <p:ext uri="{BB962C8B-B14F-4D97-AF65-F5344CB8AC3E}">
        <p14:creationId xmlns:p14="http://schemas.microsoft.com/office/powerpoint/2010/main" val="181720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89B2E-D76A-498B-B6C9-2A0A7E4514B4}" type="slidenum">
              <a:rPr lang="en-US" smtClean="0"/>
              <a:t>1</a:t>
            </a:fld>
            <a:endParaRPr lang="en-US"/>
          </a:p>
        </p:txBody>
      </p:sp>
    </p:spTree>
    <p:extLst>
      <p:ext uri="{BB962C8B-B14F-4D97-AF65-F5344CB8AC3E}">
        <p14:creationId xmlns:p14="http://schemas.microsoft.com/office/powerpoint/2010/main" val="768894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on how the Coupled</a:t>
            </a:r>
            <a:r>
              <a:rPr lang="en-US" baseline="0" dirty="0" smtClean="0"/>
              <a:t> Pattern Learner works.  This is a method for pattern-based learning on unstructured text, so what we’re looking for is literal, unstructured, string patterns.</a:t>
            </a:r>
            <a:br>
              <a:rPr lang="en-US" baseline="0" dirty="0" smtClean="0"/>
            </a:br>
            <a:r>
              <a:rPr lang="en-US" baseline="0" dirty="0" smtClean="0"/>
              <a:t>Step 1 is to use all of the promoted category and relation instances and patterns (in the first run, this is the seed data) in order to find new candidate instances and patterns, by looking for string matches.  So, if we’re using the category “Baseball Player” and we have a promoted instance of “Babe Ruth”, any pattern found around “Babe Ruth”, as long as it obeys certain syntactic constraints, is considered a candidate pattern for Baseball Player.  Similarly, if the pattern “broke the home run record” is promoted, then the NP “Babe Ruth”, found in the arg1 position, is considered a candidate instance.</a:t>
            </a:r>
          </a:p>
          <a:p>
            <a:r>
              <a:rPr lang="en-US" baseline="0" dirty="0" smtClean="0"/>
              <a:t>Step 2 is to filter the candidates using the two coupling constraints that apply at this stage: namely, mutual-exclusion and type-checking.  Mutual-exclusion </a:t>
            </a:r>
            <a:r>
              <a:rPr lang="en-US" baseline="0" dirty="0" smtClean="0"/>
              <a:t>(and possibly type-checking) </a:t>
            </a:r>
            <a:r>
              <a:rPr lang="en-US" baseline="0" dirty="0" smtClean="0"/>
              <a:t>constraints are specified in the input ontology—there is no mechanism for extracting these from observed data.</a:t>
            </a:r>
          </a:p>
          <a:p>
            <a:r>
              <a:rPr lang="en-US" baseline="0" dirty="0" smtClean="0"/>
              <a:t>Step 3 is to rank candidates; instances are preferred based on the number of distinct promoted patterns they co-occur with, and patterns are preferred based on how commonly they appear with a promoted instance compared to how commonly they appear in the entire corpus.</a:t>
            </a:r>
          </a:p>
          <a:p>
            <a:r>
              <a:rPr lang="en-US" baseline="0" dirty="0" smtClean="0"/>
              <a:t>-&gt; I take some issue with both of these rankings; the first seems like it should suffer from not ranking instances that can only appear with very few patterns, and the second from not ranking patterns that are common English constructs.</a:t>
            </a:r>
          </a:p>
          <a:p>
            <a:r>
              <a:rPr lang="en-US" baseline="0" dirty="0" smtClean="0"/>
              <a:t>Step 4 is straightforward—take the highly-ranked candidates and promote them,</a:t>
            </a:r>
          </a:p>
          <a:p>
            <a:r>
              <a:rPr lang="en-US" baseline="0" dirty="0" smtClean="0"/>
              <a:t>And then continue apace.</a:t>
            </a:r>
          </a:p>
          <a:p>
            <a:r>
              <a:rPr lang="en-US" baseline="0" dirty="0" smtClean="0"/>
              <a:t>See illustration of candidate extraction below.</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11</a:t>
            </a:fld>
            <a:endParaRPr lang="en-US"/>
          </a:p>
        </p:txBody>
      </p:sp>
    </p:spTree>
    <p:extLst>
      <p:ext uri="{BB962C8B-B14F-4D97-AF65-F5344CB8AC3E}">
        <p14:creationId xmlns:p14="http://schemas.microsoft.com/office/powerpoint/2010/main" val="26144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CSEAL follows a similar pattern.  There are no</a:t>
            </a:r>
            <a:r>
              <a:rPr lang="en-US" baseline="0" dirty="0" smtClean="0"/>
              <a:t> direct modifications to the SEAL algorithm, so it is treated as a black box that extracts candidates and wrappers from HTML.  Filtering here is the same as in CPL, using mutual-exclusion and type-checking constraints.</a:t>
            </a:r>
          </a:p>
          <a:p>
            <a:r>
              <a:rPr lang="en-US" baseline="0" dirty="0" smtClean="0"/>
              <a:t>Candidate ranking is performed based solely on the unfiltered count of wrappers that extracted the candidate.  The top-ranked 100 candidate instances are then promoted and we move on.</a:t>
            </a:r>
          </a:p>
          <a:p>
            <a:r>
              <a:rPr lang="en-US" baseline="0" dirty="0" smtClean="0"/>
              <a:t>See example at bottom.</a:t>
            </a:r>
          </a:p>
          <a:p>
            <a:r>
              <a:rPr lang="en-US" baseline="0" dirty="0" smtClean="0"/>
              <a:t>From what I understood, CSEAL does not rank/promote wrapper patterns—however, all the information to do so appears to be provided by SEAL’s output, so I’m not sure why this is the case.</a:t>
            </a:r>
          </a:p>
        </p:txBody>
      </p:sp>
      <p:sp>
        <p:nvSpPr>
          <p:cNvPr id="4" name="Slide Number Placeholder 3"/>
          <p:cNvSpPr>
            <a:spLocks noGrp="1"/>
          </p:cNvSpPr>
          <p:nvPr>
            <p:ph type="sldNum" sz="quarter" idx="10"/>
          </p:nvPr>
        </p:nvSpPr>
        <p:spPr/>
        <p:txBody>
          <a:bodyPr/>
          <a:lstStyle/>
          <a:p>
            <a:fld id="{38E89B2E-D76A-498B-B6C9-2A0A7E4514B4}" type="slidenum">
              <a:rPr lang="en-US" smtClean="0"/>
              <a:t>12</a:t>
            </a:fld>
            <a:endParaRPr lang="en-US"/>
          </a:p>
        </p:txBody>
      </p:sp>
    </p:spTree>
    <p:extLst>
      <p:ext uri="{BB962C8B-B14F-4D97-AF65-F5344CB8AC3E}">
        <p14:creationId xmlns:p14="http://schemas.microsoft.com/office/powerpoint/2010/main" val="3947929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Meta-Bootstrap</a:t>
            </a:r>
            <a:r>
              <a:rPr lang="en-US" baseline="0" dirty="0" smtClean="0"/>
              <a:t> Learner is relatively simple—CPL and CSEAL are run independently, with the one modification that instead of promoting candidates themselves, they report top candidates to MBL.  The results from both runs are compared, and candidates that A) were found as candidates for the same category by both algorithms and B) do not violate coupling constraints are promoted.  CPL and CSEAL are then re-run with the new promoted candidates, and so on.</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13</a:t>
            </a:fld>
            <a:endParaRPr lang="en-US"/>
          </a:p>
        </p:txBody>
      </p:sp>
    </p:spTree>
    <p:extLst>
      <p:ext uri="{BB962C8B-B14F-4D97-AF65-F5344CB8AC3E}">
        <p14:creationId xmlns:p14="http://schemas.microsoft.com/office/powerpoint/2010/main" val="2748581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14</a:t>
            </a:fld>
            <a:endParaRPr lang="en-US"/>
          </a:p>
        </p:txBody>
      </p:sp>
    </p:spTree>
    <p:extLst>
      <p:ext uri="{BB962C8B-B14F-4D97-AF65-F5344CB8AC3E}">
        <p14:creationId xmlns:p14="http://schemas.microsoft.com/office/powerpoint/2010/main" val="424818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question to ask about this paper: what is the point of the learning methods being researched?</a:t>
            </a:r>
            <a:br>
              <a:rPr lang="en-US" dirty="0" smtClean="0"/>
            </a:br>
            <a:r>
              <a:rPr lang="en-US" dirty="0" smtClean="0"/>
              <a:t>To learn new information from the web.  Specifically, given a</a:t>
            </a:r>
            <a:r>
              <a:rPr lang="en-US" baseline="0" dirty="0" smtClean="0"/>
              <a:t> set of categories and relationships within a particular domain, to learn new instances of those categories and relationships.</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3</a:t>
            </a:fld>
            <a:endParaRPr lang="en-US"/>
          </a:p>
        </p:txBody>
      </p:sp>
    </p:spTree>
    <p:extLst>
      <p:ext uri="{BB962C8B-B14F-4D97-AF65-F5344CB8AC3E}">
        <p14:creationId xmlns:p14="http://schemas.microsoft.com/office/powerpoint/2010/main" val="3077241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refresher</a:t>
            </a:r>
            <a:r>
              <a:rPr lang="en-US" baseline="0" dirty="0" smtClean="0"/>
              <a:t> on bootstrapping, or semi-supervised learning</a:t>
            </a:r>
            <a:br>
              <a:rPr lang="en-US" baseline="0" dirty="0" smtClean="0"/>
            </a:br>
            <a:r>
              <a:rPr lang="en-US" baseline="0" dirty="0" smtClean="0"/>
              <a:t>- Start with small seed set of categories and relations and large unlabeled corpus</a:t>
            </a:r>
          </a:p>
          <a:p>
            <a:pPr marL="171450" indent="-171450">
              <a:buFontTx/>
              <a:buChar char="-"/>
            </a:pPr>
            <a:r>
              <a:rPr lang="en-US" baseline="0" dirty="0" smtClean="0"/>
              <a:t>Find new information that conforms with seed data</a:t>
            </a:r>
          </a:p>
          <a:p>
            <a:pPr marL="171450" indent="-171450">
              <a:buFontTx/>
              <a:buChar char="-"/>
            </a:pPr>
            <a:r>
              <a:rPr lang="en-US" baseline="0" dirty="0" smtClean="0"/>
              <a:t>Evaluate and incorporate good information into KB</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4</a:t>
            </a:fld>
            <a:endParaRPr lang="en-US"/>
          </a:p>
        </p:txBody>
      </p:sp>
    </p:spTree>
    <p:extLst>
      <p:ext uri="{BB962C8B-B14F-4D97-AF65-F5344CB8AC3E}">
        <p14:creationId xmlns:p14="http://schemas.microsoft.com/office/powerpoint/2010/main" val="244081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idea of paper part 1: coupled training via multiple functions; using</a:t>
            </a:r>
            <a:r>
              <a:rPr lang="en-US" baseline="0" dirty="0" smtClean="0"/>
              <a:t> the output of one classification function to compare to another and vice versa in order to avoid semantic drift</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5</a:t>
            </a:fld>
            <a:endParaRPr lang="en-US"/>
          </a:p>
        </p:txBody>
      </p:sp>
    </p:spTree>
    <p:extLst>
      <p:ext uri="{BB962C8B-B14F-4D97-AF65-F5344CB8AC3E}">
        <p14:creationId xmlns:p14="http://schemas.microsoft.com/office/powerpoint/2010/main" val="3073619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a:t>
            </a:r>
            <a:r>
              <a:rPr lang="en-US" baseline="0" dirty="0" smtClean="0"/>
              <a:t> idea of paper part 2: coupled training via multiple data views; using classification on different types of data as checks against one another’s results</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6</a:t>
            </a:fld>
            <a:endParaRPr lang="en-US"/>
          </a:p>
        </p:txBody>
      </p:sp>
    </p:spTree>
    <p:extLst>
      <p:ext uri="{BB962C8B-B14F-4D97-AF65-F5344CB8AC3E}">
        <p14:creationId xmlns:p14="http://schemas.microsoft.com/office/powerpoint/2010/main" val="260109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authors consider three abstract types of coupling constraints, which roughly correspond to the three specific constraints leveraged in the paper.</a:t>
            </a:r>
          </a:p>
          <a:p>
            <a:r>
              <a:rPr lang="en-US" dirty="0" smtClean="0"/>
              <a:t>Questions?</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7</a:t>
            </a:fld>
            <a:endParaRPr lang="en-US"/>
          </a:p>
        </p:txBody>
      </p:sp>
    </p:spTree>
    <p:extLst>
      <p:ext uri="{BB962C8B-B14F-4D97-AF65-F5344CB8AC3E}">
        <p14:creationId xmlns:p14="http://schemas.microsoft.com/office/powerpoint/2010/main" val="242555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overall structure proposed in the paper looks something like this: functional coupling is used at the first level in independent runs of CPL and CSEAL, and the second level then uses multi-view coupling to combine the results from the first runs into the MBL.  A complete iteration of the learner requires running through both steps.</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8</a:t>
            </a:fld>
            <a:endParaRPr lang="en-US"/>
          </a:p>
        </p:txBody>
      </p:sp>
    </p:spTree>
    <p:extLst>
      <p:ext uri="{BB962C8B-B14F-4D97-AF65-F5344CB8AC3E}">
        <p14:creationId xmlns:p14="http://schemas.microsoft.com/office/powerpoint/2010/main" val="3202192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on how the Coupled</a:t>
            </a:r>
            <a:r>
              <a:rPr lang="en-US" baseline="0" dirty="0" smtClean="0"/>
              <a:t> Pattern Learner works.  This is a method for pattern-based learning on unstructured text, so what we’re looking for is literal, unstructured, string patterns.</a:t>
            </a:r>
            <a:br>
              <a:rPr lang="en-US" baseline="0" dirty="0" smtClean="0"/>
            </a:br>
            <a:r>
              <a:rPr lang="en-US" baseline="0" dirty="0" smtClean="0"/>
              <a:t>Step 1 is to use all of the promoted category and relation instances and patterns (in the first run, this is the seed data) in order to find new candidate instances and patterns, by looking for string matches.  So, if we’re using the category “Baseball Player” and we have a promoted instance of “Babe Ruth”, any pattern found around “Babe Ruth”, as long as it obeys certain syntactic constraints, is considered a candidate pattern for Baseball Player.  Similarly, if the pattern “broke the home run record” is promoted, then the NP “Babe Ruth”, found in the arg1 position, is considered a candidate instance.</a:t>
            </a:r>
          </a:p>
          <a:p>
            <a:r>
              <a:rPr lang="en-US" baseline="0" dirty="0" smtClean="0"/>
              <a:t>Step 2 is to filter the candidates using the two coupling constraints that apply at this stage: namely, mutual-exclusion and type-checking.  Mutual-exclusion </a:t>
            </a:r>
            <a:r>
              <a:rPr lang="en-US" baseline="0" dirty="0" smtClean="0"/>
              <a:t>(and possibly type-checking) </a:t>
            </a:r>
            <a:r>
              <a:rPr lang="en-US" baseline="0" dirty="0" smtClean="0"/>
              <a:t>constraints are specified in the input ontology—there is no mechanism for extracting these from observed data.</a:t>
            </a:r>
          </a:p>
          <a:p>
            <a:r>
              <a:rPr lang="en-US" baseline="0" dirty="0" smtClean="0"/>
              <a:t>Step 3 is to rank candidates; instances are preferred based on the number of distinct promoted patterns they co-occur with, and patterns are preferred based on how commonly they appear with a promoted instance compared to how commonly they appear in the entire corpus.</a:t>
            </a:r>
          </a:p>
          <a:p>
            <a:r>
              <a:rPr lang="en-US" baseline="0" dirty="0" smtClean="0"/>
              <a:t>-&gt; I take some issue with both of these rankings; the first seems like it should suffer from not ranking instances that can only appear with very few patterns, and the second from not ranking patterns that are common English constructs.</a:t>
            </a:r>
          </a:p>
          <a:p>
            <a:r>
              <a:rPr lang="en-US" baseline="0" dirty="0" smtClean="0"/>
              <a:t>Step 4 is straightforward—take the highly-ranked candidates and promote them,</a:t>
            </a:r>
          </a:p>
          <a:p>
            <a:r>
              <a:rPr lang="en-US" baseline="0" dirty="0" smtClean="0"/>
              <a:t>And then continue apace.</a:t>
            </a:r>
          </a:p>
          <a:p>
            <a:r>
              <a:rPr lang="en-US" baseline="0" dirty="0" smtClean="0"/>
              <a:t>See illustration of candidate extraction below.</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9</a:t>
            </a:fld>
            <a:endParaRPr lang="en-US"/>
          </a:p>
        </p:txBody>
      </p:sp>
    </p:spTree>
    <p:extLst>
      <p:ext uri="{BB962C8B-B14F-4D97-AF65-F5344CB8AC3E}">
        <p14:creationId xmlns:p14="http://schemas.microsoft.com/office/powerpoint/2010/main" val="183711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on how the Coupled</a:t>
            </a:r>
            <a:r>
              <a:rPr lang="en-US" baseline="0" dirty="0" smtClean="0"/>
              <a:t> Pattern Learner works.  This is a method for pattern-based learning on unstructured text, so what we’re looking for is literal, unstructured, string patterns.</a:t>
            </a:r>
            <a:br>
              <a:rPr lang="en-US" baseline="0" dirty="0" smtClean="0"/>
            </a:br>
            <a:r>
              <a:rPr lang="en-US" baseline="0" dirty="0" smtClean="0"/>
              <a:t>Step 1 is to use all of the promoted category and relation instances and patterns (in the first run, this is the seed data) in order to find new candidate instances and patterns, by looking for string matches.  So, if we’re using the category “Baseball Player” and we have a promoted instance of “Babe Ruth”, any pattern found around “Babe Ruth”, as long as it obeys certain syntactic constraints, is considered a candidate pattern for Baseball Player.  Similarly, if the pattern “broke the home run record” is promoted, then the NP “Babe Ruth”, found in the arg1 position, is considered a candidate instance.</a:t>
            </a:r>
          </a:p>
          <a:p>
            <a:r>
              <a:rPr lang="en-US" baseline="0" dirty="0" smtClean="0"/>
              <a:t>Step 2 is to filter the candidates using the two coupling constraints that apply at this stage: namely, mutual-exclusion and type-checking.  Mutual-exclusion </a:t>
            </a:r>
            <a:r>
              <a:rPr lang="en-US" baseline="0" dirty="0" smtClean="0"/>
              <a:t>(and possibly type-checking) </a:t>
            </a:r>
            <a:r>
              <a:rPr lang="en-US" baseline="0" dirty="0" smtClean="0"/>
              <a:t>constraints are specified in the input ontology—there is no mechanism for extracting these from observed data.</a:t>
            </a:r>
          </a:p>
          <a:p>
            <a:r>
              <a:rPr lang="en-US" baseline="0" dirty="0" smtClean="0"/>
              <a:t>Step 3 is to rank candidates; instances are preferred based on the number of distinct promoted patterns they co-occur with, and patterns are preferred based on how commonly they appear with a promoted instance compared to how commonly they appear in the entire corpus.</a:t>
            </a:r>
          </a:p>
          <a:p>
            <a:r>
              <a:rPr lang="en-US" baseline="0" dirty="0" smtClean="0"/>
              <a:t>-&gt; I take some issue with both of these rankings; the first seems like it should suffer from not ranking instances that can only appear with very few patterns, and the second from not ranking patterns that are common English constructs.</a:t>
            </a:r>
          </a:p>
          <a:p>
            <a:r>
              <a:rPr lang="en-US" baseline="0" dirty="0" smtClean="0"/>
              <a:t>Step 4 is straightforward—take the highly-ranked candidates and promote them,</a:t>
            </a:r>
          </a:p>
          <a:p>
            <a:r>
              <a:rPr lang="en-US" baseline="0" dirty="0" smtClean="0"/>
              <a:t>And then continue apace.</a:t>
            </a:r>
          </a:p>
          <a:p>
            <a:r>
              <a:rPr lang="en-US" baseline="0" dirty="0" smtClean="0"/>
              <a:t>See illustration of candidate extraction below.</a:t>
            </a:r>
            <a:endParaRPr lang="en-US" dirty="0"/>
          </a:p>
        </p:txBody>
      </p:sp>
      <p:sp>
        <p:nvSpPr>
          <p:cNvPr id="4" name="Slide Number Placeholder 3"/>
          <p:cNvSpPr>
            <a:spLocks noGrp="1"/>
          </p:cNvSpPr>
          <p:nvPr>
            <p:ph type="sldNum" sz="quarter" idx="10"/>
          </p:nvPr>
        </p:nvSpPr>
        <p:spPr/>
        <p:txBody>
          <a:bodyPr/>
          <a:lstStyle/>
          <a:p>
            <a:fld id="{38E89B2E-D76A-498B-B6C9-2A0A7E4514B4}" type="slidenum">
              <a:rPr lang="en-US" smtClean="0"/>
              <a:t>10</a:t>
            </a:fld>
            <a:endParaRPr lang="en-US"/>
          </a:p>
        </p:txBody>
      </p:sp>
    </p:spTree>
    <p:extLst>
      <p:ext uri="{BB962C8B-B14F-4D97-AF65-F5344CB8AC3E}">
        <p14:creationId xmlns:p14="http://schemas.microsoft.com/office/powerpoint/2010/main" val="327458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DEDF8-9EC5-4E94-9C46-C23CDAB14049}"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127931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DEDF8-9EC5-4E94-9C46-C23CDAB14049}"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106923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DEDF8-9EC5-4E94-9C46-C23CDAB14049}"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2901534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6096000" y="681037"/>
            <a:ext cx="5187952" cy="1731963"/>
          </a:xfrm>
        </p:spPr>
        <p:txBody>
          <a:bodyPr/>
          <a:lstStyle>
            <a:lvl1pPr algn="ctr">
              <a:defRPr sz="4267"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6096000" y="3835400"/>
            <a:ext cx="5181600" cy="2235200"/>
          </a:xfrm>
        </p:spPr>
        <p:txBody>
          <a:bodyPr/>
          <a:lstStyle>
            <a:lvl1pPr marL="0" indent="0" algn="ctr">
              <a:spcBef>
                <a:spcPts val="12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9652000" y="6273800"/>
            <a:ext cx="1625600" cy="457200"/>
          </a:xfrm>
        </p:spPr>
        <p:txBody>
          <a:bodyPr anchor="b"/>
          <a:lstStyle>
            <a:lvl1pPr>
              <a:defRPr>
                <a:solidFill>
                  <a:schemeClr val="bg2"/>
                </a:solidFill>
              </a:defRPr>
            </a:lvl1pPr>
          </a:lstStyle>
          <a:p>
            <a:pPr>
              <a:defRPr/>
            </a:pPr>
            <a:endParaRPr lang="en-US" dirty="0">
              <a:solidFill>
                <a:srgbClr val="E7D19A"/>
              </a:solidFill>
            </a:endParaRPr>
          </a:p>
        </p:txBody>
      </p:sp>
      <p:sp>
        <p:nvSpPr>
          <p:cNvPr id="6" name="Rectangle 5"/>
          <p:cNvSpPr>
            <a:spLocks noGrp="1" noChangeArrowheads="1"/>
          </p:cNvSpPr>
          <p:nvPr>
            <p:ph type="ftr" sz="quarter" idx="11"/>
          </p:nvPr>
        </p:nvSpPr>
        <p:spPr>
          <a:xfrm>
            <a:off x="7112000" y="6273800"/>
            <a:ext cx="2540000" cy="457200"/>
          </a:xfrm>
        </p:spPr>
        <p:txBody>
          <a:bodyPr anchor="b"/>
          <a:lstStyle>
            <a:lvl1pPr>
              <a:defRPr>
                <a:solidFill>
                  <a:schemeClr val="bg2"/>
                </a:solidFill>
              </a:defRPr>
            </a:lvl1pPr>
          </a:lstStyle>
          <a:p>
            <a:pPr>
              <a:defRPr/>
            </a:pPr>
            <a:endParaRPr lang="en-US" dirty="0">
              <a:solidFill>
                <a:srgbClr val="E7D19A"/>
              </a:solidFill>
            </a:endParaRPr>
          </a:p>
        </p:txBody>
      </p:sp>
      <p:pic>
        <p:nvPicPr>
          <p:cNvPr id="9" name="Picture 8" descr="wordcloud2.jpg"/>
          <p:cNvPicPr>
            <a:picLocks noChangeAspect="1"/>
          </p:cNvPicPr>
          <p:nvPr userDrawn="1"/>
        </p:nvPicPr>
        <p:blipFill rotWithShape="1">
          <a:blip r:embed="rId2"/>
          <a:srcRect l="19740" t="8415" r="20308" b="8153"/>
          <a:stretch/>
        </p:blipFill>
        <p:spPr>
          <a:xfrm>
            <a:off x="1041941" y="221092"/>
            <a:ext cx="3530065" cy="6357509"/>
          </a:xfrm>
          <a:prstGeom prst="rect">
            <a:avLst/>
          </a:prstGeom>
        </p:spPr>
      </p:pic>
      <p:sp>
        <p:nvSpPr>
          <p:cNvPr id="11" name="Rectangle 6"/>
          <p:cNvSpPr>
            <a:spLocks noGrp="1" noChangeArrowheads="1"/>
          </p:cNvSpPr>
          <p:nvPr>
            <p:ph type="sldNum" sz="quarter" idx="12"/>
          </p:nvPr>
        </p:nvSpPr>
        <p:spPr>
          <a:xfrm>
            <a:off x="6096000" y="6273800"/>
            <a:ext cx="1020232" cy="457200"/>
          </a:xfrm>
        </p:spPr>
        <p:txBody>
          <a:bodyPr anchor="b"/>
          <a:lstStyle>
            <a:lvl1pPr>
              <a:defRPr>
                <a:solidFill>
                  <a:schemeClr val="bg2"/>
                </a:solidFill>
              </a:defRPr>
            </a:lvl1pPr>
          </a:lstStyle>
          <a:p>
            <a:fld id="{E74C7FEE-6B48-4643-BCFB-F13B0E13E171}" type="slidenum">
              <a:rPr lang="en-US">
                <a:solidFill>
                  <a:srgbClr val="E7D19A"/>
                </a:solidFill>
              </a:rPr>
              <a:pPr/>
              <a:t>‹#›</a:t>
            </a:fld>
            <a:endParaRPr lang="en-US" dirty="0">
              <a:solidFill>
                <a:srgbClr val="E7D19A"/>
              </a:solidFill>
            </a:endParaRPr>
          </a:p>
        </p:txBody>
      </p:sp>
    </p:spTree>
    <p:extLst>
      <p:ext uri="{BB962C8B-B14F-4D97-AF65-F5344CB8AC3E}">
        <p14:creationId xmlns:p14="http://schemas.microsoft.com/office/powerpoint/2010/main" val="906580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06400" y="1803400"/>
            <a:ext cx="113792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9144000" y="6273800"/>
            <a:ext cx="2641600" cy="457200"/>
          </a:xfrm>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xfrm>
            <a:off x="4064000" y="6273800"/>
            <a:ext cx="3860800" cy="457200"/>
          </a:xfrm>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rPr>
              <a:pPr/>
              <a:t>‹#›</a:t>
            </a:fld>
            <a:endParaRPr lang="en-US">
              <a:solidFill>
                <a:prstClr val="black"/>
              </a:solidFill>
            </a:endParaRPr>
          </a:p>
        </p:txBody>
      </p:sp>
      <p:sp>
        <p:nvSpPr>
          <p:cNvPr id="8"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95459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267"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80272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64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896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8128000" y="6273800"/>
            <a:ext cx="2641600" cy="457200"/>
          </a:xfrm>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ftr" sz="quarter" idx="11"/>
          </p:nvPr>
        </p:nvSpPr>
        <p:spPr>
          <a:xfrm>
            <a:off x="3556000" y="6248400"/>
            <a:ext cx="3860800" cy="457200"/>
          </a:xfrm>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solidFill>
                  <a:prstClr val="black"/>
                </a:solidFill>
              </a:rPr>
              <a:pPr/>
              <a:t>‹#›</a:t>
            </a:fld>
            <a:endParaRPr lang="en-US">
              <a:solidFill>
                <a:prstClr val="black"/>
              </a:solidFill>
            </a:endParaRPr>
          </a:p>
        </p:txBody>
      </p:sp>
      <p:sp>
        <p:nvSpPr>
          <p:cNvPr id="9"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50578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170"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5990170"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solidFill>
                <a:prstClr val="black"/>
              </a:solidFill>
            </a:endParaRPr>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solidFill>
                <a:prstClr val="black"/>
              </a:solidFill>
            </a:endParaRPr>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solidFill>
                  <a:prstClr val="black"/>
                </a:solidFill>
              </a:rPr>
              <a:pPr/>
              <a:t>‹#›</a:t>
            </a:fld>
            <a:endParaRPr lang="en-US">
              <a:solidFill>
                <a:prstClr val="black"/>
              </a:solidFill>
            </a:endParaRPr>
          </a:p>
        </p:txBody>
      </p:sp>
      <p:sp>
        <p:nvSpPr>
          <p:cNvPr id="10"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
        <p:nvSpPr>
          <p:cNvPr id="11" name="Title 1"/>
          <p:cNvSpPr>
            <a:spLocks noGrp="1"/>
          </p:cNvSpPr>
          <p:nvPr>
            <p:ph type="title"/>
          </p:nvPr>
        </p:nvSpPr>
        <p:spPr>
          <a:xfrm>
            <a:off x="1828800" y="508000"/>
            <a:ext cx="99568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17254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solidFill>
                  <a:prstClr val="black"/>
                </a:solidFill>
              </a:rPr>
              <a:pPr/>
              <a:t>‹#›</a:t>
            </a:fld>
            <a:endParaRPr lang="en-US">
              <a:solidFill>
                <a:prstClr val="black"/>
              </a:solidFill>
            </a:endParaRPr>
          </a:p>
        </p:txBody>
      </p:sp>
      <p:sp>
        <p:nvSpPr>
          <p:cNvPr id="6"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075372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24807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1905001"/>
            <a:ext cx="4011084" cy="1162051"/>
          </a:xfrm>
        </p:spPr>
        <p:txBody>
          <a:bodyPr/>
          <a:lstStyle>
            <a:lvl1pPr algn="l">
              <a:defRPr sz="2667"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solidFill>
                  <a:prstClr val="black"/>
                </a:solidFill>
              </a:rPr>
              <a:pPr/>
              <a:t>‹#›</a:t>
            </a:fld>
            <a:endParaRPr lang="en-US">
              <a:solidFill>
                <a:prstClr val="black"/>
              </a:solidFill>
            </a:endParaRPr>
          </a:p>
        </p:txBody>
      </p:sp>
      <p:sp>
        <p:nvSpPr>
          <p:cNvPr id="8"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12946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DEDF8-9EC5-4E94-9C46-C23CDAB14049}"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666135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11090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72860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81000"/>
            <a:ext cx="2819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81000"/>
            <a:ext cx="8255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6965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1752603"/>
            <a:ext cx="103632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4076703"/>
            <a:ext cx="103632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solidFill>
                  <a:prstClr val="black"/>
                </a:solidFill>
              </a:rPr>
              <a:pPr/>
              <a:t>‹#›</a:t>
            </a:fld>
            <a:endParaRPr lang="en-US">
              <a:solidFill>
                <a:prstClr val="black"/>
              </a:solidFill>
            </a:endParaRPr>
          </a:p>
        </p:txBody>
      </p:sp>
      <p:sp>
        <p:nvSpPr>
          <p:cNvPr id="9"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
        <p:nvSpPr>
          <p:cNvPr id="10" name="Title 1"/>
          <p:cNvSpPr>
            <a:spLocks noGrp="1"/>
          </p:cNvSpPr>
          <p:nvPr>
            <p:ph type="title"/>
          </p:nvPr>
        </p:nvSpPr>
        <p:spPr>
          <a:xfrm>
            <a:off x="1828800" y="508000"/>
            <a:ext cx="99568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935997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06400" y="1803400"/>
            <a:ext cx="91440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908800" y="6273800"/>
            <a:ext cx="2641600" cy="457200"/>
          </a:xfrm>
          <a:ln/>
        </p:spPr>
        <p:txBody>
          <a:bodyPr/>
          <a:lstStyle>
            <a:lvl1pPr>
              <a:defRPr/>
            </a:lvl1pPr>
          </a:lstStyle>
          <a:p>
            <a:pPr>
              <a:defRPr/>
            </a:pPr>
            <a:endParaRPr lang="en-US" dirty="0">
              <a:solidFill>
                <a:prstClr val="black"/>
              </a:solidFill>
            </a:endParaRPr>
          </a:p>
        </p:txBody>
      </p:sp>
      <p:sp>
        <p:nvSpPr>
          <p:cNvPr id="5" name="Rectangle 6"/>
          <p:cNvSpPr>
            <a:spLocks noGrp="1" noChangeArrowheads="1"/>
          </p:cNvSpPr>
          <p:nvPr>
            <p:ph type="ftr" sz="quarter" idx="11"/>
          </p:nvPr>
        </p:nvSpPr>
        <p:spPr>
          <a:xfrm>
            <a:off x="3048000" y="6273800"/>
            <a:ext cx="3860800" cy="457200"/>
          </a:xfrm>
          <a:ln/>
        </p:spPr>
        <p:txBody>
          <a:bodyPr/>
          <a:lstStyle>
            <a:lvl1pPr>
              <a:defRPr/>
            </a:lvl1pPr>
          </a:lstStyle>
          <a:p>
            <a:pPr>
              <a:defRPr/>
            </a:pPr>
            <a:endParaRPr lang="en-US" dirty="0">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rPr>
              <a:pPr/>
              <a:t>‹#›</a:t>
            </a:fld>
            <a:endParaRPr lang="en-US">
              <a:solidFill>
                <a:prstClr val="black"/>
              </a:solidFill>
            </a:endParaRPr>
          </a:p>
        </p:txBody>
      </p:sp>
      <p:sp>
        <p:nvSpPr>
          <p:cNvPr id="8" name="Rectangle 2"/>
          <p:cNvSpPr>
            <a:spLocks noChangeArrowheads="1"/>
          </p:cNvSpPr>
          <p:nvPr userDrawn="1"/>
        </p:nvSpPr>
        <p:spPr bwMode="auto">
          <a:xfrm rot="5400000">
            <a:off x="-3398523" y="3398524"/>
            <a:ext cx="6858001" cy="60959"/>
          </a:xfrm>
          <a:prstGeom prst="rect">
            <a:avLst/>
          </a:prstGeom>
          <a:solidFill>
            <a:srgbClr val="A40508"/>
          </a:solidFill>
          <a:ln w="9525">
            <a:solidFill>
              <a:srgbClr val="A4001D"/>
            </a:solidFill>
            <a:miter lim="800000"/>
            <a:headEnd/>
            <a:tailEnd/>
          </a:ln>
          <a:effectLst/>
        </p:spPr>
        <p:txBody>
          <a:bodyPr wrap="none" anchor="ctr"/>
          <a:lstStyle/>
          <a:p>
            <a:pPr algn="ctr" fontAlgn="base">
              <a:spcBef>
                <a:spcPct val="0"/>
              </a:spcBef>
              <a:spcAft>
                <a:spcPct val="0"/>
              </a:spcAft>
              <a:defRPr/>
            </a:pPr>
            <a:endParaRPr lang="en-US" sz="32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27744394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10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DEDF8-9EC5-4E94-9C46-C23CDAB14049}"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307238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7DEDF8-9EC5-4E94-9C46-C23CDAB14049}"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354089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DEDF8-9EC5-4E94-9C46-C23CDAB14049}" type="datetimeFigureOut">
              <a:rPr lang="en-US" smtClean="0"/>
              <a:t>9/1/2014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191109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DEDF8-9EC5-4E94-9C46-C23CDAB14049}" type="datetimeFigureOut">
              <a:rPr lang="en-US" smtClean="0"/>
              <a:t>9/1/2014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254204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DEDF8-9EC5-4E94-9C46-C23CDAB14049}" type="datetimeFigureOut">
              <a:rPr lang="en-US" smtClean="0"/>
              <a:t>9/1/2014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81892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DEDF8-9EC5-4E94-9C46-C23CDAB14049}"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316382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DEDF8-9EC5-4E94-9C46-C23CDAB14049}"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7F247-0730-4D48-88A2-54C0C9754C53}" type="slidenum">
              <a:rPr lang="en-US" smtClean="0"/>
              <a:t>‹#›</a:t>
            </a:fld>
            <a:endParaRPr lang="en-US"/>
          </a:p>
        </p:txBody>
      </p:sp>
    </p:spTree>
    <p:extLst>
      <p:ext uri="{BB962C8B-B14F-4D97-AF65-F5344CB8AC3E}">
        <p14:creationId xmlns:p14="http://schemas.microsoft.com/office/powerpoint/2010/main" val="233502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DEDF8-9EC5-4E94-9C46-C23CDAB14049}" type="datetimeFigureOut">
              <a:rPr lang="en-US" smtClean="0"/>
              <a:t>9/1/2014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7F247-0730-4D48-88A2-54C0C9754C53}" type="slidenum">
              <a:rPr lang="en-US" smtClean="0"/>
              <a:t>‹#›</a:t>
            </a:fld>
            <a:endParaRPr lang="en-US"/>
          </a:p>
        </p:txBody>
      </p:sp>
    </p:spTree>
    <p:extLst>
      <p:ext uri="{BB962C8B-B14F-4D97-AF65-F5344CB8AC3E}">
        <p14:creationId xmlns:p14="http://schemas.microsoft.com/office/powerpoint/2010/main" val="172533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828800" y="508000"/>
            <a:ext cx="99568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406400" y="1803400"/>
            <a:ext cx="10363200" cy="444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81280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867">
                <a:latin typeface="+mn-lt"/>
                <a:ea typeface="+mn-ea"/>
                <a:cs typeface="+mn-cs"/>
              </a:defRPr>
            </a:lvl1pPr>
          </a:lstStyle>
          <a:p>
            <a:pPr fontAlgn="base">
              <a:spcBef>
                <a:spcPct val="0"/>
              </a:spcBef>
              <a:spcAft>
                <a:spcPct val="0"/>
              </a:spcAft>
              <a:defRPr/>
            </a:pPr>
            <a:endParaRPr lang="en-US" dirty="0">
              <a:solidFill>
                <a:prstClr val="black"/>
              </a:solidFill>
            </a:endParaRPr>
          </a:p>
        </p:txBody>
      </p:sp>
      <p:sp>
        <p:nvSpPr>
          <p:cNvPr id="204806" name="Rectangle 6"/>
          <p:cNvSpPr>
            <a:spLocks noGrp="1" noChangeArrowheads="1"/>
          </p:cNvSpPr>
          <p:nvPr>
            <p:ph type="ftr" sz="quarter" idx="3"/>
          </p:nvPr>
        </p:nvSpPr>
        <p:spPr bwMode="auto">
          <a:xfrm>
            <a:off x="3657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867">
                <a:latin typeface="+mn-lt"/>
                <a:ea typeface="+mn-ea"/>
                <a:cs typeface="+mn-cs"/>
              </a:defRPr>
            </a:lvl1pPr>
          </a:lstStyle>
          <a:p>
            <a:pPr fontAlgn="base">
              <a:spcBef>
                <a:spcPct val="0"/>
              </a:spcBef>
              <a:spcAft>
                <a:spcPct val="0"/>
              </a:spcAft>
              <a:defRPr/>
            </a:pPr>
            <a:endParaRPr lang="en-US" dirty="0">
              <a:solidFill>
                <a:prstClr val="black"/>
              </a:solidFill>
            </a:endParaRPr>
          </a:p>
        </p:txBody>
      </p:sp>
      <p:sp>
        <p:nvSpPr>
          <p:cNvPr id="204807" name="Rectangle 7"/>
          <p:cNvSpPr>
            <a:spLocks noGrp="1" noChangeArrowheads="1"/>
          </p:cNvSpPr>
          <p:nvPr>
            <p:ph type="sldNum" sz="quarter" idx="4"/>
          </p:nvPr>
        </p:nvSpPr>
        <p:spPr bwMode="auto">
          <a:xfrm>
            <a:off x="4064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867">
                <a:latin typeface="+mn-lt"/>
              </a:defRPr>
            </a:lvl1pPr>
          </a:lstStyle>
          <a:p>
            <a:pPr fontAlgn="base">
              <a:spcBef>
                <a:spcPct val="0"/>
              </a:spcBef>
              <a:spcAft>
                <a:spcPct val="0"/>
              </a:spcAft>
            </a:pPr>
            <a:fld id="{91F816EA-24CC-2048-859A-C5EA9F275392}" type="slidenum">
              <a:rPr lang="en-US" smtClean="0">
                <a:solidFill>
                  <a:prstClr val="black"/>
                </a:solidFill>
                <a:ea typeface="ＭＳ Ｐゴシック" charset="0"/>
                <a:cs typeface="ＭＳ Ｐゴシック" charset="0"/>
              </a:rPr>
              <a:pPr fontAlgn="base">
                <a:spcBef>
                  <a:spcPct val="0"/>
                </a:spcBef>
                <a:spcAft>
                  <a:spcPct val="0"/>
                </a:spcAft>
              </a:pPr>
              <a:t>‹#›</a:t>
            </a:fld>
            <a:endParaRPr lang="en-US" dirty="0">
              <a:solidFill>
                <a:prstClr val="black"/>
              </a:solidFill>
              <a:ea typeface="ＭＳ Ｐゴシック" charset="0"/>
              <a:cs typeface="ＭＳ Ｐゴシック" charset="0"/>
            </a:endParaRPr>
          </a:p>
        </p:txBody>
      </p:sp>
      <p:pic>
        <p:nvPicPr>
          <p:cNvPr id="10" name="Picture 9"/>
          <p:cNvPicPr>
            <a:picLocks noChangeAspect="1"/>
          </p:cNvPicPr>
          <p:nvPr/>
        </p:nvPicPr>
        <p:blipFill>
          <a:blip r:embed="rId16"/>
          <a:stretch>
            <a:fillRect/>
          </a:stretch>
        </p:blipFill>
        <p:spPr>
          <a:xfrm>
            <a:off x="365408" y="433797"/>
            <a:ext cx="1158592" cy="1166403"/>
          </a:xfrm>
          <a:prstGeom prst="rect">
            <a:avLst/>
          </a:prstGeom>
        </p:spPr>
      </p:pic>
      <p:sp>
        <p:nvSpPr>
          <p:cNvPr id="8" name="TextBox 7"/>
          <p:cNvSpPr txBox="1"/>
          <p:nvPr/>
        </p:nvSpPr>
        <p:spPr>
          <a:xfrm>
            <a:off x="101600" y="11667"/>
            <a:ext cx="1727200" cy="318100"/>
          </a:xfrm>
          <a:prstGeom prst="rect">
            <a:avLst/>
          </a:prstGeom>
          <a:noFill/>
        </p:spPr>
        <p:txBody>
          <a:bodyPr wrap="square" lIns="0" rIns="0" rtlCol="0">
            <a:spAutoFit/>
          </a:bodyPr>
          <a:lstStyle/>
          <a:p>
            <a:pPr algn="ctr" fontAlgn="base">
              <a:spcBef>
                <a:spcPct val="0"/>
              </a:spcBef>
              <a:spcAft>
                <a:spcPct val="0"/>
              </a:spcAft>
            </a:pPr>
            <a:r>
              <a:rPr lang="en-US" sz="1467" dirty="0">
                <a:solidFill>
                  <a:srgbClr val="A4001D"/>
                </a:solidFill>
                <a:ea typeface="ＭＳ Ｐゴシック" charset="0"/>
                <a:cs typeface="ＭＳ Ｐゴシック" charset="0"/>
              </a:rPr>
              <a:t>Dan Jurafsky</a:t>
            </a:r>
          </a:p>
        </p:txBody>
      </p:sp>
    </p:spTree>
    <p:extLst>
      <p:ext uri="{BB962C8B-B14F-4D97-AF65-F5344CB8AC3E}">
        <p14:creationId xmlns:p14="http://schemas.microsoft.com/office/powerpoint/2010/main" val="678353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4267"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5pPr>
      <a:lvl6pPr marL="609585" algn="l" rtl="0" eaLnBrk="1" fontAlgn="base" hangingPunct="1">
        <a:spcBef>
          <a:spcPct val="0"/>
        </a:spcBef>
        <a:spcAft>
          <a:spcPct val="0"/>
        </a:spcAft>
        <a:defRPr sz="4800">
          <a:solidFill>
            <a:schemeClr val="tx1"/>
          </a:solidFill>
          <a:latin typeface="Lucida Sans" pitchFamily="-65" charset="0"/>
        </a:defRPr>
      </a:lvl6pPr>
      <a:lvl7pPr marL="1219170" algn="l" rtl="0" eaLnBrk="1" fontAlgn="base" hangingPunct="1">
        <a:spcBef>
          <a:spcPct val="0"/>
        </a:spcBef>
        <a:spcAft>
          <a:spcPct val="0"/>
        </a:spcAft>
        <a:defRPr sz="4800">
          <a:solidFill>
            <a:schemeClr val="tx1"/>
          </a:solidFill>
          <a:latin typeface="Lucida Sans" pitchFamily="-65" charset="0"/>
        </a:defRPr>
      </a:lvl7pPr>
      <a:lvl8pPr marL="1828754" algn="l" rtl="0" eaLnBrk="1" fontAlgn="base" hangingPunct="1">
        <a:spcBef>
          <a:spcPct val="0"/>
        </a:spcBef>
        <a:spcAft>
          <a:spcPct val="0"/>
        </a:spcAft>
        <a:defRPr sz="4800">
          <a:solidFill>
            <a:schemeClr val="tx1"/>
          </a:solidFill>
          <a:latin typeface="Lucida Sans" pitchFamily="-65" charset="0"/>
        </a:defRPr>
      </a:lvl8pPr>
      <a:lvl9pPr marL="2438339" algn="l" rtl="0" eaLnBrk="1" fontAlgn="base" hangingPunct="1">
        <a:spcBef>
          <a:spcPct val="0"/>
        </a:spcBef>
        <a:spcAft>
          <a:spcPct val="0"/>
        </a:spcAft>
        <a:defRPr sz="4800">
          <a:solidFill>
            <a:schemeClr val="tx1"/>
          </a:solidFill>
          <a:latin typeface="Lucida Sans" pitchFamily="-65" charset="0"/>
        </a:defRPr>
      </a:lvl9pPr>
    </p:titleStyle>
    <p:bodyStyle>
      <a:lvl1pPr marL="457189" indent="-457189" algn="l" rtl="0" eaLnBrk="1" fontAlgn="base" hangingPunct="1">
        <a:spcBef>
          <a:spcPct val="20000"/>
        </a:spcBef>
        <a:spcAft>
          <a:spcPct val="0"/>
        </a:spcAft>
        <a:buClr>
          <a:srgbClr val="CC0000"/>
        </a:buClr>
        <a:buFont typeface="Times" charset="0"/>
        <a:buChar char="•"/>
        <a:defRPr sz="3200">
          <a:solidFill>
            <a:schemeClr val="tx1"/>
          </a:solidFill>
          <a:latin typeface="+mn-lt"/>
          <a:ea typeface="ＭＳ Ｐゴシック" pitchFamily="-65" charset="-128"/>
          <a:cs typeface="ＭＳ Ｐゴシック" pitchFamily="-65" charset="-128"/>
        </a:defRPr>
      </a:lvl1pPr>
      <a:lvl2pPr marL="914377" indent="-304792" algn="l" rtl="0" eaLnBrk="1" fontAlgn="base" hangingPunct="1">
        <a:spcBef>
          <a:spcPct val="20000"/>
        </a:spcBef>
        <a:spcAft>
          <a:spcPct val="0"/>
        </a:spcAft>
        <a:buClr>
          <a:schemeClr val="tx1"/>
        </a:buClr>
        <a:buFont typeface="Times" charset="0"/>
        <a:buChar char="•"/>
        <a:defRPr sz="2667">
          <a:solidFill>
            <a:schemeClr val="tx1"/>
          </a:solidFill>
          <a:latin typeface="+mn-lt"/>
          <a:ea typeface="ＭＳ Ｐゴシック" pitchFamily="-65" charset="-128"/>
        </a:defRPr>
      </a:lvl2pPr>
      <a:lvl3pPr marL="1371566" indent="-304792" algn="l" rtl="0" eaLnBrk="1" fontAlgn="base" hangingPunct="1">
        <a:spcBef>
          <a:spcPct val="20000"/>
        </a:spcBef>
        <a:spcAft>
          <a:spcPct val="0"/>
        </a:spcAft>
        <a:buClr>
          <a:srgbClr val="CC0000"/>
        </a:buClr>
        <a:buFont typeface="Times" charset="0"/>
        <a:buChar char="•"/>
        <a:defRPr sz="2667">
          <a:solidFill>
            <a:schemeClr val="tx1"/>
          </a:solidFill>
          <a:latin typeface="+mn-lt"/>
          <a:ea typeface="ＭＳ Ｐゴシック" pitchFamily="-65" charset="-128"/>
        </a:defRPr>
      </a:lvl3pPr>
      <a:lvl4pPr marL="1828754" indent="-304792"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2285943" indent="-304792"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895528"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6pPr>
      <a:lvl7pPr marL="350511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7pPr>
      <a:lvl8pPr marL="4114697"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8pPr>
      <a:lvl9pPr marL="472428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celebs.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308" y="1443639"/>
            <a:ext cx="10758616" cy="2387600"/>
          </a:xfrm>
        </p:spPr>
        <p:txBody>
          <a:bodyPr>
            <a:normAutofit fontScale="90000"/>
          </a:bodyPr>
          <a:lstStyle/>
          <a:p>
            <a:r>
              <a:rPr lang="en-US" dirty="0" smtClean="0"/>
              <a:t>Coupled Semi-Supervised Learning for Information Extraction</a:t>
            </a:r>
            <a:endParaRPr lang="en-US" dirty="0"/>
          </a:p>
        </p:txBody>
      </p:sp>
      <p:sp>
        <p:nvSpPr>
          <p:cNvPr id="3" name="Subtitle 2"/>
          <p:cNvSpPr>
            <a:spLocks noGrp="1"/>
          </p:cNvSpPr>
          <p:nvPr>
            <p:ph type="subTitle" idx="1"/>
          </p:nvPr>
        </p:nvSpPr>
        <p:spPr>
          <a:xfrm>
            <a:off x="1614616" y="4483487"/>
            <a:ext cx="9144000" cy="1655762"/>
          </a:xfrm>
        </p:spPr>
        <p:txBody>
          <a:bodyPr/>
          <a:lstStyle/>
          <a:p>
            <a:r>
              <a:rPr lang="en-US" dirty="0" smtClean="0"/>
              <a:t>Carlson et al.</a:t>
            </a:r>
          </a:p>
          <a:p>
            <a:r>
              <a:rPr lang="en-US" dirty="0" smtClean="0"/>
              <a:t>Proceedings of WSDM 2010</a:t>
            </a:r>
            <a:endParaRPr lang="en-US" dirty="0"/>
          </a:p>
        </p:txBody>
      </p:sp>
    </p:spTree>
    <p:extLst>
      <p:ext uri="{BB962C8B-B14F-4D97-AF65-F5344CB8AC3E}">
        <p14:creationId xmlns:p14="http://schemas.microsoft.com/office/powerpoint/2010/main" val="3577817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2356"/>
          </a:xfrm>
        </p:spPr>
        <p:txBody>
          <a:bodyPr/>
          <a:lstStyle/>
          <a:p>
            <a:r>
              <a:rPr lang="en-US" dirty="0" smtClean="0"/>
              <a:t>Coupled Pattern Learner</a:t>
            </a:r>
            <a:endParaRPr lang="en-US" dirty="0"/>
          </a:p>
        </p:txBody>
      </p:sp>
      <p:sp>
        <p:nvSpPr>
          <p:cNvPr id="3" name="Content Placeholder 2"/>
          <p:cNvSpPr>
            <a:spLocks noGrp="1"/>
          </p:cNvSpPr>
          <p:nvPr>
            <p:ph idx="1"/>
          </p:nvPr>
        </p:nvSpPr>
        <p:spPr>
          <a:xfrm>
            <a:off x="838200" y="1331399"/>
            <a:ext cx="10515600" cy="2705186"/>
          </a:xfrm>
        </p:spPr>
        <p:txBody>
          <a:bodyPr/>
          <a:lstStyle/>
          <a:p>
            <a:pPr marL="514350" indent="-514350">
              <a:buAutoNum type="arabicParenR"/>
            </a:pPr>
            <a:r>
              <a:rPr lang="en-US" dirty="0" smtClean="0">
                <a:solidFill>
                  <a:schemeClr val="bg2">
                    <a:lumMod val="75000"/>
                  </a:schemeClr>
                </a:solidFill>
              </a:rPr>
              <a:t>Extract new candidate instances/patterns using promoted info</a:t>
            </a:r>
          </a:p>
          <a:p>
            <a:pPr marL="514350" indent="-514350">
              <a:buAutoNum type="arabicParenR"/>
            </a:pPr>
            <a:r>
              <a:rPr lang="en-US" dirty="0" smtClean="0"/>
              <a:t>Filter candidates using coupling constraints</a:t>
            </a:r>
          </a:p>
          <a:p>
            <a:pPr marL="514350" indent="-514350">
              <a:buAutoNum type="arabicParenR"/>
            </a:pPr>
            <a:r>
              <a:rPr lang="en-US" dirty="0" smtClean="0">
                <a:solidFill>
                  <a:schemeClr val="bg2">
                    <a:lumMod val="75000"/>
                  </a:schemeClr>
                </a:solidFill>
              </a:rPr>
              <a:t>Rank filtered candidates</a:t>
            </a:r>
          </a:p>
          <a:p>
            <a:pPr marL="514350" indent="-514350">
              <a:buAutoNum type="arabicParenR"/>
            </a:pPr>
            <a:r>
              <a:rPr lang="en-US" dirty="0" smtClean="0">
                <a:solidFill>
                  <a:schemeClr val="bg2">
                    <a:lumMod val="75000"/>
                  </a:schemeClr>
                </a:solidFill>
              </a:rPr>
              <a:t>Promote top-ranked candidates</a:t>
            </a:r>
          </a:p>
          <a:p>
            <a:pPr marL="514350" indent="-514350">
              <a:buAutoNum type="arabicParenR"/>
            </a:pPr>
            <a:r>
              <a:rPr lang="en-US" dirty="0" smtClean="0">
                <a:solidFill>
                  <a:schemeClr val="bg2">
                    <a:lumMod val="75000"/>
                  </a:schemeClr>
                </a:solidFill>
              </a:rPr>
              <a:t>Rinse and repeat</a:t>
            </a:r>
            <a:endParaRPr lang="en-US" dirty="0">
              <a:solidFill>
                <a:schemeClr val="bg2">
                  <a:lumMod val="75000"/>
                </a:schemeClr>
              </a:solidFill>
            </a:endParaRPr>
          </a:p>
        </p:txBody>
      </p:sp>
      <p:sp>
        <p:nvSpPr>
          <p:cNvPr id="15" name="TextBox 14"/>
          <p:cNvSpPr txBox="1"/>
          <p:nvPr/>
        </p:nvSpPr>
        <p:spPr>
          <a:xfrm>
            <a:off x="6244046" y="4105575"/>
            <a:ext cx="2372497" cy="646331"/>
          </a:xfrm>
          <a:prstGeom prst="rect">
            <a:avLst/>
          </a:prstGeom>
          <a:noFill/>
        </p:spPr>
        <p:txBody>
          <a:bodyPr wrap="square" rtlCol="0">
            <a:spAutoFit/>
          </a:bodyPr>
          <a:lstStyle/>
          <a:p>
            <a:r>
              <a:rPr lang="en-US" dirty="0" smtClean="0"/>
              <a:t>Category</a:t>
            </a:r>
          </a:p>
          <a:p>
            <a:r>
              <a:rPr lang="en-US" dirty="0" smtClean="0">
                <a:solidFill>
                  <a:srgbClr val="00B050"/>
                </a:solidFill>
              </a:rPr>
              <a:t>Baseball Player</a:t>
            </a:r>
            <a:endParaRPr lang="en-US" dirty="0">
              <a:solidFill>
                <a:srgbClr val="00B050"/>
              </a:solidFill>
            </a:endParaRPr>
          </a:p>
        </p:txBody>
      </p:sp>
      <p:sp>
        <p:nvSpPr>
          <p:cNvPr id="11" name="TextBox 10"/>
          <p:cNvSpPr txBox="1"/>
          <p:nvPr/>
        </p:nvSpPr>
        <p:spPr>
          <a:xfrm>
            <a:off x="2823755" y="4105575"/>
            <a:ext cx="3420291" cy="2585323"/>
          </a:xfrm>
          <a:prstGeom prst="rect">
            <a:avLst/>
          </a:prstGeom>
          <a:noFill/>
        </p:spPr>
        <p:txBody>
          <a:bodyPr wrap="square" rtlCol="0">
            <a:spAutoFit/>
          </a:bodyPr>
          <a:lstStyle/>
          <a:p>
            <a:r>
              <a:rPr lang="en-US" dirty="0" smtClean="0"/>
              <a:t>Candidate Instance</a:t>
            </a:r>
          </a:p>
          <a:p>
            <a:r>
              <a:rPr lang="en-US" dirty="0" smtClean="0">
                <a:solidFill>
                  <a:srgbClr val="0070C0"/>
                </a:solidFill>
              </a:rPr>
              <a:t>Sears Tower</a:t>
            </a:r>
          </a:p>
          <a:p>
            <a:endParaRPr lang="en-US" dirty="0"/>
          </a:p>
          <a:p>
            <a:r>
              <a:rPr lang="en-US" dirty="0" smtClean="0">
                <a:solidFill>
                  <a:srgbClr val="0070C0"/>
                </a:solidFill>
              </a:rPr>
              <a:t>Sears Tower </a:t>
            </a:r>
            <a:r>
              <a:rPr lang="en-US" dirty="0" smtClean="0"/>
              <a:t>is promoted instance of </a:t>
            </a:r>
            <a:r>
              <a:rPr lang="en-US" dirty="0" smtClean="0">
                <a:solidFill>
                  <a:srgbClr val="00B050"/>
                </a:solidFill>
              </a:rPr>
              <a:t>Building</a:t>
            </a:r>
          </a:p>
          <a:p>
            <a:endParaRPr lang="en-US" dirty="0" smtClean="0"/>
          </a:p>
          <a:p>
            <a:r>
              <a:rPr lang="en-US" dirty="0" smtClean="0">
                <a:solidFill>
                  <a:srgbClr val="00B050"/>
                </a:solidFill>
              </a:rPr>
              <a:t>Building</a:t>
            </a:r>
            <a:r>
              <a:rPr lang="en-US" dirty="0" smtClean="0"/>
              <a:t> != </a:t>
            </a:r>
            <a:r>
              <a:rPr lang="en-US" dirty="0" smtClean="0">
                <a:solidFill>
                  <a:srgbClr val="00B050"/>
                </a:solidFill>
              </a:rPr>
              <a:t>Baseball Player</a:t>
            </a:r>
          </a:p>
          <a:p>
            <a:endParaRPr lang="en-US" dirty="0"/>
          </a:p>
          <a:p>
            <a:r>
              <a:rPr lang="en-US" dirty="0" smtClean="0"/>
              <a:t>=&gt; </a:t>
            </a:r>
            <a:r>
              <a:rPr lang="en-US" dirty="0" smtClean="0">
                <a:solidFill>
                  <a:srgbClr val="0070C0"/>
                </a:solidFill>
              </a:rPr>
              <a:t>Sears Tower </a:t>
            </a:r>
            <a:r>
              <a:rPr lang="en-US" dirty="0" smtClean="0"/>
              <a:t>!= </a:t>
            </a:r>
            <a:r>
              <a:rPr lang="en-US" dirty="0" smtClean="0">
                <a:solidFill>
                  <a:srgbClr val="00B050"/>
                </a:solidFill>
              </a:rPr>
              <a:t>Baseball Player</a:t>
            </a:r>
            <a:endParaRPr lang="en-US" dirty="0">
              <a:solidFill>
                <a:srgbClr val="00B050"/>
              </a:solidFill>
            </a:endParaRPr>
          </a:p>
        </p:txBody>
      </p:sp>
    </p:spTree>
    <p:extLst>
      <p:ext uri="{BB962C8B-B14F-4D97-AF65-F5344CB8AC3E}">
        <p14:creationId xmlns:p14="http://schemas.microsoft.com/office/powerpoint/2010/main" val="247915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2356"/>
          </a:xfrm>
        </p:spPr>
        <p:txBody>
          <a:bodyPr/>
          <a:lstStyle/>
          <a:p>
            <a:r>
              <a:rPr lang="en-US" dirty="0" smtClean="0"/>
              <a:t>Coupled Pattern Learner</a:t>
            </a:r>
            <a:endParaRPr lang="en-US" dirty="0"/>
          </a:p>
        </p:txBody>
      </p:sp>
      <p:sp>
        <p:nvSpPr>
          <p:cNvPr id="3" name="Content Placeholder 2"/>
          <p:cNvSpPr>
            <a:spLocks noGrp="1"/>
          </p:cNvSpPr>
          <p:nvPr>
            <p:ph idx="1"/>
          </p:nvPr>
        </p:nvSpPr>
        <p:spPr>
          <a:xfrm>
            <a:off x="838200" y="1331399"/>
            <a:ext cx="10515600" cy="2705186"/>
          </a:xfrm>
        </p:spPr>
        <p:txBody>
          <a:bodyPr/>
          <a:lstStyle/>
          <a:p>
            <a:pPr marL="514350" indent="-514350">
              <a:buAutoNum type="arabicParenR"/>
            </a:pPr>
            <a:r>
              <a:rPr lang="en-US" dirty="0" smtClean="0">
                <a:solidFill>
                  <a:schemeClr val="bg2">
                    <a:lumMod val="75000"/>
                  </a:schemeClr>
                </a:solidFill>
              </a:rPr>
              <a:t>Extract new candidate instances/patterns using promoted info</a:t>
            </a:r>
          </a:p>
          <a:p>
            <a:pPr marL="514350" indent="-514350">
              <a:buAutoNum type="arabicParenR"/>
            </a:pPr>
            <a:r>
              <a:rPr lang="en-US" dirty="0" smtClean="0">
                <a:solidFill>
                  <a:schemeClr val="bg2">
                    <a:lumMod val="75000"/>
                  </a:schemeClr>
                </a:solidFill>
              </a:rPr>
              <a:t>Filter candidates using coupling constraints</a:t>
            </a:r>
          </a:p>
          <a:p>
            <a:pPr marL="514350" indent="-514350">
              <a:buAutoNum type="arabicParenR"/>
            </a:pPr>
            <a:r>
              <a:rPr lang="en-US" dirty="0" smtClean="0"/>
              <a:t>Rank filtered candidates</a:t>
            </a:r>
          </a:p>
          <a:p>
            <a:pPr marL="514350" indent="-514350">
              <a:buAutoNum type="arabicParenR"/>
            </a:pPr>
            <a:r>
              <a:rPr lang="en-US" dirty="0" smtClean="0"/>
              <a:t>Promote top-ranked candidates</a:t>
            </a:r>
          </a:p>
          <a:p>
            <a:pPr marL="514350" indent="-514350">
              <a:buAutoNum type="arabicParenR"/>
            </a:pPr>
            <a:r>
              <a:rPr lang="en-US" dirty="0" smtClean="0"/>
              <a:t>Rinse and repeat</a:t>
            </a:r>
            <a:endParaRPr lang="en-US" dirty="0"/>
          </a:p>
        </p:txBody>
      </p:sp>
      <p:sp>
        <p:nvSpPr>
          <p:cNvPr id="11" name="TextBox 10"/>
          <p:cNvSpPr txBox="1"/>
          <p:nvPr/>
        </p:nvSpPr>
        <p:spPr>
          <a:xfrm>
            <a:off x="5617028" y="4367506"/>
            <a:ext cx="5381897" cy="1200329"/>
          </a:xfrm>
          <a:prstGeom prst="rect">
            <a:avLst/>
          </a:prstGeom>
          <a:noFill/>
        </p:spPr>
        <p:txBody>
          <a:bodyPr wrap="square" rtlCol="0">
            <a:spAutoFit/>
          </a:bodyPr>
          <a:lstStyle/>
          <a:p>
            <a:r>
              <a:rPr lang="en-US" dirty="0" smtClean="0"/>
              <a:t>Candidate Patterns</a:t>
            </a:r>
          </a:p>
          <a:p>
            <a:r>
              <a:rPr lang="en-US" i="1" dirty="0" smtClean="0">
                <a:solidFill>
                  <a:srgbClr val="FF0000"/>
                </a:solidFill>
              </a:rPr>
              <a:t>arg1 </a:t>
            </a:r>
            <a:r>
              <a:rPr lang="en-US" dirty="0" smtClean="0">
                <a:solidFill>
                  <a:srgbClr val="FF0000"/>
                </a:solidFill>
              </a:rPr>
              <a:t>broke the home run record     </a:t>
            </a:r>
            <a:r>
              <a:rPr lang="en-US" dirty="0" smtClean="0"/>
              <a:t>-&gt;   .98</a:t>
            </a:r>
          </a:p>
          <a:p>
            <a:r>
              <a:rPr lang="en-US" i="1" dirty="0">
                <a:solidFill>
                  <a:srgbClr val="FF0000"/>
                </a:solidFill>
              </a:rPr>
              <a:t>a</a:t>
            </a:r>
            <a:r>
              <a:rPr lang="en-US" i="1" dirty="0" smtClean="0">
                <a:solidFill>
                  <a:srgbClr val="FF0000"/>
                </a:solidFill>
              </a:rPr>
              <a:t>rg1</a:t>
            </a:r>
            <a:r>
              <a:rPr lang="en-US" dirty="0" smtClean="0">
                <a:solidFill>
                  <a:srgbClr val="FF0000"/>
                </a:solidFill>
              </a:rPr>
              <a:t> hit a fly ball</a:t>
            </a:r>
            <a:r>
              <a:rPr lang="en-US" dirty="0" smtClean="0"/>
              <a:t>                                -&gt;    .7</a:t>
            </a:r>
          </a:p>
          <a:p>
            <a:r>
              <a:rPr lang="en-US" dirty="0">
                <a:solidFill>
                  <a:srgbClr val="FF0000"/>
                </a:solidFill>
              </a:rPr>
              <a:t>t</a:t>
            </a:r>
            <a:r>
              <a:rPr lang="en-US" dirty="0" smtClean="0">
                <a:solidFill>
                  <a:srgbClr val="FF0000"/>
                </a:solidFill>
              </a:rPr>
              <a:t>agged </a:t>
            </a:r>
            <a:r>
              <a:rPr lang="en-US" i="1" dirty="0" smtClean="0">
                <a:solidFill>
                  <a:srgbClr val="FF0000"/>
                </a:solidFill>
              </a:rPr>
              <a:t>arg1</a:t>
            </a:r>
            <a:r>
              <a:rPr lang="en-US" dirty="0" smtClean="0">
                <a:solidFill>
                  <a:srgbClr val="FF0000"/>
                </a:solidFill>
              </a:rPr>
              <a:t> out </a:t>
            </a:r>
            <a:r>
              <a:rPr lang="en-US" dirty="0" smtClean="0"/>
              <a:t>                                -&gt;    .3</a:t>
            </a:r>
            <a:endParaRPr lang="en-US" dirty="0"/>
          </a:p>
        </p:txBody>
      </p:sp>
      <p:sp>
        <p:nvSpPr>
          <p:cNvPr id="5" name="TextBox 4"/>
          <p:cNvSpPr txBox="1"/>
          <p:nvPr/>
        </p:nvSpPr>
        <p:spPr>
          <a:xfrm>
            <a:off x="1210491" y="4367506"/>
            <a:ext cx="3614058" cy="1200329"/>
          </a:xfrm>
          <a:prstGeom prst="rect">
            <a:avLst/>
          </a:prstGeom>
          <a:noFill/>
        </p:spPr>
        <p:txBody>
          <a:bodyPr wrap="square" rtlCol="0">
            <a:spAutoFit/>
          </a:bodyPr>
          <a:lstStyle/>
          <a:p>
            <a:r>
              <a:rPr lang="en-US" dirty="0" smtClean="0"/>
              <a:t>Candidate Instances</a:t>
            </a:r>
          </a:p>
          <a:p>
            <a:r>
              <a:rPr lang="en-US" dirty="0" smtClean="0">
                <a:solidFill>
                  <a:srgbClr val="0070C0"/>
                </a:solidFill>
              </a:rPr>
              <a:t>Babe Ruth    </a:t>
            </a:r>
            <a:r>
              <a:rPr lang="en-US" dirty="0" smtClean="0"/>
              <a:t>-&gt;   3</a:t>
            </a:r>
          </a:p>
          <a:p>
            <a:r>
              <a:rPr lang="en-US" dirty="0" smtClean="0">
                <a:solidFill>
                  <a:srgbClr val="0070C0"/>
                </a:solidFill>
              </a:rPr>
              <a:t>Lou Gehrig </a:t>
            </a:r>
            <a:r>
              <a:rPr lang="en-US" dirty="0" smtClean="0"/>
              <a:t>  -&gt;   2</a:t>
            </a:r>
          </a:p>
          <a:p>
            <a:r>
              <a:rPr lang="en-US" dirty="0" smtClean="0">
                <a:solidFill>
                  <a:srgbClr val="0070C0"/>
                </a:solidFill>
              </a:rPr>
              <a:t>Hank Aaron</a:t>
            </a:r>
            <a:r>
              <a:rPr lang="en-US" dirty="0" smtClean="0"/>
              <a:t>  -&gt;  22</a:t>
            </a:r>
            <a:endParaRPr lang="en-US" dirty="0"/>
          </a:p>
        </p:txBody>
      </p:sp>
      <p:grpSp>
        <p:nvGrpSpPr>
          <p:cNvPr id="20" name="Group 19"/>
          <p:cNvGrpSpPr/>
          <p:nvPr/>
        </p:nvGrpSpPr>
        <p:grpSpPr>
          <a:xfrm>
            <a:off x="1210491" y="4367507"/>
            <a:ext cx="9788435" cy="1200330"/>
            <a:chOff x="1210491" y="4367507"/>
            <a:chExt cx="9788435" cy="1200330"/>
          </a:xfrm>
        </p:grpSpPr>
        <p:sp>
          <p:nvSpPr>
            <p:cNvPr id="18" name="TextBox 17"/>
            <p:cNvSpPr txBox="1"/>
            <p:nvPr/>
          </p:nvSpPr>
          <p:spPr>
            <a:xfrm>
              <a:off x="1210491" y="4367508"/>
              <a:ext cx="3614058" cy="1200329"/>
            </a:xfrm>
            <a:prstGeom prst="rect">
              <a:avLst/>
            </a:prstGeom>
            <a:noFill/>
          </p:spPr>
          <p:txBody>
            <a:bodyPr wrap="square" rtlCol="0">
              <a:spAutoFit/>
            </a:bodyPr>
            <a:lstStyle/>
            <a:p>
              <a:r>
                <a:rPr lang="en-US" dirty="0" smtClean="0"/>
                <a:t>Candidate Instances</a:t>
              </a:r>
            </a:p>
            <a:p>
              <a:r>
                <a:rPr lang="en-US" strike="sngStrike" dirty="0" smtClean="0">
                  <a:solidFill>
                    <a:srgbClr val="0070C0"/>
                  </a:solidFill>
                </a:rPr>
                <a:t>Babe Ruth    </a:t>
              </a:r>
              <a:r>
                <a:rPr lang="en-US" strike="sngStrike" dirty="0" smtClean="0"/>
                <a:t>-&gt;   3</a:t>
              </a:r>
            </a:p>
            <a:p>
              <a:r>
                <a:rPr lang="en-US" strike="sngStrike" dirty="0" smtClean="0">
                  <a:solidFill>
                    <a:srgbClr val="0070C0"/>
                  </a:solidFill>
                </a:rPr>
                <a:t>Lou Gehrig </a:t>
              </a:r>
              <a:r>
                <a:rPr lang="en-US" strike="sngStrike" dirty="0" smtClean="0"/>
                <a:t>  -&gt;   2</a:t>
              </a:r>
            </a:p>
            <a:p>
              <a:r>
                <a:rPr lang="en-US" dirty="0" smtClean="0">
                  <a:solidFill>
                    <a:srgbClr val="0070C0"/>
                  </a:solidFill>
                </a:rPr>
                <a:t>Hank Aaron</a:t>
              </a:r>
              <a:r>
                <a:rPr lang="en-US" dirty="0" smtClean="0"/>
                <a:t>  -&gt;  22   </a:t>
              </a:r>
              <a:r>
                <a:rPr lang="en-US" dirty="0" smtClean="0">
                  <a:solidFill>
                    <a:srgbClr val="92D050"/>
                  </a:solidFill>
                </a:rPr>
                <a:t>Promoted!</a:t>
              </a:r>
              <a:endParaRPr lang="en-US" dirty="0">
                <a:solidFill>
                  <a:srgbClr val="92D050"/>
                </a:solidFill>
              </a:endParaRPr>
            </a:p>
          </p:txBody>
        </p:sp>
        <p:sp>
          <p:nvSpPr>
            <p:cNvPr id="19" name="TextBox 18"/>
            <p:cNvSpPr txBox="1"/>
            <p:nvPr/>
          </p:nvSpPr>
          <p:spPr>
            <a:xfrm>
              <a:off x="5617029" y="4367507"/>
              <a:ext cx="5381897" cy="1200329"/>
            </a:xfrm>
            <a:prstGeom prst="rect">
              <a:avLst/>
            </a:prstGeom>
            <a:noFill/>
          </p:spPr>
          <p:txBody>
            <a:bodyPr wrap="square" rtlCol="0">
              <a:spAutoFit/>
            </a:bodyPr>
            <a:lstStyle/>
            <a:p>
              <a:r>
                <a:rPr lang="en-US" dirty="0" smtClean="0"/>
                <a:t>Candidate Patterns</a:t>
              </a:r>
            </a:p>
            <a:p>
              <a:r>
                <a:rPr lang="en-US" i="1" dirty="0" smtClean="0">
                  <a:solidFill>
                    <a:srgbClr val="FF0000"/>
                  </a:solidFill>
                </a:rPr>
                <a:t>arg1 </a:t>
              </a:r>
              <a:r>
                <a:rPr lang="en-US" dirty="0" smtClean="0">
                  <a:solidFill>
                    <a:srgbClr val="FF0000"/>
                  </a:solidFill>
                </a:rPr>
                <a:t>broke the home run record     </a:t>
              </a:r>
              <a:r>
                <a:rPr lang="en-US" dirty="0" smtClean="0"/>
                <a:t>-&gt;   .98  </a:t>
              </a:r>
              <a:r>
                <a:rPr lang="en-US" dirty="0" smtClean="0">
                  <a:solidFill>
                    <a:srgbClr val="92D050"/>
                  </a:solidFill>
                </a:rPr>
                <a:t>Promoted!</a:t>
              </a:r>
            </a:p>
            <a:p>
              <a:r>
                <a:rPr lang="en-US" i="1" strike="sngStrike" dirty="0">
                  <a:solidFill>
                    <a:srgbClr val="FF0000"/>
                  </a:solidFill>
                </a:rPr>
                <a:t>a</a:t>
              </a:r>
              <a:r>
                <a:rPr lang="en-US" i="1" strike="sngStrike" dirty="0" smtClean="0">
                  <a:solidFill>
                    <a:srgbClr val="FF0000"/>
                  </a:solidFill>
                </a:rPr>
                <a:t>rg1</a:t>
              </a:r>
              <a:r>
                <a:rPr lang="en-US" strike="sngStrike" dirty="0" smtClean="0">
                  <a:solidFill>
                    <a:srgbClr val="FF0000"/>
                  </a:solidFill>
                </a:rPr>
                <a:t> hit a fly ball</a:t>
              </a:r>
              <a:r>
                <a:rPr lang="en-US" strike="sngStrike" dirty="0" smtClean="0"/>
                <a:t>                                -&gt;    .7</a:t>
              </a:r>
            </a:p>
            <a:p>
              <a:r>
                <a:rPr lang="en-US" strike="sngStrike" dirty="0">
                  <a:solidFill>
                    <a:srgbClr val="FF0000"/>
                  </a:solidFill>
                </a:rPr>
                <a:t>t</a:t>
              </a:r>
              <a:r>
                <a:rPr lang="en-US" strike="sngStrike" dirty="0" smtClean="0">
                  <a:solidFill>
                    <a:srgbClr val="FF0000"/>
                  </a:solidFill>
                </a:rPr>
                <a:t>agged </a:t>
              </a:r>
              <a:r>
                <a:rPr lang="en-US" i="1" strike="sngStrike" dirty="0" smtClean="0">
                  <a:solidFill>
                    <a:srgbClr val="FF0000"/>
                  </a:solidFill>
                </a:rPr>
                <a:t>arg1</a:t>
              </a:r>
              <a:r>
                <a:rPr lang="en-US" strike="sngStrike" dirty="0" smtClean="0">
                  <a:solidFill>
                    <a:srgbClr val="FF0000"/>
                  </a:solidFill>
                </a:rPr>
                <a:t> out </a:t>
              </a:r>
              <a:r>
                <a:rPr lang="en-US" strike="sngStrike" dirty="0" smtClean="0"/>
                <a:t>                                -&gt;    .3</a:t>
              </a:r>
              <a:endParaRPr lang="en-US" strike="sngStrike" dirty="0"/>
            </a:p>
          </p:txBody>
        </p:sp>
      </p:grpSp>
    </p:spTree>
    <p:extLst>
      <p:ext uri="{BB962C8B-B14F-4D97-AF65-F5344CB8AC3E}">
        <p14:creationId xmlns:p14="http://schemas.microsoft.com/office/powerpoint/2010/main" val="368544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172"/>
          </a:xfrm>
        </p:spPr>
        <p:txBody>
          <a:bodyPr/>
          <a:lstStyle/>
          <a:p>
            <a:r>
              <a:rPr lang="en-US" dirty="0" smtClean="0"/>
              <a:t>Coupled SEAL</a:t>
            </a:r>
            <a:endParaRPr lang="en-US" dirty="0"/>
          </a:p>
        </p:txBody>
      </p:sp>
      <p:sp>
        <p:nvSpPr>
          <p:cNvPr id="3" name="Content Placeholder 2"/>
          <p:cNvSpPr>
            <a:spLocks noGrp="1"/>
          </p:cNvSpPr>
          <p:nvPr>
            <p:ph idx="1"/>
          </p:nvPr>
        </p:nvSpPr>
        <p:spPr>
          <a:xfrm>
            <a:off x="838200" y="1214376"/>
            <a:ext cx="10515600" cy="2686188"/>
          </a:xfrm>
        </p:spPr>
        <p:txBody>
          <a:bodyPr/>
          <a:lstStyle/>
          <a:p>
            <a:pPr marL="514350" indent="-514350">
              <a:buAutoNum type="arabicParenR"/>
            </a:pPr>
            <a:r>
              <a:rPr lang="en-US" dirty="0" smtClean="0"/>
              <a:t>Run SEAL to extract new candidates and their wrappers</a:t>
            </a:r>
          </a:p>
          <a:p>
            <a:pPr marL="514350" indent="-514350">
              <a:buAutoNum type="arabicParenR"/>
            </a:pPr>
            <a:r>
              <a:rPr lang="en-US" dirty="0" smtClean="0"/>
              <a:t>Filter wrappers/candidates using coupling constraints</a:t>
            </a:r>
          </a:p>
          <a:p>
            <a:pPr marL="514350" indent="-514350">
              <a:buAutoNum type="arabicParenR"/>
            </a:pPr>
            <a:r>
              <a:rPr lang="en-US" dirty="0" smtClean="0"/>
              <a:t>Rank filtered candidates</a:t>
            </a:r>
          </a:p>
          <a:p>
            <a:pPr marL="514350" indent="-514350">
              <a:buAutoNum type="arabicParenR"/>
            </a:pPr>
            <a:r>
              <a:rPr lang="en-US" dirty="0" smtClean="0"/>
              <a:t>Promote top-ranked candidates</a:t>
            </a:r>
          </a:p>
          <a:p>
            <a:pPr marL="514350" indent="-514350">
              <a:buAutoNum type="arabicParenR"/>
            </a:pPr>
            <a:r>
              <a:rPr lang="en-US" dirty="0" smtClean="0"/>
              <a:t>Rinse and repeat</a:t>
            </a:r>
            <a:endParaRPr lang="en-US" dirty="0"/>
          </a:p>
        </p:txBody>
      </p:sp>
      <p:sp>
        <p:nvSpPr>
          <p:cNvPr id="4" name="TextBox 3"/>
          <p:cNvSpPr txBox="1"/>
          <p:nvPr/>
        </p:nvSpPr>
        <p:spPr>
          <a:xfrm>
            <a:off x="3877963" y="4105575"/>
            <a:ext cx="3898556" cy="369332"/>
          </a:xfrm>
          <a:prstGeom prst="rect">
            <a:avLst/>
          </a:prstGeom>
          <a:noFill/>
        </p:spPr>
        <p:txBody>
          <a:bodyPr wrap="square" rtlCol="0">
            <a:spAutoFit/>
          </a:bodyPr>
          <a:lstStyle/>
          <a:p>
            <a:r>
              <a:rPr lang="en-US" dirty="0" smtClean="0">
                <a:solidFill>
                  <a:srgbClr val="FF0000"/>
                </a:solidFill>
              </a:rPr>
              <a:t>&lt;a class=“car”&gt;</a:t>
            </a:r>
            <a:r>
              <a:rPr lang="en-US" dirty="0" smtClean="0">
                <a:solidFill>
                  <a:srgbClr val="0070C0"/>
                </a:solidFill>
              </a:rPr>
              <a:t>Audi</a:t>
            </a:r>
            <a:r>
              <a:rPr lang="en-US" dirty="0" smtClean="0">
                <a:solidFill>
                  <a:srgbClr val="FF0000"/>
                </a:solidFill>
              </a:rPr>
              <a:t>&lt;/a&gt;</a:t>
            </a:r>
          </a:p>
        </p:txBody>
      </p:sp>
      <p:sp>
        <p:nvSpPr>
          <p:cNvPr id="5" name="TextBox 4"/>
          <p:cNvSpPr txBox="1"/>
          <p:nvPr/>
        </p:nvSpPr>
        <p:spPr>
          <a:xfrm>
            <a:off x="5346355" y="4474906"/>
            <a:ext cx="518984" cy="338554"/>
          </a:xfrm>
          <a:prstGeom prst="rect">
            <a:avLst/>
          </a:prstGeom>
          <a:noFill/>
        </p:spPr>
        <p:txBody>
          <a:bodyPr wrap="square" rtlCol="0">
            <a:spAutoFit/>
          </a:bodyPr>
          <a:lstStyle/>
          <a:p>
            <a:r>
              <a:rPr lang="en-US" sz="1600" i="1" dirty="0" smtClean="0">
                <a:solidFill>
                  <a:srgbClr val="0070C0"/>
                </a:solidFill>
              </a:rPr>
              <a:t>NP</a:t>
            </a:r>
            <a:endParaRPr lang="en-US" sz="1600" i="1" dirty="0">
              <a:solidFill>
                <a:srgbClr val="0070C0"/>
              </a:solidFill>
            </a:endParaRPr>
          </a:p>
        </p:txBody>
      </p:sp>
      <p:sp>
        <p:nvSpPr>
          <p:cNvPr id="6" name="TextBox 5"/>
          <p:cNvSpPr txBox="1"/>
          <p:nvPr/>
        </p:nvSpPr>
        <p:spPr>
          <a:xfrm>
            <a:off x="4262050" y="4424956"/>
            <a:ext cx="1084305" cy="338554"/>
          </a:xfrm>
          <a:prstGeom prst="rect">
            <a:avLst/>
          </a:prstGeom>
          <a:noFill/>
        </p:spPr>
        <p:txBody>
          <a:bodyPr wrap="square" rtlCol="0">
            <a:spAutoFit/>
          </a:bodyPr>
          <a:lstStyle/>
          <a:p>
            <a:r>
              <a:rPr lang="en-US" sz="1600" i="1" dirty="0" smtClean="0">
                <a:solidFill>
                  <a:srgbClr val="FF0000"/>
                </a:solidFill>
              </a:rPr>
              <a:t>Pattern</a:t>
            </a:r>
            <a:endParaRPr lang="en-US" i="1" dirty="0">
              <a:solidFill>
                <a:srgbClr val="FF0000"/>
              </a:solidFill>
            </a:endParaRPr>
          </a:p>
        </p:txBody>
      </p:sp>
      <p:sp>
        <p:nvSpPr>
          <p:cNvPr id="7" name="TextBox 6"/>
          <p:cNvSpPr txBox="1"/>
          <p:nvPr/>
        </p:nvSpPr>
        <p:spPr>
          <a:xfrm>
            <a:off x="8394357" y="4105575"/>
            <a:ext cx="2372497" cy="646331"/>
          </a:xfrm>
          <a:prstGeom prst="rect">
            <a:avLst/>
          </a:prstGeom>
          <a:noFill/>
        </p:spPr>
        <p:txBody>
          <a:bodyPr wrap="square" rtlCol="0">
            <a:spAutoFit/>
          </a:bodyPr>
          <a:lstStyle/>
          <a:p>
            <a:r>
              <a:rPr lang="en-US" dirty="0" smtClean="0"/>
              <a:t>Category</a:t>
            </a:r>
          </a:p>
          <a:p>
            <a:r>
              <a:rPr lang="en-US" dirty="0" err="1" smtClean="0">
                <a:solidFill>
                  <a:srgbClr val="00B050"/>
                </a:solidFill>
              </a:rPr>
              <a:t>CarMake</a:t>
            </a:r>
            <a:endParaRPr lang="en-US" dirty="0">
              <a:solidFill>
                <a:srgbClr val="00B050"/>
              </a:solidFill>
            </a:endParaRPr>
          </a:p>
        </p:txBody>
      </p:sp>
      <p:sp>
        <p:nvSpPr>
          <p:cNvPr id="8" name="TextBox 7"/>
          <p:cNvSpPr txBox="1"/>
          <p:nvPr/>
        </p:nvSpPr>
        <p:spPr>
          <a:xfrm>
            <a:off x="1186248" y="5000367"/>
            <a:ext cx="3888260" cy="923330"/>
          </a:xfrm>
          <a:prstGeom prst="rect">
            <a:avLst/>
          </a:prstGeom>
          <a:noFill/>
        </p:spPr>
        <p:txBody>
          <a:bodyPr wrap="square" rtlCol="0">
            <a:spAutoFit/>
          </a:bodyPr>
          <a:lstStyle/>
          <a:p>
            <a:r>
              <a:rPr lang="en-US" dirty="0" smtClean="0"/>
              <a:t>Associated Promoted Patterns</a:t>
            </a:r>
          </a:p>
          <a:p>
            <a:r>
              <a:rPr lang="en-US" i="1" dirty="0" smtClean="0"/>
              <a:t>- </a:t>
            </a:r>
            <a:r>
              <a:rPr lang="en-US" dirty="0" smtClean="0"/>
              <a:t>&lt;p class=“auto”&gt;</a:t>
            </a:r>
            <a:r>
              <a:rPr lang="en-US" i="1" dirty="0" smtClean="0"/>
              <a:t>arg1</a:t>
            </a:r>
            <a:r>
              <a:rPr lang="en-US" dirty="0" smtClean="0"/>
              <a:t>&lt;/p&gt;</a:t>
            </a:r>
          </a:p>
          <a:p>
            <a:r>
              <a:rPr lang="en-US" i="1" dirty="0" smtClean="0"/>
              <a:t>- </a:t>
            </a:r>
            <a:r>
              <a:rPr lang="en-US" dirty="0" smtClean="0"/>
              <a:t>&lt;a </a:t>
            </a:r>
            <a:r>
              <a:rPr lang="en-US" dirty="0" err="1" smtClean="0"/>
              <a:t>href</a:t>
            </a:r>
            <a:r>
              <a:rPr lang="en-US" dirty="0" smtClean="0"/>
              <a:t>=“car”&gt;</a:t>
            </a:r>
            <a:r>
              <a:rPr lang="en-US" i="1" dirty="0" smtClean="0"/>
              <a:t>arg1</a:t>
            </a:r>
            <a:r>
              <a:rPr lang="en-US" dirty="0" smtClean="0"/>
              <a:t>&lt;/a&gt;</a:t>
            </a:r>
          </a:p>
        </p:txBody>
      </p:sp>
      <p:sp>
        <p:nvSpPr>
          <p:cNvPr id="9" name="TextBox 8"/>
          <p:cNvSpPr txBox="1"/>
          <p:nvPr/>
        </p:nvSpPr>
        <p:spPr>
          <a:xfrm>
            <a:off x="6450227" y="4956917"/>
            <a:ext cx="3888260" cy="923330"/>
          </a:xfrm>
          <a:prstGeom prst="rect">
            <a:avLst/>
          </a:prstGeom>
          <a:noFill/>
        </p:spPr>
        <p:txBody>
          <a:bodyPr wrap="square" rtlCol="0">
            <a:spAutoFit/>
          </a:bodyPr>
          <a:lstStyle/>
          <a:p>
            <a:r>
              <a:rPr lang="en-US" dirty="0" smtClean="0"/>
              <a:t>Associated Promoted Instances</a:t>
            </a:r>
          </a:p>
          <a:p>
            <a:r>
              <a:rPr lang="en-US" dirty="0" smtClean="0"/>
              <a:t>- Ford</a:t>
            </a:r>
          </a:p>
          <a:p>
            <a:r>
              <a:rPr lang="en-US" dirty="0" smtClean="0"/>
              <a:t>- Audi</a:t>
            </a:r>
          </a:p>
        </p:txBody>
      </p:sp>
      <p:cxnSp>
        <p:nvCxnSpPr>
          <p:cNvPr id="10" name="Straight Arrow Connector 9"/>
          <p:cNvCxnSpPr/>
          <p:nvPr/>
        </p:nvCxnSpPr>
        <p:spPr>
          <a:xfrm flipV="1">
            <a:off x="4539048" y="4739841"/>
            <a:ext cx="67449" cy="101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758249" y="4843726"/>
            <a:ext cx="611143" cy="84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4875" y="5941325"/>
            <a:ext cx="4501979" cy="646331"/>
          </a:xfrm>
          <a:prstGeom prst="rect">
            <a:avLst/>
          </a:prstGeom>
          <a:noFill/>
        </p:spPr>
        <p:txBody>
          <a:bodyPr wrap="square" rtlCol="0">
            <a:spAutoFit/>
          </a:bodyPr>
          <a:lstStyle/>
          <a:p>
            <a:r>
              <a:rPr lang="en-US" dirty="0" smtClean="0"/>
              <a:t>=&gt; </a:t>
            </a:r>
            <a:r>
              <a:rPr lang="en-US" dirty="0" smtClean="0">
                <a:solidFill>
                  <a:srgbClr val="FF0000"/>
                </a:solidFill>
              </a:rPr>
              <a:t>&lt;a class=“car”&gt;</a:t>
            </a:r>
            <a:r>
              <a:rPr lang="en-US" i="1" dirty="0" smtClean="0">
                <a:solidFill>
                  <a:srgbClr val="FF0000"/>
                </a:solidFill>
              </a:rPr>
              <a:t>arg1</a:t>
            </a:r>
            <a:r>
              <a:rPr lang="en-US" dirty="0" smtClean="0">
                <a:solidFill>
                  <a:srgbClr val="FF0000"/>
                </a:solidFill>
              </a:rPr>
              <a:t>&lt;/a&gt;</a:t>
            </a:r>
            <a:r>
              <a:rPr lang="en-US" dirty="0" smtClean="0"/>
              <a:t> is new </a:t>
            </a:r>
            <a:r>
              <a:rPr lang="en-US" dirty="0" err="1" smtClean="0">
                <a:solidFill>
                  <a:srgbClr val="00B050"/>
                </a:solidFill>
              </a:rPr>
              <a:t>CarMake</a:t>
            </a:r>
            <a:r>
              <a:rPr lang="en-US" dirty="0" smtClean="0">
                <a:solidFill>
                  <a:srgbClr val="00B050"/>
                </a:solidFill>
              </a:rPr>
              <a:t> </a:t>
            </a:r>
            <a:r>
              <a:rPr lang="en-US" dirty="0" smtClean="0"/>
              <a:t>category</a:t>
            </a:r>
            <a:endParaRPr lang="en-US" dirty="0"/>
          </a:p>
        </p:txBody>
      </p:sp>
      <p:sp>
        <p:nvSpPr>
          <p:cNvPr id="13" name="TextBox 12"/>
          <p:cNvSpPr txBox="1"/>
          <p:nvPr/>
        </p:nvSpPr>
        <p:spPr>
          <a:xfrm>
            <a:off x="759425" y="6079825"/>
            <a:ext cx="4741906" cy="369332"/>
          </a:xfrm>
          <a:prstGeom prst="rect">
            <a:avLst/>
          </a:prstGeom>
          <a:noFill/>
        </p:spPr>
        <p:txBody>
          <a:bodyPr wrap="square" rtlCol="0">
            <a:spAutoFit/>
          </a:bodyPr>
          <a:lstStyle/>
          <a:p>
            <a:r>
              <a:rPr lang="en-US" dirty="0" smtClean="0"/>
              <a:t>=&gt; </a:t>
            </a:r>
            <a:r>
              <a:rPr lang="en-US" dirty="0" smtClean="0">
                <a:solidFill>
                  <a:srgbClr val="0070C0"/>
                </a:solidFill>
              </a:rPr>
              <a:t>Audi </a:t>
            </a:r>
            <a:r>
              <a:rPr lang="en-US" dirty="0" smtClean="0"/>
              <a:t>is new </a:t>
            </a:r>
            <a:r>
              <a:rPr lang="en-US" dirty="0" err="1" smtClean="0">
                <a:solidFill>
                  <a:srgbClr val="00B050"/>
                </a:solidFill>
              </a:rPr>
              <a:t>CarMake</a:t>
            </a:r>
            <a:r>
              <a:rPr lang="en-US" dirty="0" smtClean="0">
                <a:solidFill>
                  <a:srgbClr val="00B050"/>
                </a:solidFill>
              </a:rPr>
              <a:t> </a:t>
            </a:r>
            <a:r>
              <a:rPr lang="en-US" dirty="0" smtClean="0"/>
              <a:t>instance</a:t>
            </a:r>
            <a:endParaRPr lang="en-US" dirty="0"/>
          </a:p>
        </p:txBody>
      </p:sp>
    </p:spTree>
    <p:extLst>
      <p:ext uri="{BB962C8B-B14F-4D97-AF65-F5344CB8AC3E}">
        <p14:creationId xmlns:p14="http://schemas.microsoft.com/office/powerpoint/2010/main" val="255803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Meta-Bootstrap Learner</a:t>
            </a:r>
            <a:endParaRPr lang="en-US" dirty="0"/>
          </a:p>
        </p:txBody>
      </p:sp>
      <p:sp>
        <p:nvSpPr>
          <p:cNvPr id="3" name="Content Placeholder 2"/>
          <p:cNvSpPr>
            <a:spLocks noGrp="1"/>
          </p:cNvSpPr>
          <p:nvPr>
            <p:ph idx="1"/>
          </p:nvPr>
        </p:nvSpPr>
        <p:spPr>
          <a:xfrm>
            <a:off x="838200" y="1825625"/>
            <a:ext cx="10515600" cy="2919370"/>
          </a:xfrm>
        </p:spPr>
        <p:txBody>
          <a:bodyPr>
            <a:normAutofit/>
          </a:bodyPr>
          <a:lstStyle/>
          <a:p>
            <a:pPr marL="514350" indent="-514350">
              <a:buAutoNum type="arabicParenR"/>
            </a:pPr>
            <a:r>
              <a:rPr lang="en-US" dirty="0" smtClean="0"/>
              <a:t>Run CPL, store results in X</a:t>
            </a:r>
            <a:r>
              <a:rPr lang="en-US" baseline="-25000" dirty="0" smtClean="0"/>
              <a:t>1</a:t>
            </a:r>
          </a:p>
          <a:p>
            <a:pPr marL="514350" indent="-514350">
              <a:buAutoNum type="arabicParenR"/>
            </a:pPr>
            <a:r>
              <a:rPr lang="en-US" dirty="0" smtClean="0"/>
              <a:t>Run CSEAL, store results in X</a:t>
            </a:r>
            <a:r>
              <a:rPr lang="en-US" baseline="-25000" dirty="0" smtClean="0"/>
              <a:t>2</a:t>
            </a:r>
          </a:p>
          <a:p>
            <a:pPr marL="514350" indent="-514350">
              <a:buAutoNum type="arabicParenR"/>
            </a:pPr>
            <a:r>
              <a:rPr lang="en-US" dirty="0" smtClean="0"/>
              <a:t>Compare results from X</a:t>
            </a:r>
            <a:r>
              <a:rPr lang="en-US" baseline="-25000" dirty="0" smtClean="0"/>
              <a:t>1</a:t>
            </a:r>
            <a:r>
              <a:rPr lang="en-US" dirty="0" smtClean="0"/>
              <a:t> and X</a:t>
            </a:r>
            <a:r>
              <a:rPr lang="en-US" baseline="-25000" dirty="0" smtClean="0"/>
              <a:t>2</a:t>
            </a:r>
          </a:p>
          <a:p>
            <a:pPr marL="971550" lvl="1" indent="-514350">
              <a:buAutoNum type="arabicParenR"/>
            </a:pPr>
            <a:r>
              <a:rPr lang="en-US" dirty="0" smtClean="0"/>
              <a:t>Filter for all x</a:t>
            </a:r>
            <a:r>
              <a:rPr lang="en-US" baseline="-25000" dirty="0" smtClean="0"/>
              <a:t>i</a:t>
            </a:r>
            <a:r>
              <a:rPr lang="en-US" dirty="0" smtClean="0"/>
              <a:t> such that x ∈ X</a:t>
            </a:r>
            <a:r>
              <a:rPr lang="en-US" baseline="-25000" dirty="0" smtClean="0"/>
              <a:t>1</a:t>
            </a:r>
            <a:r>
              <a:rPr lang="en-US" dirty="0" smtClean="0"/>
              <a:t> and x ∈ X</a:t>
            </a:r>
            <a:r>
              <a:rPr lang="en-US" baseline="-25000" dirty="0" smtClean="0"/>
              <a:t>2</a:t>
            </a:r>
          </a:p>
          <a:p>
            <a:pPr marL="971550" lvl="1" indent="-514350">
              <a:buAutoNum type="arabicParenR"/>
            </a:pPr>
            <a:r>
              <a:rPr lang="en-US" dirty="0" smtClean="0"/>
              <a:t>Filter for all x</a:t>
            </a:r>
            <a:r>
              <a:rPr lang="en-US" baseline="-25000" dirty="0" smtClean="0"/>
              <a:t>i</a:t>
            </a:r>
            <a:r>
              <a:rPr lang="en-US" dirty="0" smtClean="0"/>
              <a:t> such that x</a:t>
            </a:r>
            <a:r>
              <a:rPr lang="en-US" baseline="-25000" dirty="0" smtClean="0"/>
              <a:t>i</a:t>
            </a:r>
            <a:r>
              <a:rPr lang="en-US" dirty="0" smtClean="0"/>
              <a:t> satisfies coupling constraints</a:t>
            </a:r>
          </a:p>
          <a:p>
            <a:pPr marL="971550" lvl="1" indent="-514350">
              <a:buAutoNum type="arabicParenR"/>
            </a:pPr>
            <a:r>
              <a:rPr lang="en-US" dirty="0" smtClean="0"/>
              <a:t>Promote remaining candidates</a:t>
            </a:r>
            <a:endParaRPr lang="en-US" dirty="0"/>
          </a:p>
        </p:txBody>
      </p:sp>
    </p:spTree>
    <p:extLst>
      <p:ext uri="{BB962C8B-B14F-4D97-AF65-F5344CB8AC3E}">
        <p14:creationId xmlns:p14="http://schemas.microsoft.com/office/powerpoint/2010/main" val="1321052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73" y="438170"/>
            <a:ext cx="6601968" cy="63276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8541" y="2936912"/>
            <a:ext cx="4617200" cy="1330163"/>
          </a:xfrm>
          <a:prstGeom prst="rect">
            <a:avLst/>
          </a:prstGeom>
        </p:spPr>
      </p:pic>
      <p:sp>
        <p:nvSpPr>
          <p:cNvPr id="6" name="TextBox 5"/>
          <p:cNvSpPr txBox="1"/>
          <p:nvPr/>
        </p:nvSpPr>
        <p:spPr>
          <a:xfrm>
            <a:off x="9988730" y="6511901"/>
            <a:ext cx="1985555" cy="253916"/>
          </a:xfrm>
          <a:prstGeom prst="rect">
            <a:avLst/>
          </a:prstGeom>
          <a:noFill/>
        </p:spPr>
        <p:txBody>
          <a:bodyPr wrap="square" rtlCol="0">
            <a:spAutoFit/>
          </a:bodyPr>
          <a:lstStyle/>
          <a:p>
            <a:r>
              <a:rPr lang="en-US" sz="1050" dirty="0" smtClean="0"/>
              <a:t>From Carlson et al. (2010)</a:t>
            </a:r>
            <a:endParaRPr lang="en-US" dirty="0"/>
          </a:p>
        </p:txBody>
      </p:sp>
    </p:spTree>
    <p:extLst>
      <p:ext uri="{BB962C8B-B14F-4D97-AF65-F5344CB8AC3E}">
        <p14:creationId xmlns:p14="http://schemas.microsoft.com/office/powerpoint/2010/main" val="2468986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Discussion Points</a:t>
            </a:r>
            <a:endParaRPr lang="en-US" dirty="0"/>
          </a:p>
        </p:txBody>
      </p:sp>
      <p:sp>
        <p:nvSpPr>
          <p:cNvPr id="6" name="Content Placeholder 5"/>
          <p:cNvSpPr>
            <a:spLocks noGrp="1"/>
          </p:cNvSpPr>
          <p:nvPr>
            <p:ph idx="1"/>
          </p:nvPr>
        </p:nvSpPr>
        <p:spPr>
          <a:xfrm>
            <a:off x="838200" y="1825624"/>
            <a:ext cx="10515600" cy="4610009"/>
          </a:xfrm>
        </p:spPr>
        <p:txBody>
          <a:bodyPr>
            <a:normAutofit/>
          </a:bodyPr>
          <a:lstStyle/>
          <a:p>
            <a:r>
              <a:rPr lang="en-US" dirty="0" smtClean="0"/>
              <a:t>Corpus differences</a:t>
            </a:r>
          </a:p>
          <a:p>
            <a:pPr lvl="1"/>
            <a:r>
              <a:rPr lang="en-US" dirty="0" smtClean="0"/>
              <a:t>CPL: 514m sentences from web crawl</a:t>
            </a:r>
          </a:p>
          <a:p>
            <a:pPr lvl="1"/>
            <a:r>
              <a:rPr lang="en-US" dirty="0" smtClean="0"/>
              <a:t>CSEAL: Google web index</a:t>
            </a:r>
          </a:p>
          <a:p>
            <a:r>
              <a:rPr lang="en-US" dirty="0" smtClean="0"/>
              <a:t>Evaluation procedure</a:t>
            </a:r>
          </a:p>
          <a:p>
            <a:pPr lvl="1"/>
            <a:r>
              <a:rPr lang="en-US" dirty="0" smtClean="0"/>
              <a:t>Sample size N = 30 instances from each predicate</a:t>
            </a:r>
          </a:p>
          <a:p>
            <a:pPr lvl="1"/>
            <a:r>
              <a:rPr lang="en-US" dirty="0" smtClean="0"/>
              <a:t>Resulting 10717 instances evaluated 3x by Mechanical Turk</a:t>
            </a:r>
          </a:p>
          <a:p>
            <a:pPr lvl="1"/>
            <a:r>
              <a:rPr lang="en-US" dirty="0" smtClean="0"/>
              <a:t>96% correct in 100-instance sample of MT results</a:t>
            </a:r>
          </a:p>
          <a:p>
            <a:r>
              <a:rPr lang="en-US" dirty="0" smtClean="0"/>
              <a:t>Relations more difficult than categories</a:t>
            </a:r>
          </a:p>
          <a:p>
            <a:r>
              <a:rPr lang="en-US" dirty="0" smtClean="0"/>
              <a:t>Where to go from here?</a:t>
            </a:r>
          </a:p>
          <a:p>
            <a:pPr lvl="1"/>
            <a:r>
              <a:rPr lang="en-US" dirty="0" smtClean="0"/>
              <a:t>Learning categories and constraints - NELL</a:t>
            </a:r>
          </a:p>
        </p:txBody>
      </p:sp>
    </p:spTree>
    <p:extLst>
      <p:ext uri="{BB962C8B-B14F-4D97-AF65-F5344CB8AC3E}">
        <p14:creationId xmlns:p14="http://schemas.microsoft.com/office/powerpoint/2010/main" val="1204854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1420"/>
            <a:ext cx="10515600" cy="4351338"/>
          </a:xfrm>
        </p:spPr>
        <p:txBody>
          <a:bodyPr>
            <a:normAutofit/>
          </a:bodyPr>
          <a:lstStyle/>
          <a:p>
            <a:pPr>
              <a:spcAft>
                <a:spcPts val="600"/>
              </a:spcAft>
              <a:buFont typeface="Wingdings" panose="05000000000000000000" pitchFamily="2" charset="2"/>
              <a:buChar char="§"/>
            </a:pPr>
            <a:r>
              <a:rPr lang="en-US" sz="4000" dirty="0" smtClean="0"/>
              <a:t>What’s the Point?</a:t>
            </a:r>
          </a:p>
          <a:p>
            <a:pPr>
              <a:spcAft>
                <a:spcPts val="600"/>
              </a:spcAft>
              <a:buFont typeface="Wingdings" panose="05000000000000000000" pitchFamily="2" charset="2"/>
              <a:buChar char="§"/>
            </a:pPr>
            <a:r>
              <a:rPr lang="en-US" sz="4000" dirty="0" smtClean="0"/>
              <a:t>Bootstrapping review</a:t>
            </a:r>
          </a:p>
          <a:p>
            <a:pPr>
              <a:spcAft>
                <a:spcPts val="600"/>
              </a:spcAft>
              <a:buFont typeface="Wingdings" panose="05000000000000000000" pitchFamily="2" charset="2"/>
              <a:buChar char="§"/>
            </a:pPr>
            <a:r>
              <a:rPr lang="en-US" sz="4000" dirty="0" smtClean="0"/>
              <a:t>Coupling constraints</a:t>
            </a:r>
          </a:p>
          <a:p>
            <a:pPr>
              <a:spcAft>
                <a:spcPts val="600"/>
              </a:spcAft>
              <a:buFont typeface="Wingdings" panose="05000000000000000000" pitchFamily="2" charset="2"/>
              <a:buChar char="§"/>
            </a:pPr>
            <a:r>
              <a:rPr lang="en-US" sz="4000" dirty="0" smtClean="0"/>
              <a:t>CPL, CSEAL, and MBL</a:t>
            </a:r>
          </a:p>
          <a:p>
            <a:pPr>
              <a:spcAft>
                <a:spcPts val="600"/>
              </a:spcAft>
              <a:buFont typeface="Wingdings" panose="05000000000000000000" pitchFamily="2" charset="2"/>
              <a:buChar char="§"/>
            </a:pPr>
            <a:r>
              <a:rPr lang="en-US" sz="4000" dirty="0" smtClean="0"/>
              <a:t>Results and Discussion</a:t>
            </a:r>
            <a:endParaRPr lang="en-US" sz="4000" dirty="0"/>
          </a:p>
        </p:txBody>
      </p:sp>
      <p:sp>
        <p:nvSpPr>
          <p:cNvPr id="4" name="Title 1"/>
          <p:cNvSpPr>
            <a:spLocks noGrp="1"/>
          </p:cNvSpPr>
          <p:nvPr>
            <p:ph type="title"/>
          </p:nvPr>
        </p:nvSpPr>
        <p:spPr>
          <a:xfrm>
            <a:off x="838200" y="365125"/>
            <a:ext cx="10515600" cy="1325563"/>
          </a:xfrm>
        </p:spPr>
        <p:txBody>
          <a:bodyPr/>
          <a:lstStyle/>
          <a:p>
            <a:pPr algn="ctr"/>
            <a:r>
              <a:rPr lang="en-US" sz="6000" dirty="0" smtClean="0"/>
              <a:t>Summary</a:t>
            </a:r>
            <a:endParaRPr lang="en-US" dirty="0"/>
          </a:p>
        </p:txBody>
      </p:sp>
    </p:spTree>
    <p:extLst>
      <p:ext uri="{BB962C8B-B14F-4D97-AF65-F5344CB8AC3E}">
        <p14:creationId xmlns:p14="http://schemas.microsoft.com/office/powerpoint/2010/main" val="2341311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What’s the Point?</a:t>
            </a:r>
            <a:endParaRPr lang="en-US" dirty="0"/>
          </a:p>
        </p:txBody>
      </p:sp>
      <p:sp>
        <p:nvSpPr>
          <p:cNvPr id="3" name="Content Placeholder 2"/>
          <p:cNvSpPr>
            <a:spLocks noGrp="1"/>
          </p:cNvSpPr>
          <p:nvPr>
            <p:ph idx="1"/>
          </p:nvPr>
        </p:nvSpPr>
        <p:spPr>
          <a:xfrm>
            <a:off x="838200" y="2679065"/>
            <a:ext cx="10515600" cy="4351338"/>
          </a:xfrm>
        </p:spPr>
        <p:txBody>
          <a:bodyPr/>
          <a:lstStyle/>
          <a:p>
            <a:pPr marL="0" indent="0" algn="ctr">
              <a:buNone/>
            </a:pPr>
            <a:r>
              <a:rPr lang="en-US" sz="3600" dirty="0" smtClean="0"/>
              <a:t>Learn new information from the web</a:t>
            </a:r>
          </a:p>
          <a:p>
            <a:pPr marL="0" indent="0">
              <a:buNone/>
            </a:pPr>
            <a:endParaRPr lang="en-US" dirty="0" smtClean="0"/>
          </a:p>
        </p:txBody>
      </p:sp>
      <p:sp>
        <p:nvSpPr>
          <p:cNvPr id="5" name="Rectangle 4"/>
          <p:cNvSpPr/>
          <p:nvPr/>
        </p:nvSpPr>
        <p:spPr>
          <a:xfrm>
            <a:off x="838200" y="4316125"/>
            <a:ext cx="10515600" cy="1077218"/>
          </a:xfrm>
          <a:prstGeom prst="rect">
            <a:avLst/>
          </a:prstGeom>
        </p:spPr>
        <p:txBody>
          <a:bodyPr wrap="square">
            <a:spAutoFit/>
          </a:bodyPr>
          <a:lstStyle/>
          <a:p>
            <a:pPr algn="ctr"/>
            <a:r>
              <a:rPr lang="en-US" sz="3200" i="1" dirty="0" smtClean="0"/>
              <a:t>Specifically, find new instances of known categories and relations</a:t>
            </a:r>
            <a:endParaRPr lang="en-US" sz="3200" i="1" dirty="0"/>
          </a:p>
        </p:txBody>
      </p:sp>
    </p:spTree>
    <p:extLst>
      <p:ext uri="{BB962C8B-B14F-4D97-AF65-F5344CB8AC3E}">
        <p14:creationId xmlns:p14="http://schemas.microsoft.com/office/powerpoint/2010/main" val="211071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Bootstrapping </a:t>
            </a:r>
          </a:p>
        </p:txBody>
      </p:sp>
      <p:sp>
        <p:nvSpPr>
          <p:cNvPr id="94212" name="Rectangle 3"/>
          <p:cNvSpPr>
            <a:spLocks noGrp="1" noChangeArrowheads="1"/>
          </p:cNvSpPr>
          <p:nvPr>
            <p:ph type="body" idx="1"/>
          </p:nvPr>
        </p:nvSpPr>
        <p:spPr>
          <a:xfrm>
            <a:off x="406400" y="1701800"/>
            <a:ext cx="11379200" cy="4673600"/>
          </a:xfrm>
        </p:spPr>
        <p:txBody>
          <a:bodyPr/>
          <a:lstStyle/>
          <a:p>
            <a:r>
              <a:rPr lang="en-US" dirty="0"/>
              <a:t>&lt;Mark Twain, Elmira&gt;  </a:t>
            </a:r>
            <a:r>
              <a:rPr lang="en-US" dirty="0">
                <a:solidFill>
                  <a:srgbClr val="008000"/>
                </a:solidFill>
              </a:rPr>
              <a:t>Seed tuple</a:t>
            </a:r>
            <a:endParaRPr lang="en-US" dirty="0"/>
          </a:p>
          <a:p>
            <a:pPr lvl="1"/>
            <a:r>
              <a:rPr lang="en-US" dirty="0" err="1"/>
              <a:t>Grep</a:t>
            </a:r>
            <a:r>
              <a:rPr lang="en-US" dirty="0"/>
              <a:t> (</a:t>
            </a:r>
            <a:r>
              <a:rPr lang="en-US" dirty="0" err="1"/>
              <a:t>google</a:t>
            </a:r>
            <a:r>
              <a:rPr lang="en-US" dirty="0" smtClean="0"/>
              <a:t>) for the environments of the seed tuple</a:t>
            </a:r>
            <a:endParaRPr lang="en-US" dirty="0"/>
          </a:p>
          <a:p>
            <a:pPr marL="609585" lvl="1" indent="0">
              <a:buNone/>
            </a:pPr>
            <a:r>
              <a:rPr lang="en-US" dirty="0"/>
              <a:t>“Mark Twain is buried in Elmira, NY.”</a:t>
            </a:r>
          </a:p>
          <a:p>
            <a:pPr marL="1066773" lvl="2" indent="0">
              <a:buNone/>
            </a:pPr>
            <a:r>
              <a:rPr lang="en-US" dirty="0">
                <a:solidFill>
                  <a:srgbClr val="FF8000"/>
                </a:solidFill>
              </a:rPr>
              <a:t>X is buried in Y</a:t>
            </a:r>
            <a:endParaRPr lang="en-US" dirty="0"/>
          </a:p>
          <a:p>
            <a:pPr marL="609585" lvl="1" indent="0">
              <a:buNone/>
            </a:pPr>
            <a:r>
              <a:rPr lang="en-US" dirty="0"/>
              <a:t>“The grave of Mark Twain is in Elmira”</a:t>
            </a:r>
          </a:p>
          <a:p>
            <a:pPr marL="1066773" lvl="2" indent="0">
              <a:buNone/>
            </a:pPr>
            <a:r>
              <a:rPr lang="en-US" dirty="0">
                <a:solidFill>
                  <a:srgbClr val="FF8000"/>
                </a:solidFill>
              </a:rPr>
              <a:t>The grave of X is in Y</a:t>
            </a:r>
            <a:endParaRPr lang="en-US" dirty="0"/>
          </a:p>
          <a:p>
            <a:pPr marL="609585" lvl="1" indent="0">
              <a:buNone/>
            </a:pPr>
            <a:r>
              <a:rPr lang="en-US" dirty="0"/>
              <a:t>“Elmira is Mark Twain’s final resting place”</a:t>
            </a:r>
          </a:p>
          <a:p>
            <a:pPr marL="1066773" lvl="2" indent="0">
              <a:buNone/>
            </a:pPr>
            <a:r>
              <a:rPr lang="en-US" dirty="0">
                <a:solidFill>
                  <a:srgbClr val="FF8000"/>
                </a:solidFill>
              </a:rPr>
              <a:t>Y is X’s final resting place.</a:t>
            </a:r>
          </a:p>
          <a:p>
            <a:r>
              <a:rPr lang="en-US" dirty="0"/>
              <a:t>Use those patterns to </a:t>
            </a:r>
            <a:r>
              <a:rPr lang="en-US" dirty="0" err="1"/>
              <a:t>grep</a:t>
            </a:r>
            <a:r>
              <a:rPr lang="en-US" dirty="0"/>
              <a:t> for new </a:t>
            </a:r>
            <a:r>
              <a:rPr lang="en-US" dirty="0"/>
              <a:t>tuples</a:t>
            </a:r>
          </a:p>
          <a:p>
            <a:r>
              <a:rPr lang="en-US" dirty="0" smtClean="0"/>
              <a:t>Iterate</a:t>
            </a:r>
            <a:endParaRPr lang="en-US" dirty="0"/>
          </a:p>
        </p:txBody>
      </p:sp>
    </p:spTree>
    <p:extLst>
      <p:ext uri="{BB962C8B-B14F-4D97-AF65-F5344CB8AC3E}">
        <p14:creationId xmlns:p14="http://schemas.microsoft.com/office/powerpoint/2010/main" val="1322959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22"/>
          <p:cNvSpPr txBox="1">
            <a:spLocks noChangeArrowheads="1"/>
          </p:cNvSpPr>
          <p:nvPr/>
        </p:nvSpPr>
        <p:spPr bwMode="auto">
          <a:xfrm>
            <a:off x="697992" y="4160045"/>
            <a:ext cx="33528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dirty="0">
                <a:cs typeface="Times New Roman" charset="0"/>
              </a:rPr>
              <a:t> </a:t>
            </a:r>
            <a:r>
              <a:rPr lang="en-US" b="1" dirty="0">
                <a:cs typeface="Times New Roman" charset="0"/>
              </a:rPr>
              <a:t>hard </a:t>
            </a:r>
            <a:r>
              <a:rPr lang="en-US" dirty="0">
                <a:cs typeface="Times New Roman" charset="0"/>
              </a:rPr>
              <a:t>(</a:t>
            </a:r>
            <a:r>
              <a:rPr lang="en-US" dirty="0" err="1">
                <a:cs typeface="Times New Roman" charset="0"/>
              </a:rPr>
              <a:t>underconstrained</a:t>
            </a:r>
            <a:r>
              <a:rPr lang="en-US" dirty="0">
                <a:cs typeface="Times New Roman" charset="0"/>
              </a:rPr>
              <a:t>) semi-supervised learning problem</a:t>
            </a:r>
          </a:p>
        </p:txBody>
      </p:sp>
      <p:sp>
        <p:nvSpPr>
          <p:cNvPr id="15362" name="Title 10"/>
          <p:cNvSpPr txBox="1">
            <a:spLocks/>
          </p:cNvSpPr>
          <p:nvPr/>
        </p:nvSpPr>
        <p:spPr bwMode="auto">
          <a:xfrm>
            <a:off x="1676400" y="381001"/>
            <a:ext cx="8763000"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200" dirty="0">
                <a:solidFill>
                  <a:schemeClr val="accent2"/>
                </a:solidFill>
              </a:rPr>
              <a:t>Key Idea 1: Coupled semi-supervised training of many functions</a:t>
            </a:r>
          </a:p>
        </p:txBody>
      </p:sp>
      <p:grpSp>
        <p:nvGrpSpPr>
          <p:cNvPr id="2" name="Group 61"/>
          <p:cNvGrpSpPr>
            <a:grpSpLocks/>
          </p:cNvGrpSpPr>
          <p:nvPr/>
        </p:nvGrpSpPr>
        <p:grpSpPr bwMode="auto">
          <a:xfrm>
            <a:off x="4806696" y="1588009"/>
            <a:ext cx="6403848" cy="4142074"/>
            <a:chOff x="4343400" y="1524000"/>
            <a:chExt cx="4800600" cy="3421797"/>
          </a:xfrm>
        </p:grpSpPr>
        <p:sp>
          <p:nvSpPr>
            <p:cNvPr id="15369" name="TextBox 123"/>
            <p:cNvSpPr txBox="1">
              <a:spLocks noChangeArrowheads="1"/>
            </p:cNvSpPr>
            <p:nvPr/>
          </p:nvSpPr>
          <p:spPr bwMode="auto">
            <a:xfrm>
              <a:off x="4343400" y="4114800"/>
              <a:ext cx="48006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dirty="0">
                  <a:cs typeface="Times New Roman" charset="0"/>
                </a:rPr>
                <a:t>much easier </a:t>
              </a:r>
              <a:r>
                <a:rPr lang="en-US" dirty="0">
                  <a:cs typeface="Times New Roman" charset="0"/>
                </a:rPr>
                <a:t>(more constrained)</a:t>
              </a:r>
            </a:p>
            <a:p>
              <a:pPr algn="ctr" eaLnBrk="1" hangingPunct="1"/>
              <a:r>
                <a:rPr lang="en-US" dirty="0">
                  <a:cs typeface="Times New Roman" charset="0"/>
                </a:rPr>
                <a:t>semi-supervised learning problem</a:t>
              </a:r>
            </a:p>
          </p:txBody>
        </p:sp>
        <p:pic>
          <p:nvPicPr>
            <p:cNvPr id="15370" name="Picture 43"/>
            <p:cNvPicPr>
              <a:picLocks noChangeAspect="1"/>
            </p:cNvPicPr>
            <p:nvPr/>
          </p:nvPicPr>
          <p:blipFill>
            <a:blip r:embed="rId3">
              <a:extLst>
                <a:ext uri="{28A0092B-C50C-407E-A947-70E740481C1C}">
                  <a14:useLocalDpi xmlns:a14="http://schemas.microsoft.com/office/drawing/2010/main" val="0"/>
                </a:ext>
              </a:extLst>
            </a:blip>
            <a:srcRect l="3333"/>
            <a:stretch>
              <a:fillRect/>
            </a:stretch>
          </p:blipFill>
          <p:spPr bwMode="auto">
            <a:xfrm>
              <a:off x="4343400" y="1524000"/>
              <a:ext cx="4419601" cy="2534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5364" name="TextBox 11"/>
          <p:cNvSpPr txBox="1">
            <a:spLocks noChangeArrowheads="1"/>
          </p:cNvSpPr>
          <p:nvPr/>
        </p:nvSpPr>
        <p:spPr bwMode="auto">
          <a:xfrm>
            <a:off x="1917192" y="1950245"/>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cs typeface="Times New Roman" charset="0"/>
              </a:rPr>
              <a:t>person</a:t>
            </a:r>
          </a:p>
        </p:txBody>
      </p:sp>
      <p:sp>
        <p:nvSpPr>
          <p:cNvPr id="48" name="Donut 47"/>
          <p:cNvSpPr/>
          <p:nvPr/>
        </p:nvSpPr>
        <p:spPr>
          <a:xfrm>
            <a:off x="2399792" y="3455195"/>
            <a:ext cx="152400" cy="152400"/>
          </a:xfrm>
          <a:prstGeom prst="donut">
            <a:avLst>
              <a:gd name="adj" fmla="val 625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
        <p:nvSpPr>
          <p:cNvPr id="15366" name="TextBox 6"/>
          <p:cNvSpPr txBox="1">
            <a:spLocks noChangeArrowheads="1"/>
          </p:cNvSpPr>
          <p:nvPr/>
        </p:nvSpPr>
        <p:spPr bwMode="auto">
          <a:xfrm rot="10800000" flipV="1">
            <a:off x="1536192" y="3626615"/>
            <a:ext cx="1905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cs typeface="Times New Roman" charset="0"/>
              </a:rPr>
              <a:t>n</a:t>
            </a:r>
            <a:r>
              <a:rPr lang="en-US" sz="2000" dirty="0">
                <a:cs typeface="Times New Roman" charset="0"/>
              </a:rPr>
              <a:t>oun phrase</a:t>
            </a:r>
            <a:endParaRPr lang="en-US" sz="2000" dirty="0">
              <a:cs typeface="Times New Roman" charset="0"/>
            </a:endParaRPr>
          </a:p>
        </p:txBody>
      </p:sp>
      <p:cxnSp>
        <p:nvCxnSpPr>
          <p:cNvPr id="50" name="Straight Arrow Connector 49"/>
          <p:cNvCxnSpPr>
            <a:stCxn id="48" idx="0"/>
            <a:endCxn id="51" idx="4"/>
          </p:cNvCxnSpPr>
          <p:nvPr/>
        </p:nvCxnSpPr>
        <p:spPr>
          <a:xfrm rot="16200000" flipV="1">
            <a:off x="1977517" y="2956720"/>
            <a:ext cx="971550" cy="2540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51" name="Donut 50"/>
          <p:cNvSpPr/>
          <p:nvPr/>
        </p:nvSpPr>
        <p:spPr>
          <a:xfrm>
            <a:off x="2374392" y="2331245"/>
            <a:ext cx="152400" cy="152400"/>
          </a:xfrm>
          <a:prstGeom prst="donut">
            <a:avLst>
              <a:gd name="adj" fmla="val 625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
        <p:nvSpPr>
          <p:cNvPr id="3" name="TextBox 2"/>
          <p:cNvSpPr txBox="1"/>
          <p:nvPr/>
        </p:nvSpPr>
        <p:spPr>
          <a:xfrm>
            <a:off x="10816775" y="6416358"/>
            <a:ext cx="1125289" cy="307777"/>
          </a:xfrm>
          <a:prstGeom prst="rect">
            <a:avLst/>
          </a:prstGeom>
          <a:noFill/>
        </p:spPr>
        <p:txBody>
          <a:bodyPr wrap="square" rtlCol="0">
            <a:spAutoFit/>
          </a:bodyPr>
          <a:lstStyle/>
          <a:p>
            <a:r>
              <a:rPr lang="en-US" sz="1400" dirty="0" smtClean="0"/>
              <a:t>Tom Mitchell</a:t>
            </a:r>
            <a:endParaRPr lang="en-US" dirty="0"/>
          </a:p>
        </p:txBody>
      </p:sp>
    </p:spTree>
    <p:extLst>
      <p:ext uri="{BB962C8B-B14F-4D97-AF65-F5344CB8AC3E}">
        <p14:creationId xmlns:p14="http://schemas.microsoft.com/office/powerpoint/2010/main" val="326775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Donut 68"/>
          <p:cNvSpPr/>
          <p:nvPr/>
        </p:nvSpPr>
        <p:spPr>
          <a:xfrm>
            <a:off x="4876800" y="2286000"/>
            <a:ext cx="152400" cy="152400"/>
          </a:xfrm>
          <a:prstGeom prst="donut">
            <a:avLst>
              <a:gd name="adj" fmla="val 625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
        <p:nvSpPr>
          <p:cNvPr id="78850" name="TextBox 6"/>
          <p:cNvSpPr txBox="1">
            <a:spLocks noChangeArrowheads="1"/>
          </p:cNvSpPr>
          <p:nvPr/>
        </p:nvSpPr>
        <p:spPr bwMode="auto">
          <a:xfrm rot="10800000" flipV="1">
            <a:off x="1752600" y="4191000"/>
            <a:ext cx="685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b="1">
                <a:cs typeface="Times New Roman" charset="0"/>
              </a:rPr>
              <a:t>NP</a:t>
            </a:r>
            <a:r>
              <a:rPr lang="en-US" sz="2000">
                <a:cs typeface="Times New Roman" charset="0"/>
              </a:rPr>
              <a:t>:</a:t>
            </a:r>
          </a:p>
        </p:txBody>
      </p:sp>
      <p:sp>
        <p:nvSpPr>
          <p:cNvPr id="78851" name="TextBox 11"/>
          <p:cNvSpPr txBox="1">
            <a:spLocks noChangeArrowheads="1"/>
          </p:cNvSpPr>
          <p:nvPr/>
        </p:nvSpPr>
        <p:spPr bwMode="auto">
          <a:xfrm>
            <a:off x="4419600" y="1905000"/>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cs typeface="Times New Roman" charset="0"/>
              </a:rPr>
              <a:t>person</a:t>
            </a:r>
          </a:p>
        </p:txBody>
      </p:sp>
      <p:sp>
        <p:nvSpPr>
          <p:cNvPr id="246" name="Donut 245"/>
          <p:cNvSpPr/>
          <p:nvPr/>
        </p:nvSpPr>
        <p:spPr>
          <a:xfrm>
            <a:off x="4902200" y="3867150"/>
            <a:ext cx="152400" cy="152400"/>
          </a:xfrm>
          <a:prstGeom prst="donut">
            <a:avLst>
              <a:gd name="adj" fmla="val 625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
        <p:nvSpPr>
          <p:cNvPr id="20" name="Donut 19"/>
          <p:cNvSpPr/>
          <p:nvPr/>
        </p:nvSpPr>
        <p:spPr>
          <a:xfrm>
            <a:off x="3429000" y="3886200"/>
            <a:ext cx="152400" cy="152400"/>
          </a:xfrm>
          <a:prstGeom prst="donut">
            <a:avLst>
              <a:gd name="adj" fmla="val 625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
        <p:nvSpPr>
          <p:cNvPr id="21" name="Donut 20"/>
          <p:cNvSpPr/>
          <p:nvPr/>
        </p:nvSpPr>
        <p:spPr>
          <a:xfrm>
            <a:off x="6248400" y="3886200"/>
            <a:ext cx="152400" cy="152400"/>
          </a:xfrm>
          <a:prstGeom prst="donut">
            <a:avLst>
              <a:gd name="adj" fmla="val 625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
        <p:nvSpPr>
          <p:cNvPr id="22" name="TextBox 6"/>
          <p:cNvSpPr txBox="1">
            <a:spLocks noChangeArrowheads="1"/>
          </p:cNvSpPr>
          <p:nvPr/>
        </p:nvSpPr>
        <p:spPr bwMode="auto">
          <a:xfrm rot="10800000" flipV="1">
            <a:off x="2514600" y="4114800"/>
            <a:ext cx="1447800" cy="707886"/>
          </a:xfrm>
          <a:prstGeom prst="rect">
            <a:avLst/>
          </a:prstGeom>
          <a:noFill/>
          <a:ln w="9525">
            <a:noFill/>
            <a:miter lim="800000"/>
            <a:headEnd/>
            <a:tailEnd/>
          </a:ln>
        </p:spPr>
        <p:txBody>
          <a:bodyPr>
            <a:spAutoFit/>
          </a:bodyPr>
          <a:lstStyle/>
          <a:p>
            <a:pPr algn="ctr">
              <a:defRPr/>
            </a:pPr>
            <a:r>
              <a:rPr lang="en-US" sz="2000" dirty="0">
                <a:ln>
                  <a:solidFill>
                    <a:srgbClr val="FF0066"/>
                  </a:solidFill>
                </a:ln>
                <a:latin typeface="Arial" pitchFamily="-108" charset="0"/>
                <a:ea typeface="Times New Roman" pitchFamily="-108" charset="0"/>
                <a:cs typeface="Times New Roman" pitchFamily="-108" charset="0"/>
              </a:rPr>
              <a:t>NP </a:t>
            </a:r>
            <a:r>
              <a:rPr lang="en-US" sz="2000" dirty="0">
                <a:ln>
                  <a:solidFill>
                    <a:srgbClr val="FF0066"/>
                  </a:solidFill>
                </a:ln>
                <a:latin typeface="Arial" pitchFamily="-108" charset="0"/>
                <a:ea typeface="Times New Roman" pitchFamily="-108" charset="0"/>
                <a:cs typeface="Times New Roman" pitchFamily="-108" charset="0"/>
              </a:rPr>
              <a:t>context </a:t>
            </a:r>
            <a:r>
              <a:rPr lang="en-US" sz="2000" dirty="0">
                <a:ln>
                  <a:solidFill>
                    <a:srgbClr val="FF0066"/>
                  </a:solidFill>
                </a:ln>
                <a:latin typeface="Arial" pitchFamily="-108" charset="0"/>
                <a:ea typeface="Times New Roman" pitchFamily="-108" charset="0"/>
                <a:cs typeface="Times New Roman" pitchFamily="-108" charset="0"/>
              </a:rPr>
              <a:t>distribution</a:t>
            </a:r>
          </a:p>
        </p:txBody>
      </p:sp>
      <p:cxnSp>
        <p:nvCxnSpPr>
          <p:cNvPr id="29" name="Straight Arrow Connector 28"/>
          <p:cNvCxnSpPr>
            <a:stCxn id="20" idx="7"/>
            <a:endCxn id="69" idx="3"/>
          </p:cNvCxnSpPr>
          <p:nvPr/>
        </p:nvCxnSpPr>
        <p:spPr>
          <a:xfrm rot="5400000" flipH="1" flipV="1">
            <a:off x="3482975" y="2492375"/>
            <a:ext cx="1492250" cy="133985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8" name="TextBox 6"/>
          <p:cNvSpPr txBox="1">
            <a:spLocks noChangeArrowheads="1"/>
          </p:cNvSpPr>
          <p:nvPr/>
        </p:nvSpPr>
        <p:spPr bwMode="auto">
          <a:xfrm rot="10800000" flipV="1">
            <a:off x="2209800" y="5181601"/>
            <a:ext cx="1828800" cy="1323439"/>
          </a:xfrm>
          <a:prstGeom prst="rect">
            <a:avLst/>
          </a:prstGeom>
          <a:noFill/>
          <a:ln w="9525">
            <a:noFill/>
            <a:miter lim="800000"/>
            <a:headEnd/>
            <a:tailEnd/>
          </a:ln>
        </p:spPr>
        <p:txBody>
          <a:bodyPr>
            <a:spAutoFit/>
          </a:bodyPr>
          <a:lstStyle/>
          <a:p>
            <a:pPr algn="ctr">
              <a:defRPr/>
            </a:pPr>
            <a:r>
              <a:rPr lang="en-US" sz="2000" b="1" i="1" dirty="0">
                <a:ln>
                  <a:solidFill>
                    <a:srgbClr val="FF0066"/>
                  </a:solidFill>
                </a:ln>
                <a:latin typeface="Times New Roman"/>
                <a:ea typeface="Times New Roman" pitchFamily="-108" charset="0"/>
                <a:cs typeface="Times New Roman"/>
              </a:rPr>
              <a:t>__ is a friend</a:t>
            </a:r>
          </a:p>
          <a:p>
            <a:pPr algn="ctr">
              <a:defRPr/>
            </a:pPr>
            <a:r>
              <a:rPr lang="en-US" sz="2000" b="1" i="1" dirty="0">
                <a:ln>
                  <a:solidFill>
                    <a:srgbClr val="FF0066"/>
                  </a:solidFill>
                </a:ln>
                <a:latin typeface="Times New Roman"/>
                <a:ea typeface="Times New Roman" pitchFamily="-108" charset="0"/>
                <a:cs typeface="Times New Roman"/>
              </a:rPr>
              <a:t>rang the __ </a:t>
            </a:r>
          </a:p>
          <a:p>
            <a:pPr algn="ctr">
              <a:defRPr/>
            </a:pPr>
            <a:r>
              <a:rPr lang="en-US" sz="2000" b="1" i="1" dirty="0">
                <a:ln>
                  <a:solidFill>
                    <a:srgbClr val="FF0066"/>
                  </a:solidFill>
                </a:ln>
                <a:latin typeface="Times New Roman"/>
                <a:ea typeface="Times New Roman" pitchFamily="-108" charset="0"/>
                <a:cs typeface="Times New Roman"/>
              </a:rPr>
              <a:t>…</a:t>
            </a:r>
          </a:p>
          <a:p>
            <a:pPr algn="ctr">
              <a:defRPr/>
            </a:pPr>
            <a:r>
              <a:rPr lang="en-US" sz="2000" b="1" i="1" dirty="0">
                <a:ln>
                  <a:solidFill>
                    <a:srgbClr val="FF0066"/>
                  </a:solidFill>
                </a:ln>
                <a:latin typeface="Times New Roman"/>
                <a:ea typeface="Times New Roman" pitchFamily="-108" charset="0"/>
                <a:cs typeface="Times New Roman"/>
              </a:rPr>
              <a:t>__ walked in</a:t>
            </a:r>
          </a:p>
        </p:txBody>
      </p:sp>
      <p:sp>
        <p:nvSpPr>
          <p:cNvPr id="27" name="Rectangle 26"/>
          <p:cNvSpPr/>
          <p:nvPr/>
        </p:nvSpPr>
        <p:spPr>
          <a:xfrm>
            <a:off x="3505201" y="2819400"/>
            <a:ext cx="808785" cy="369332"/>
          </a:xfrm>
          <a:prstGeom prst="rect">
            <a:avLst/>
          </a:prstGeom>
        </p:spPr>
        <p:txBody>
          <a:bodyPr wrap="none">
            <a:spAutoFit/>
          </a:bodyPr>
          <a:lstStyle/>
          <a:p>
            <a:pPr>
              <a:defRPr/>
            </a:pPr>
            <a:r>
              <a:rPr lang="en-US" dirty="0">
                <a:ln>
                  <a:solidFill>
                    <a:srgbClr val="FF0066"/>
                  </a:solidFill>
                </a:ln>
                <a:latin typeface="Arial" pitchFamily="-108" charset="0"/>
                <a:ea typeface="Times New Roman" pitchFamily="-108" charset="0"/>
                <a:cs typeface="Times New Roman" pitchFamily="-108" charset="0"/>
              </a:rPr>
              <a:t>f</a:t>
            </a:r>
            <a:r>
              <a:rPr lang="en-US" baseline="-25000" dirty="0">
                <a:ln>
                  <a:solidFill>
                    <a:srgbClr val="FF0066"/>
                  </a:solidFill>
                </a:ln>
                <a:latin typeface="Arial" pitchFamily="-108" charset="0"/>
                <a:ea typeface="Times New Roman" pitchFamily="-108" charset="0"/>
                <a:cs typeface="Times New Roman" pitchFamily="-108" charset="0"/>
              </a:rPr>
              <a:t>1</a:t>
            </a:r>
            <a:r>
              <a:rPr lang="en-US" dirty="0">
                <a:ln>
                  <a:solidFill>
                    <a:srgbClr val="FF0066"/>
                  </a:solidFill>
                </a:ln>
                <a:latin typeface="Arial" pitchFamily="-108" charset="0"/>
                <a:ea typeface="Times New Roman" pitchFamily="-108" charset="0"/>
                <a:cs typeface="Times New Roman" pitchFamily="-108" charset="0"/>
              </a:rPr>
              <a:t>(NP)</a:t>
            </a:r>
            <a:endParaRPr lang="en-US" dirty="0">
              <a:latin typeface="Arial" pitchFamily="-108" charset="0"/>
            </a:endParaRPr>
          </a:p>
        </p:txBody>
      </p:sp>
      <p:grpSp>
        <p:nvGrpSpPr>
          <p:cNvPr id="78859" name="Group 31"/>
          <p:cNvGrpSpPr>
            <a:grpSpLocks/>
          </p:cNvGrpSpPr>
          <p:nvPr/>
        </p:nvGrpSpPr>
        <p:grpSpPr bwMode="auto">
          <a:xfrm>
            <a:off x="4038600" y="2438401"/>
            <a:ext cx="2057400" cy="4067175"/>
            <a:chOff x="2514600" y="2438399"/>
            <a:chExt cx="2057400" cy="4066640"/>
          </a:xfrm>
        </p:grpSpPr>
        <p:sp>
          <p:nvSpPr>
            <p:cNvPr id="23" name="TextBox 6"/>
            <p:cNvSpPr txBox="1">
              <a:spLocks noChangeArrowheads="1"/>
            </p:cNvSpPr>
            <p:nvPr/>
          </p:nvSpPr>
          <p:spPr bwMode="auto">
            <a:xfrm rot="10800000" flipV="1">
              <a:off x="2743200" y="4038600"/>
              <a:ext cx="1524000" cy="707886"/>
            </a:xfrm>
            <a:prstGeom prst="rect">
              <a:avLst/>
            </a:prstGeom>
            <a:noFill/>
            <a:ln w="9525">
              <a:noFill/>
              <a:miter lim="800000"/>
              <a:headEnd/>
              <a:tailEnd/>
            </a:ln>
          </p:spPr>
          <p:txBody>
            <a:bodyPr>
              <a:spAutoFit/>
            </a:bodyPr>
            <a:lstStyle/>
            <a:p>
              <a:pPr algn="ctr">
                <a:defRPr/>
              </a:pPr>
              <a:r>
                <a:rPr lang="en-US" sz="2000" dirty="0">
                  <a:ln>
                    <a:solidFill>
                      <a:srgbClr val="000090"/>
                    </a:solidFill>
                  </a:ln>
                  <a:solidFill>
                    <a:srgbClr val="333399"/>
                  </a:solidFill>
                  <a:latin typeface="Arial" pitchFamily="-108" charset="0"/>
                  <a:ea typeface="Times New Roman" pitchFamily="-108" charset="0"/>
                  <a:cs typeface="Times New Roman" pitchFamily="-108" charset="0"/>
                </a:rPr>
                <a:t>NP morphology</a:t>
              </a:r>
            </a:p>
          </p:txBody>
        </p:sp>
        <p:cxnSp>
          <p:nvCxnSpPr>
            <p:cNvPr id="15" name="Straight Arrow Connector 14"/>
            <p:cNvCxnSpPr>
              <a:stCxn id="246" idx="0"/>
              <a:endCxn id="69" idx="4"/>
            </p:cNvCxnSpPr>
            <p:nvPr/>
          </p:nvCxnSpPr>
          <p:spPr>
            <a:xfrm rot="16200000" flipV="1">
              <a:off x="2727419" y="3139980"/>
              <a:ext cx="1428562" cy="2540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9" name="TextBox 6"/>
            <p:cNvSpPr txBox="1">
              <a:spLocks noChangeArrowheads="1"/>
            </p:cNvSpPr>
            <p:nvPr/>
          </p:nvSpPr>
          <p:spPr bwMode="auto">
            <a:xfrm rot="10800000" flipV="1">
              <a:off x="2514600" y="5181600"/>
              <a:ext cx="2057400" cy="1323439"/>
            </a:xfrm>
            <a:prstGeom prst="rect">
              <a:avLst/>
            </a:prstGeom>
            <a:noFill/>
            <a:ln w="9525">
              <a:noFill/>
              <a:miter lim="800000"/>
              <a:headEnd/>
              <a:tailEnd/>
            </a:ln>
          </p:spPr>
          <p:txBody>
            <a:bodyPr>
              <a:spAutoFit/>
            </a:bodyPr>
            <a:lstStyle/>
            <a:p>
              <a:pPr algn="ctr">
                <a:defRPr/>
              </a:pPr>
              <a:r>
                <a:rPr lang="en-US" sz="2000" b="1" i="1" dirty="0">
                  <a:ln>
                    <a:solidFill>
                      <a:schemeClr val="accent2"/>
                    </a:solidFill>
                  </a:ln>
                  <a:latin typeface="Times New Roman"/>
                  <a:ea typeface="Times New Roman" pitchFamily="-108" charset="0"/>
                  <a:cs typeface="Times New Roman"/>
                </a:rPr>
                <a:t>capitalized?</a:t>
              </a:r>
            </a:p>
            <a:p>
              <a:pPr algn="ctr">
                <a:defRPr/>
              </a:pPr>
              <a:r>
                <a:rPr lang="en-US" sz="2000" b="1" i="1" dirty="0">
                  <a:ln>
                    <a:solidFill>
                      <a:schemeClr val="accent2"/>
                    </a:solidFill>
                  </a:ln>
                  <a:latin typeface="Times New Roman"/>
                  <a:ea typeface="Times New Roman" pitchFamily="-108" charset="0"/>
                  <a:cs typeface="Times New Roman"/>
                </a:rPr>
                <a:t>ends with ‘...ski’?</a:t>
              </a:r>
            </a:p>
            <a:p>
              <a:pPr algn="ctr">
                <a:defRPr/>
              </a:pPr>
              <a:r>
                <a:rPr lang="en-US" sz="2000" b="1" i="1" dirty="0">
                  <a:ln>
                    <a:solidFill>
                      <a:schemeClr val="accent2"/>
                    </a:solidFill>
                  </a:ln>
                  <a:latin typeface="Times New Roman"/>
                  <a:ea typeface="Times New Roman" pitchFamily="-108" charset="0"/>
                  <a:cs typeface="Times New Roman"/>
                </a:rPr>
                <a:t>…</a:t>
              </a:r>
            </a:p>
            <a:p>
              <a:pPr algn="ctr">
                <a:defRPr/>
              </a:pPr>
              <a:r>
                <a:rPr lang="en-US" sz="2000" b="1" i="1" dirty="0">
                  <a:ln>
                    <a:solidFill>
                      <a:schemeClr val="accent2"/>
                    </a:solidFill>
                  </a:ln>
                  <a:latin typeface="Times New Roman"/>
                  <a:ea typeface="Times New Roman" pitchFamily="-108" charset="0"/>
                  <a:cs typeface="Times New Roman"/>
                </a:rPr>
                <a:t>contains “</a:t>
              </a:r>
              <a:r>
                <a:rPr lang="en-US" sz="2000" b="1" i="1" dirty="0" err="1">
                  <a:ln>
                    <a:solidFill>
                      <a:schemeClr val="accent2"/>
                    </a:solidFill>
                  </a:ln>
                  <a:latin typeface="Times New Roman"/>
                  <a:ea typeface="Times New Roman" pitchFamily="-108" charset="0"/>
                  <a:cs typeface="Times New Roman"/>
                </a:rPr>
                <a:t>univ</a:t>
              </a:r>
              <a:r>
                <a:rPr lang="en-US" sz="2000" b="1" i="1" dirty="0">
                  <a:ln>
                    <a:solidFill>
                      <a:schemeClr val="accent2"/>
                    </a:solidFill>
                  </a:ln>
                  <a:latin typeface="Times New Roman"/>
                  <a:ea typeface="Times New Roman" pitchFamily="-108" charset="0"/>
                  <a:cs typeface="Times New Roman"/>
                </a:rPr>
                <a:t>.”?</a:t>
              </a:r>
            </a:p>
          </p:txBody>
        </p:sp>
        <p:sp>
          <p:nvSpPr>
            <p:cNvPr id="28" name="Rectangle 27"/>
            <p:cNvSpPr/>
            <p:nvPr/>
          </p:nvSpPr>
          <p:spPr>
            <a:xfrm>
              <a:off x="2667000" y="3429000"/>
              <a:ext cx="808785" cy="369332"/>
            </a:xfrm>
            <a:prstGeom prst="rect">
              <a:avLst/>
            </a:prstGeom>
          </p:spPr>
          <p:txBody>
            <a:bodyPr wrap="none">
              <a:spAutoFit/>
            </a:bodyPr>
            <a:lstStyle/>
            <a:p>
              <a:pPr>
                <a:defRPr/>
              </a:pPr>
              <a:r>
                <a:rPr lang="en-US" dirty="0">
                  <a:ln>
                    <a:solidFill>
                      <a:srgbClr val="000090"/>
                    </a:solidFill>
                  </a:ln>
                  <a:latin typeface="Arial" pitchFamily="-108" charset="0"/>
                  <a:ea typeface="Times New Roman" pitchFamily="-108" charset="0"/>
                  <a:cs typeface="Times New Roman" pitchFamily="-108" charset="0"/>
                </a:rPr>
                <a:t>f</a:t>
              </a:r>
              <a:r>
                <a:rPr lang="en-US" baseline="-25000" dirty="0">
                  <a:ln>
                    <a:solidFill>
                      <a:srgbClr val="000090"/>
                    </a:solidFill>
                  </a:ln>
                  <a:latin typeface="Arial" pitchFamily="-108" charset="0"/>
                  <a:ea typeface="Times New Roman" pitchFamily="-108" charset="0"/>
                  <a:cs typeface="Times New Roman" pitchFamily="-108" charset="0"/>
                </a:rPr>
                <a:t>2</a:t>
              </a:r>
              <a:r>
                <a:rPr lang="en-US" dirty="0">
                  <a:ln>
                    <a:solidFill>
                      <a:srgbClr val="000090"/>
                    </a:solidFill>
                  </a:ln>
                  <a:latin typeface="Arial" pitchFamily="-108" charset="0"/>
                  <a:ea typeface="Times New Roman" pitchFamily="-108" charset="0"/>
                  <a:cs typeface="Times New Roman" pitchFamily="-108" charset="0"/>
                </a:rPr>
                <a:t>(NP)</a:t>
              </a:r>
              <a:endParaRPr lang="en-US" dirty="0">
                <a:ln>
                  <a:solidFill>
                    <a:srgbClr val="000090"/>
                  </a:solidFill>
                </a:ln>
                <a:latin typeface="Arial" pitchFamily="-108" charset="0"/>
              </a:endParaRPr>
            </a:p>
          </p:txBody>
        </p:sp>
      </p:grpSp>
      <p:grpSp>
        <p:nvGrpSpPr>
          <p:cNvPr id="78860" name="Group 32"/>
          <p:cNvGrpSpPr>
            <a:grpSpLocks/>
          </p:cNvGrpSpPr>
          <p:nvPr/>
        </p:nvGrpSpPr>
        <p:grpSpPr bwMode="auto">
          <a:xfrm>
            <a:off x="5006976" y="2416176"/>
            <a:ext cx="4048125" cy="4321175"/>
            <a:chOff x="3482882" y="2416081"/>
            <a:chExt cx="4048218" cy="4320535"/>
          </a:xfrm>
        </p:grpSpPr>
        <p:sp>
          <p:nvSpPr>
            <p:cNvPr id="25" name="TextBox 6"/>
            <p:cNvSpPr txBox="1">
              <a:spLocks noChangeArrowheads="1"/>
            </p:cNvSpPr>
            <p:nvPr/>
          </p:nvSpPr>
          <p:spPr bwMode="auto">
            <a:xfrm rot="10800000" flipV="1">
              <a:off x="4724400" y="4038600"/>
              <a:ext cx="1447800" cy="707886"/>
            </a:xfrm>
            <a:prstGeom prst="rect">
              <a:avLst/>
            </a:prstGeom>
            <a:noFill/>
            <a:ln w="9525">
              <a:noFill/>
              <a:miter lim="800000"/>
              <a:headEnd/>
              <a:tailEnd/>
            </a:ln>
          </p:spPr>
          <p:txBody>
            <a:bodyPr>
              <a:spAutoFit/>
            </a:bodyPr>
            <a:lstStyle/>
            <a:p>
              <a:pPr algn="ctr">
                <a:defRPr/>
              </a:pPr>
              <a:r>
                <a:rPr lang="en-US" sz="2000" dirty="0">
                  <a:ln>
                    <a:solidFill>
                      <a:srgbClr val="008000"/>
                    </a:solidFill>
                  </a:ln>
                  <a:latin typeface="Arial" pitchFamily="-108" charset="0"/>
                  <a:ea typeface="Times New Roman" pitchFamily="-108" charset="0"/>
                  <a:cs typeface="Times New Roman" pitchFamily="-108" charset="0"/>
                </a:rPr>
                <a:t>NP HTML contexts</a:t>
              </a:r>
            </a:p>
          </p:txBody>
        </p:sp>
        <p:cxnSp>
          <p:nvCxnSpPr>
            <p:cNvPr id="26" name="Straight Arrow Connector 25"/>
            <p:cNvCxnSpPr>
              <a:stCxn id="21" idx="1"/>
              <a:endCxn id="69" idx="5"/>
            </p:cNvCxnSpPr>
            <p:nvPr/>
          </p:nvCxnSpPr>
          <p:spPr>
            <a:xfrm rot="16200000" flipV="1">
              <a:off x="3368707" y="2530256"/>
              <a:ext cx="1492029" cy="126367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4" name="TextBox 6"/>
            <p:cNvSpPr txBox="1">
              <a:spLocks noChangeArrowheads="1"/>
            </p:cNvSpPr>
            <p:nvPr/>
          </p:nvSpPr>
          <p:spPr bwMode="auto">
            <a:xfrm rot="10800000" flipV="1">
              <a:off x="4648200" y="5105400"/>
              <a:ext cx="2882900" cy="1631216"/>
            </a:xfrm>
            <a:prstGeom prst="rect">
              <a:avLst/>
            </a:prstGeom>
            <a:noFill/>
            <a:ln w="9525">
              <a:noFill/>
              <a:miter lim="800000"/>
              <a:headEnd/>
              <a:tailEnd/>
            </a:ln>
          </p:spPr>
          <p:txBody>
            <a:bodyPr>
              <a:spAutoFit/>
            </a:bodyPr>
            <a:lstStyle/>
            <a:p>
              <a:pPr algn="ctr">
                <a:defRPr/>
              </a:pPr>
              <a:r>
                <a:rPr lang="en-US" sz="2000" b="1" i="1" dirty="0">
                  <a:ln>
                    <a:solidFill>
                      <a:srgbClr val="008000"/>
                    </a:solidFill>
                  </a:ln>
                  <a:latin typeface="Times New Roman"/>
                  <a:ea typeface="Times New Roman" pitchFamily="-108" charset="0"/>
                  <a:cs typeface="Times New Roman"/>
                  <a:hlinkClick r:id="rId3"/>
                </a:rPr>
                <a:t>www.celebrities.com</a:t>
              </a:r>
              <a:r>
                <a:rPr lang="en-US" sz="2000" b="1" i="1" dirty="0">
                  <a:ln>
                    <a:solidFill>
                      <a:srgbClr val="008000"/>
                    </a:solidFill>
                  </a:ln>
                  <a:latin typeface="Times New Roman"/>
                  <a:ea typeface="Times New Roman" pitchFamily="-108" charset="0"/>
                  <a:cs typeface="Times New Roman"/>
                </a:rPr>
                <a:t>:</a:t>
              </a:r>
            </a:p>
            <a:p>
              <a:pPr algn="ctr">
                <a:defRPr/>
              </a:pPr>
              <a:r>
                <a:rPr lang="en-US" sz="2000" b="1" i="1" dirty="0">
                  <a:ln>
                    <a:solidFill>
                      <a:srgbClr val="008000"/>
                    </a:solidFill>
                  </a:ln>
                  <a:latin typeface="Times New Roman"/>
                  <a:ea typeface="Times New Roman" pitchFamily="-108" charset="0"/>
                  <a:cs typeface="Times New Roman"/>
                </a:rPr>
                <a:t>&lt;</a:t>
              </a:r>
              <a:r>
                <a:rPr lang="en-US" sz="2000" b="1" i="1" dirty="0" err="1">
                  <a:ln>
                    <a:solidFill>
                      <a:srgbClr val="008000"/>
                    </a:solidFill>
                  </a:ln>
                  <a:latin typeface="Times New Roman"/>
                  <a:ea typeface="Times New Roman" pitchFamily="-108" charset="0"/>
                  <a:cs typeface="Times New Roman"/>
                </a:rPr>
                <a:t>li</a:t>
              </a:r>
              <a:r>
                <a:rPr lang="en-US" sz="2000" b="1" i="1" dirty="0">
                  <a:ln>
                    <a:solidFill>
                      <a:srgbClr val="008000"/>
                    </a:solidFill>
                  </a:ln>
                  <a:latin typeface="Times New Roman"/>
                  <a:ea typeface="Times New Roman" pitchFamily="-108" charset="0"/>
                  <a:cs typeface="Times New Roman"/>
                </a:rPr>
                <a:t>&gt; __ &lt;/</a:t>
              </a:r>
              <a:r>
                <a:rPr lang="en-US" sz="2000" b="1" i="1" dirty="0" err="1">
                  <a:ln>
                    <a:solidFill>
                      <a:srgbClr val="008000"/>
                    </a:solidFill>
                  </a:ln>
                  <a:latin typeface="Times New Roman"/>
                  <a:ea typeface="Times New Roman" pitchFamily="-108" charset="0"/>
                  <a:cs typeface="Times New Roman"/>
                </a:rPr>
                <a:t>li</a:t>
              </a:r>
              <a:r>
                <a:rPr lang="en-US" sz="2000" b="1" i="1" dirty="0">
                  <a:ln>
                    <a:solidFill>
                      <a:srgbClr val="008000"/>
                    </a:solidFill>
                  </a:ln>
                  <a:latin typeface="Times New Roman"/>
                  <a:ea typeface="Times New Roman" pitchFamily="-108" charset="0"/>
                  <a:cs typeface="Times New Roman"/>
                </a:rPr>
                <a:t>&gt;</a:t>
              </a:r>
            </a:p>
            <a:p>
              <a:pPr algn="ctr">
                <a:defRPr/>
              </a:pPr>
              <a:endParaRPr lang="en-US" sz="2000" b="1" i="1" dirty="0">
                <a:ln>
                  <a:solidFill>
                    <a:srgbClr val="008000"/>
                  </a:solidFill>
                </a:ln>
                <a:latin typeface="Times New Roman"/>
                <a:ea typeface="Times New Roman" pitchFamily="-108" charset="0"/>
                <a:cs typeface="Times New Roman"/>
              </a:endParaRPr>
            </a:p>
            <a:p>
              <a:pPr algn="ctr">
                <a:defRPr/>
              </a:pPr>
              <a:r>
                <a:rPr lang="en-US" sz="2000" b="1" i="1" dirty="0">
                  <a:ln>
                    <a:solidFill>
                      <a:srgbClr val="008000"/>
                    </a:solidFill>
                  </a:ln>
                  <a:latin typeface="Times New Roman"/>
                  <a:ea typeface="Times New Roman" pitchFamily="-108" charset="0"/>
                  <a:cs typeface="Times New Roman"/>
                </a:rPr>
                <a:t>…</a:t>
              </a:r>
            </a:p>
            <a:p>
              <a:pPr algn="ctr">
                <a:defRPr/>
              </a:pPr>
              <a:endParaRPr lang="en-US" sz="2000" b="1" i="1" dirty="0">
                <a:ln>
                  <a:solidFill>
                    <a:srgbClr val="008000"/>
                  </a:solidFill>
                </a:ln>
                <a:latin typeface="Times New Roman"/>
                <a:ea typeface="Times New Roman" pitchFamily="-108" charset="0"/>
                <a:cs typeface="Times New Roman"/>
              </a:endParaRPr>
            </a:p>
          </p:txBody>
        </p:sp>
        <p:sp>
          <p:nvSpPr>
            <p:cNvPr id="30" name="Rectangle 29"/>
            <p:cNvSpPr/>
            <p:nvPr/>
          </p:nvSpPr>
          <p:spPr>
            <a:xfrm>
              <a:off x="4191000" y="2971800"/>
              <a:ext cx="808785" cy="369332"/>
            </a:xfrm>
            <a:prstGeom prst="rect">
              <a:avLst/>
            </a:prstGeom>
          </p:spPr>
          <p:txBody>
            <a:bodyPr wrap="none">
              <a:spAutoFit/>
            </a:bodyPr>
            <a:lstStyle/>
            <a:p>
              <a:pPr>
                <a:defRPr/>
              </a:pPr>
              <a:r>
                <a:rPr lang="en-US" dirty="0">
                  <a:ln>
                    <a:solidFill>
                      <a:srgbClr val="008000"/>
                    </a:solidFill>
                  </a:ln>
                  <a:latin typeface="Arial" pitchFamily="-108" charset="0"/>
                  <a:ea typeface="Times New Roman" pitchFamily="-108" charset="0"/>
                  <a:cs typeface="Times New Roman" pitchFamily="-108" charset="0"/>
                </a:rPr>
                <a:t>f</a:t>
              </a:r>
              <a:r>
                <a:rPr lang="en-US" baseline="-25000" dirty="0">
                  <a:ln>
                    <a:solidFill>
                      <a:srgbClr val="008000"/>
                    </a:solidFill>
                  </a:ln>
                  <a:latin typeface="Arial" pitchFamily="-108" charset="0"/>
                  <a:ea typeface="Times New Roman" pitchFamily="-108" charset="0"/>
                  <a:cs typeface="Times New Roman" pitchFamily="-108" charset="0"/>
                </a:rPr>
                <a:t>3</a:t>
              </a:r>
              <a:r>
                <a:rPr lang="en-US" dirty="0">
                  <a:ln>
                    <a:solidFill>
                      <a:srgbClr val="008000"/>
                    </a:solidFill>
                  </a:ln>
                  <a:latin typeface="Arial" pitchFamily="-108" charset="0"/>
                  <a:ea typeface="Times New Roman" pitchFamily="-108" charset="0"/>
                  <a:cs typeface="Times New Roman" pitchFamily="-108" charset="0"/>
                </a:rPr>
                <a:t>(NP)</a:t>
              </a:r>
              <a:endParaRPr lang="en-US" dirty="0">
                <a:ln>
                  <a:solidFill>
                    <a:srgbClr val="008000"/>
                  </a:solidFill>
                </a:ln>
                <a:latin typeface="Arial" pitchFamily="-108" charset="0"/>
              </a:endParaRPr>
            </a:p>
          </p:txBody>
        </p:sp>
      </p:grpSp>
      <p:sp>
        <p:nvSpPr>
          <p:cNvPr id="78861" name="Title 10"/>
          <p:cNvSpPr txBox="1">
            <a:spLocks/>
          </p:cNvSpPr>
          <p:nvPr/>
        </p:nvSpPr>
        <p:spPr bwMode="auto">
          <a:xfrm>
            <a:off x="1524000" y="304800"/>
            <a:ext cx="9144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000" dirty="0">
                <a:solidFill>
                  <a:srgbClr val="000090"/>
                </a:solidFill>
              </a:rPr>
              <a:t>Type 1 Coupling: Co-Training, Multi-View Learning</a:t>
            </a:r>
          </a:p>
        </p:txBody>
      </p:sp>
      <p:sp>
        <p:nvSpPr>
          <p:cNvPr id="78862" name="TextBox 14"/>
          <p:cNvSpPr txBox="1">
            <a:spLocks noChangeArrowheads="1"/>
          </p:cNvSpPr>
          <p:nvPr/>
        </p:nvSpPr>
        <p:spPr bwMode="auto">
          <a:xfrm>
            <a:off x="7848600" y="838201"/>
            <a:ext cx="2819400"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[Blum &amp; Mitchell; 98]</a:t>
            </a:r>
          </a:p>
          <a:p>
            <a:pPr eaLnBrk="1" hangingPunct="1"/>
            <a:r>
              <a:rPr lang="en-US" sz="1800" dirty="0"/>
              <a:t>[</a:t>
            </a:r>
            <a:r>
              <a:rPr lang="en-US" sz="1800" dirty="0" err="1"/>
              <a:t>Dasgupta</a:t>
            </a:r>
            <a:r>
              <a:rPr lang="en-US" sz="1800" dirty="0"/>
              <a:t> et al; 01 ]</a:t>
            </a:r>
          </a:p>
          <a:p>
            <a:pPr eaLnBrk="1" hangingPunct="1"/>
            <a:r>
              <a:rPr lang="en-US" sz="1800" dirty="0"/>
              <a:t>[</a:t>
            </a:r>
            <a:r>
              <a:rPr lang="en-US" sz="1800" dirty="0" err="1"/>
              <a:t>Ganchev</a:t>
            </a:r>
            <a:r>
              <a:rPr lang="en-US" sz="1800" dirty="0"/>
              <a:t> et al., 08]</a:t>
            </a:r>
          </a:p>
          <a:p>
            <a:pPr eaLnBrk="1" hangingPunct="1"/>
            <a:r>
              <a:rPr lang="en-US" sz="1800" dirty="0"/>
              <a:t>[</a:t>
            </a:r>
            <a:r>
              <a:rPr lang="en-US" sz="1800" dirty="0" err="1"/>
              <a:t>Sridharan</a:t>
            </a:r>
            <a:r>
              <a:rPr lang="en-US" sz="1800" dirty="0"/>
              <a:t> &amp; </a:t>
            </a:r>
            <a:r>
              <a:rPr lang="en-US" sz="1800" dirty="0" err="1"/>
              <a:t>Kakade</a:t>
            </a:r>
            <a:r>
              <a:rPr lang="en-US" sz="1800" dirty="0"/>
              <a:t>, 08]</a:t>
            </a:r>
          </a:p>
          <a:p>
            <a:pPr eaLnBrk="1" hangingPunct="1"/>
            <a:r>
              <a:rPr lang="en-US" sz="1800" dirty="0"/>
              <a:t>[Wang &amp; Zhou, ICML10]</a:t>
            </a:r>
          </a:p>
        </p:txBody>
      </p:sp>
      <p:sp>
        <p:nvSpPr>
          <p:cNvPr id="31" name="TextBox 30"/>
          <p:cNvSpPr txBox="1"/>
          <p:nvPr/>
        </p:nvSpPr>
        <p:spPr>
          <a:xfrm>
            <a:off x="10579517" y="6429575"/>
            <a:ext cx="1218500" cy="307777"/>
          </a:xfrm>
          <a:prstGeom prst="rect">
            <a:avLst/>
          </a:prstGeom>
          <a:noFill/>
        </p:spPr>
        <p:txBody>
          <a:bodyPr wrap="square" rtlCol="0">
            <a:spAutoFit/>
          </a:bodyPr>
          <a:lstStyle/>
          <a:p>
            <a:r>
              <a:rPr lang="en-US" sz="1400" dirty="0" smtClean="0"/>
              <a:t>Tom Mitchell</a:t>
            </a:r>
            <a:endParaRPr lang="en-US" dirty="0"/>
          </a:p>
        </p:txBody>
      </p:sp>
    </p:spTree>
    <p:extLst>
      <p:ext uri="{BB962C8B-B14F-4D97-AF65-F5344CB8AC3E}">
        <p14:creationId xmlns:p14="http://schemas.microsoft.com/office/powerpoint/2010/main" val="135574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424" y="2062707"/>
            <a:ext cx="11525087" cy="2862322"/>
          </a:xfrm>
          <a:prstGeom prst="rect">
            <a:avLst/>
          </a:prstGeom>
          <a:noFill/>
        </p:spPr>
        <p:txBody>
          <a:bodyPr wrap="square" rtlCol="0">
            <a:spAutoFit/>
          </a:bodyPr>
          <a:lstStyle/>
          <a:p>
            <a:r>
              <a:rPr lang="en-US" sz="3600" dirty="0" smtClean="0"/>
              <a:t>Types of Constraints</a:t>
            </a:r>
          </a:p>
          <a:p>
            <a:pPr marL="285750" indent="-285750">
              <a:buFont typeface="Arial" panose="020B0604020202020204" pitchFamily="34" charset="0"/>
              <a:buChar char="•"/>
            </a:pPr>
            <a:r>
              <a:rPr lang="en-US" sz="3600" dirty="0" smtClean="0"/>
              <a:t>Output constraints :: Mutual exclusion</a:t>
            </a:r>
          </a:p>
          <a:p>
            <a:pPr marL="285750" indent="-285750">
              <a:buFont typeface="Arial" panose="020B0604020202020204" pitchFamily="34" charset="0"/>
              <a:buChar char="•"/>
            </a:pPr>
            <a:r>
              <a:rPr lang="en-US" sz="3600" dirty="0" smtClean="0"/>
              <a:t>Compositional constraints :: Argument type-checking</a:t>
            </a:r>
          </a:p>
          <a:p>
            <a:pPr marL="285750" indent="-285750">
              <a:buFont typeface="Arial" panose="020B0604020202020204" pitchFamily="34" charset="0"/>
              <a:buChar char="•"/>
            </a:pPr>
            <a:r>
              <a:rPr lang="en-US" sz="3600" dirty="0" smtClean="0"/>
              <a:t>Multi-view-agreement constraints :: Unstructured and semi-structured comparison</a:t>
            </a:r>
            <a:endParaRPr lang="en-US" sz="3600" dirty="0"/>
          </a:p>
        </p:txBody>
      </p:sp>
      <p:sp>
        <p:nvSpPr>
          <p:cNvPr id="6" name="TextBox 5"/>
          <p:cNvSpPr txBox="1"/>
          <p:nvPr/>
        </p:nvSpPr>
        <p:spPr>
          <a:xfrm>
            <a:off x="949234" y="409303"/>
            <a:ext cx="9344297" cy="769441"/>
          </a:xfrm>
          <a:prstGeom prst="rect">
            <a:avLst/>
          </a:prstGeom>
          <a:noFill/>
        </p:spPr>
        <p:txBody>
          <a:bodyPr wrap="square" rtlCol="0">
            <a:spAutoFit/>
          </a:bodyPr>
          <a:lstStyle/>
          <a:p>
            <a:r>
              <a:rPr lang="en-US" sz="4400" dirty="0" smtClean="0"/>
              <a:t>Coupling Constraints</a:t>
            </a:r>
            <a:endParaRPr lang="en-US" dirty="0"/>
          </a:p>
        </p:txBody>
      </p:sp>
    </p:spTree>
    <p:extLst>
      <p:ext uri="{BB962C8B-B14F-4D97-AF65-F5344CB8AC3E}">
        <p14:creationId xmlns:p14="http://schemas.microsoft.com/office/powerpoint/2010/main" val="2278660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Coupled Semi-Supervised Learning</a:t>
            </a:r>
            <a:endParaRPr lang="en-US" dirty="0"/>
          </a:p>
        </p:txBody>
      </p:sp>
      <p:sp>
        <p:nvSpPr>
          <p:cNvPr id="4" name="Content Placeholder 3"/>
          <p:cNvSpPr>
            <a:spLocks noGrp="1"/>
          </p:cNvSpPr>
          <p:nvPr>
            <p:ph idx="1"/>
          </p:nvPr>
        </p:nvSpPr>
        <p:spPr>
          <a:xfrm>
            <a:off x="838200" y="1825625"/>
            <a:ext cx="3223054" cy="1576602"/>
          </a:xfrm>
        </p:spPr>
        <p:txBody>
          <a:bodyPr>
            <a:normAutofit fontScale="92500" lnSpcReduction="10000"/>
          </a:bodyPr>
          <a:lstStyle/>
          <a:p>
            <a:pPr marL="0" indent="0" algn="ctr">
              <a:buNone/>
            </a:pPr>
            <a:r>
              <a:rPr lang="en-US" b="1" dirty="0" smtClean="0"/>
              <a:t>Coupled Pattern Learning (CPL)</a:t>
            </a:r>
          </a:p>
          <a:p>
            <a:pPr marL="0" indent="0" algn="ctr">
              <a:buNone/>
            </a:pPr>
            <a:r>
              <a:rPr lang="en-US" dirty="0" smtClean="0"/>
              <a:t>Extracts patterns from unstructured text</a:t>
            </a:r>
            <a:endParaRPr lang="en-US" dirty="0"/>
          </a:p>
        </p:txBody>
      </p:sp>
      <p:sp>
        <p:nvSpPr>
          <p:cNvPr id="5" name="Content Placeholder 3"/>
          <p:cNvSpPr txBox="1">
            <a:spLocks/>
          </p:cNvSpPr>
          <p:nvPr/>
        </p:nvSpPr>
        <p:spPr>
          <a:xfrm>
            <a:off x="6369909" y="1825625"/>
            <a:ext cx="3223054" cy="15766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Coupled SEAL (CSEAL)</a:t>
            </a:r>
          </a:p>
          <a:p>
            <a:pPr marL="0" indent="0" algn="ctr">
              <a:buFont typeface="Arial" panose="020B0604020202020204" pitchFamily="34" charset="0"/>
              <a:buNone/>
            </a:pPr>
            <a:r>
              <a:rPr lang="en-US" dirty="0" smtClean="0"/>
              <a:t>Extracts patterns from semi-structured text (e.g. URLs)</a:t>
            </a:r>
            <a:endParaRPr lang="en-US" dirty="0"/>
          </a:p>
        </p:txBody>
      </p:sp>
      <p:sp>
        <p:nvSpPr>
          <p:cNvPr id="6" name="Content Placeholder 3"/>
          <p:cNvSpPr txBox="1">
            <a:spLocks/>
          </p:cNvSpPr>
          <p:nvPr/>
        </p:nvSpPr>
        <p:spPr>
          <a:xfrm>
            <a:off x="3126377" y="4334046"/>
            <a:ext cx="4537166" cy="15766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Meta-Bootstrap Learner (MBL)</a:t>
            </a:r>
          </a:p>
          <a:p>
            <a:pPr marL="0" indent="0" algn="ctr">
              <a:buFont typeface="Arial" panose="020B0604020202020204" pitchFamily="34" charset="0"/>
              <a:buNone/>
            </a:pPr>
            <a:r>
              <a:rPr lang="en-US" dirty="0" smtClean="0"/>
              <a:t>Cross-checks results from CPL and CSEAL</a:t>
            </a:r>
            <a:endParaRPr lang="en-US" dirty="0"/>
          </a:p>
        </p:txBody>
      </p:sp>
      <p:cxnSp>
        <p:nvCxnSpPr>
          <p:cNvPr id="8" name="Straight Arrow Connector 7"/>
          <p:cNvCxnSpPr>
            <a:stCxn id="4" idx="2"/>
          </p:cNvCxnSpPr>
          <p:nvPr/>
        </p:nvCxnSpPr>
        <p:spPr>
          <a:xfrm>
            <a:off x="2449727" y="3402227"/>
            <a:ext cx="2179423" cy="9318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flipH="1">
            <a:off x="6071610" y="3402227"/>
            <a:ext cx="1909826" cy="9318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5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2356"/>
          </a:xfrm>
        </p:spPr>
        <p:txBody>
          <a:bodyPr/>
          <a:lstStyle/>
          <a:p>
            <a:r>
              <a:rPr lang="en-US" dirty="0" smtClean="0"/>
              <a:t>Coupled Pattern Learner</a:t>
            </a:r>
            <a:endParaRPr lang="en-US" dirty="0"/>
          </a:p>
        </p:txBody>
      </p:sp>
      <p:sp>
        <p:nvSpPr>
          <p:cNvPr id="3" name="Content Placeholder 2"/>
          <p:cNvSpPr>
            <a:spLocks noGrp="1"/>
          </p:cNvSpPr>
          <p:nvPr>
            <p:ph idx="1"/>
          </p:nvPr>
        </p:nvSpPr>
        <p:spPr>
          <a:xfrm>
            <a:off x="838200" y="1331399"/>
            <a:ext cx="10515600" cy="2705186"/>
          </a:xfrm>
        </p:spPr>
        <p:txBody>
          <a:bodyPr/>
          <a:lstStyle/>
          <a:p>
            <a:pPr marL="514350" indent="-514350">
              <a:buAutoNum type="arabicParenR"/>
            </a:pPr>
            <a:r>
              <a:rPr lang="en-US" dirty="0" smtClean="0"/>
              <a:t>Extract new candidate instances/patterns using promoted info</a:t>
            </a:r>
          </a:p>
          <a:p>
            <a:pPr marL="514350" indent="-514350">
              <a:buAutoNum type="arabicParenR"/>
            </a:pPr>
            <a:r>
              <a:rPr lang="en-US" dirty="0" smtClean="0">
                <a:solidFill>
                  <a:schemeClr val="bg2">
                    <a:lumMod val="75000"/>
                  </a:schemeClr>
                </a:solidFill>
              </a:rPr>
              <a:t>Filter candidates using coupling constraints</a:t>
            </a:r>
          </a:p>
          <a:p>
            <a:pPr marL="514350" indent="-514350">
              <a:buAutoNum type="arabicParenR"/>
            </a:pPr>
            <a:r>
              <a:rPr lang="en-US" dirty="0" smtClean="0">
                <a:solidFill>
                  <a:schemeClr val="bg2">
                    <a:lumMod val="75000"/>
                  </a:schemeClr>
                </a:solidFill>
              </a:rPr>
              <a:t>Rank filtered candidates</a:t>
            </a:r>
          </a:p>
          <a:p>
            <a:pPr marL="514350" indent="-514350">
              <a:buAutoNum type="arabicParenR"/>
            </a:pPr>
            <a:r>
              <a:rPr lang="en-US" dirty="0" smtClean="0">
                <a:solidFill>
                  <a:schemeClr val="bg2">
                    <a:lumMod val="75000"/>
                  </a:schemeClr>
                </a:solidFill>
              </a:rPr>
              <a:t>Promote top-ranked candidates</a:t>
            </a:r>
          </a:p>
          <a:p>
            <a:pPr marL="514350" indent="-514350">
              <a:buAutoNum type="arabicParenR"/>
            </a:pPr>
            <a:r>
              <a:rPr lang="en-US" dirty="0" smtClean="0">
                <a:solidFill>
                  <a:schemeClr val="bg2">
                    <a:lumMod val="75000"/>
                  </a:schemeClr>
                </a:solidFill>
              </a:rPr>
              <a:t>Rinse and repeat</a:t>
            </a:r>
            <a:endParaRPr lang="en-US" dirty="0">
              <a:solidFill>
                <a:schemeClr val="bg2">
                  <a:lumMod val="75000"/>
                </a:schemeClr>
              </a:solidFill>
            </a:endParaRPr>
          </a:p>
        </p:txBody>
      </p:sp>
      <p:sp>
        <p:nvSpPr>
          <p:cNvPr id="4" name="TextBox 3"/>
          <p:cNvSpPr txBox="1"/>
          <p:nvPr/>
        </p:nvSpPr>
        <p:spPr>
          <a:xfrm>
            <a:off x="3877963" y="4105575"/>
            <a:ext cx="3898556" cy="369332"/>
          </a:xfrm>
          <a:prstGeom prst="rect">
            <a:avLst/>
          </a:prstGeom>
          <a:noFill/>
        </p:spPr>
        <p:txBody>
          <a:bodyPr wrap="square" rtlCol="0">
            <a:spAutoFit/>
          </a:bodyPr>
          <a:lstStyle/>
          <a:p>
            <a:r>
              <a:rPr lang="en-US" dirty="0" smtClean="0">
                <a:solidFill>
                  <a:srgbClr val="0070C0"/>
                </a:solidFill>
              </a:rPr>
              <a:t>Babe Ruth </a:t>
            </a:r>
            <a:r>
              <a:rPr lang="en-US" dirty="0" smtClean="0">
                <a:solidFill>
                  <a:srgbClr val="FF0000"/>
                </a:solidFill>
              </a:rPr>
              <a:t>broke the home run record</a:t>
            </a:r>
          </a:p>
        </p:txBody>
      </p:sp>
      <p:sp>
        <p:nvSpPr>
          <p:cNvPr id="6" name="TextBox 5"/>
          <p:cNvSpPr txBox="1"/>
          <p:nvPr/>
        </p:nvSpPr>
        <p:spPr>
          <a:xfrm>
            <a:off x="4168346" y="4474907"/>
            <a:ext cx="518984" cy="338554"/>
          </a:xfrm>
          <a:prstGeom prst="rect">
            <a:avLst/>
          </a:prstGeom>
          <a:noFill/>
        </p:spPr>
        <p:txBody>
          <a:bodyPr wrap="square" rtlCol="0">
            <a:spAutoFit/>
          </a:bodyPr>
          <a:lstStyle/>
          <a:p>
            <a:r>
              <a:rPr lang="en-US" sz="1600" i="1" dirty="0" smtClean="0">
                <a:solidFill>
                  <a:srgbClr val="0070C0"/>
                </a:solidFill>
              </a:rPr>
              <a:t>NP</a:t>
            </a:r>
            <a:endParaRPr lang="en-US" sz="1600" i="1" dirty="0">
              <a:solidFill>
                <a:srgbClr val="0070C0"/>
              </a:solidFill>
            </a:endParaRPr>
          </a:p>
        </p:txBody>
      </p:sp>
      <p:sp>
        <p:nvSpPr>
          <p:cNvPr id="7" name="TextBox 6"/>
          <p:cNvSpPr txBox="1"/>
          <p:nvPr/>
        </p:nvSpPr>
        <p:spPr>
          <a:xfrm>
            <a:off x="5827240" y="4474907"/>
            <a:ext cx="1084305" cy="338554"/>
          </a:xfrm>
          <a:prstGeom prst="rect">
            <a:avLst/>
          </a:prstGeom>
          <a:noFill/>
        </p:spPr>
        <p:txBody>
          <a:bodyPr wrap="square" rtlCol="0">
            <a:spAutoFit/>
          </a:bodyPr>
          <a:lstStyle/>
          <a:p>
            <a:r>
              <a:rPr lang="en-US" sz="1600" i="1" dirty="0" smtClean="0">
                <a:solidFill>
                  <a:srgbClr val="FF0000"/>
                </a:solidFill>
              </a:rPr>
              <a:t>Pattern</a:t>
            </a:r>
            <a:endParaRPr lang="en-US" i="1" dirty="0">
              <a:solidFill>
                <a:srgbClr val="FF0000"/>
              </a:solidFill>
            </a:endParaRPr>
          </a:p>
        </p:txBody>
      </p:sp>
      <p:sp>
        <p:nvSpPr>
          <p:cNvPr id="8" name="TextBox 7"/>
          <p:cNvSpPr txBox="1"/>
          <p:nvPr/>
        </p:nvSpPr>
        <p:spPr>
          <a:xfrm>
            <a:off x="8394357" y="4105575"/>
            <a:ext cx="2372497" cy="646331"/>
          </a:xfrm>
          <a:prstGeom prst="rect">
            <a:avLst/>
          </a:prstGeom>
          <a:noFill/>
        </p:spPr>
        <p:txBody>
          <a:bodyPr wrap="square" rtlCol="0">
            <a:spAutoFit/>
          </a:bodyPr>
          <a:lstStyle/>
          <a:p>
            <a:r>
              <a:rPr lang="en-US" dirty="0" smtClean="0"/>
              <a:t>Category</a:t>
            </a:r>
          </a:p>
          <a:p>
            <a:r>
              <a:rPr lang="en-US" dirty="0" smtClean="0">
                <a:solidFill>
                  <a:srgbClr val="00B050"/>
                </a:solidFill>
              </a:rPr>
              <a:t>Baseball Player</a:t>
            </a:r>
            <a:endParaRPr lang="en-US" dirty="0">
              <a:solidFill>
                <a:srgbClr val="00B050"/>
              </a:solidFill>
            </a:endParaRPr>
          </a:p>
        </p:txBody>
      </p:sp>
      <p:sp>
        <p:nvSpPr>
          <p:cNvPr id="9" name="TextBox 8"/>
          <p:cNvSpPr txBox="1"/>
          <p:nvPr/>
        </p:nvSpPr>
        <p:spPr>
          <a:xfrm>
            <a:off x="1186248" y="5000367"/>
            <a:ext cx="3888260" cy="923330"/>
          </a:xfrm>
          <a:prstGeom prst="rect">
            <a:avLst/>
          </a:prstGeom>
          <a:noFill/>
        </p:spPr>
        <p:txBody>
          <a:bodyPr wrap="square" rtlCol="0">
            <a:spAutoFit/>
          </a:bodyPr>
          <a:lstStyle/>
          <a:p>
            <a:r>
              <a:rPr lang="en-US" dirty="0" smtClean="0"/>
              <a:t>Associated Promoted Patterns</a:t>
            </a:r>
          </a:p>
          <a:p>
            <a:r>
              <a:rPr lang="en-US" i="1" dirty="0" smtClean="0"/>
              <a:t>- arg1 </a:t>
            </a:r>
            <a:r>
              <a:rPr lang="en-US" dirty="0" smtClean="0"/>
              <a:t>played baseball for</a:t>
            </a:r>
          </a:p>
          <a:p>
            <a:r>
              <a:rPr lang="en-US" i="1" dirty="0" smtClean="0"/>
              <a:t>- arg1 </a:t>
            </a:r>
            <a:r>
              <a:rPr lang="en-US" dirty="0" smtClean="0"/>
              <a:t>broke the home run record</a:t>
            </a:r>
          </a:p>
        </p:txBody>
      </p:sp>
      <p:sp>
        <p:nvSpPr>
          <p:cNvPr id="10" name="TextBox 9"/>
          <p:cNvSpPr txBox="1"/>
          <p:nvPr/>
        </p:nvSpPr>
        <p:spPr>
          <a:xfrm>
            <a:off x="6450227" y="4956917"/>
            <a:ext cx="3888260" cy="923330"/>
          </a:xfrm>
          <a:prstGeom prst="rect">
            <a:avLst/>
          </a:prstGeom>
          <a:noFill/>
        </p:spPr>
        <p:txBody>
          <a:bodyPr wrap="square" rtlCol="0">
            <a:spAutoFit/>
          </a:bodyPr>
          <a:lstStyle/>
          <a:p>
            <a:r>
              <a:rPr lang="en-US" dirty="0" smtClean="0"/>
              <a:t>Associated Promoted Instances</a:t>
            </a:r>
          </a:p>
          <a:p>
            <a:r>
              <a:rPr lang="en-US" dirty="0" smtClean="0"/>
              <a:t>- Lou Gehrig</a:t>
            </a:r>
          </a:p>
          <a:p>
            <a:r>
              <a:rPr lang="en-US" dirty="0" smtClean="0"/>
              <a:t>- Babe Ruth</a:t>
            </a:r>
          </a:p>
        </p:txBody>
      </p:sp>
      <p:cxnSp>
        <p:nvCxnSpPr>
          <p:cNvPr id="12" name="Straight Arrow Connector 11"/>
          <p:cNvCxnSpPr/>
          <p:nvPr/>
        </p:nvCxnSpPr>
        <p:spPr>
          <a:xfrm flipV="1">
            <a:off x="4539048" y="4813461"/>
            <a:ext cx="1227438" cy="93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687332" y="4813462"/>
            <a:ext cx="1682060" cy="8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64875" y="5941325"/>
            <a:ext cx="4501979" cy="646331"/>
          </a:xfrm>
          <a:prstGeom prst="rect">
            <a:avLst/>
          </a:prstGeom>
          <a:noFill/>
        </p:spPr>
        <p:txBody>
          <a:bodyPr wrap="square" rtlCol="0">
            <a:spAutoFit/>
          </a:bodyPr>
          <a:lstStyle/>
          <a:p>
            <a:r>
              <a:rPr lang="en-US" dirty="0" smtClean="0"/>
              <a:t>=&gt; </a:t>
            </a:r>
            <a:r>
              <a:rPr lang="en-US" i="1" dirty="0" smtClean="0">
                <a:solidFill>
                  <a:srgbClr val="FF0000"/>
                </a:solidFill>
              </a:rPr>
              <a:t>arg1 </a:t>
            </a:r>
            <a:r>
              <a:rPr lang="en-US" dirty="0">
                <a:solidFill>
                  <a:srgbClr val="FF0000"/>
                </a:solidFill>
              </a:rPr>
              <a:t>b</a:t>
            </a:r>
            <a:r>
              <a:rPr lang="en-US" dirty="0" smtClean="0">
                <a:solidFill>
                  <a:srgbClr val="FF0000"/>
                </a:solidFill>
              </a:rPr>
              <a:t>roke the home run record</a:t>
            </a:r>
            <a:r>
              <a:rPr lang="en-US" dirty="0" smtClean="0"/>
              <a:t> is new </a:t>
            </a:r>
            <a:r>
              <a:rPr lang="en-US" dirty="0" smtClean="0">
                <a:solidFill>
                  <a:srgbClr val="00B050"/>
                </a:solidFill>
              </a:rPr>
              <a:t>Baseball Player</a:t>
            </a:r>
            <a:r>
              <a:rPr lang="en-US" dirty="0" smtClean="0"/>
              <a:t> category</a:t>
            </a:r>
            <a:endParaRPr lang="en-US" dirty="0"/>
          </a:p>
        </p:txBody>
      </p:sp>
      <p:sp>
        <p:nvSpPr>
          <p:cNvPr id="17" name="TextBox 16"/>
          <p:cNvSpPr txBox="1"/>
          <p:nvPr/>
        </p:nvSpPr>
        <p:spPr>
          <a:xfrm>
            <a:off x="759425" y="6079825"/>
            <a:ext cx="4741906" cy="369332"/>
          </a:xfrm>
          <a:prstGeom prst="rect">
            <a:avLst/>
          </a:prstGeom>
          <a:noFill/>
        </p:spPr>
        <p:txBody>
          <a:bodyPr wrap="square" rtlCol="0">
            <a:spAutoFit/>
          </a:bodyPr>
          <a:lstStyle/>
          <a:p>
            <a:r>
              <a:rPr lang="en-US" dirty="0" smtClean="0"/>
              <a:t>=&gt; </a:t>
            </a:r>
            <a:r>
              <a:rPr lang="en-US" dirty="0" smtClean="0">
                <a:solidFill>
                  <a:srgbClr val="0070C0"/>
                </a:solidFill>
              </a:rPr>
              <a:t>Babe Ruth</a:t>
            </a:r>
            <a:r>
              <a:rPr lang="en-US" dirty="0" smtClean="0"/>
              <a:t> is new </a:t>
            </a:r>
            <a:r>
              <a:rPr lang="en-US" dirty="0" smtClean="0">
                <a:solidFill>
                  <a:srgbClr val="00B050"/>
                </a:solidFill>
              </a:rPr>
              <a:t>Baseball Player </a:t>
            </a:r>
            <a:r>
              <a:rPr lang="en-US" dirty="0" smtClean="0"/>
              <a:t>instance</a:t>
            </a:r>
            <a:endParaRPr lang="en-US" dirty="0"/>
          </a:p>
        </p:txBody>
      </p:sp>
    </p:spTree>
    <p:extLst>
      <p:ext uri="{BB962C8B-B14F-4D97-AF65-F5344CB8AC3E}">
        <p14:creationId xmlns:p14="http://schemas.microsoft.com/office/powerpoint/2010/main" val="4129394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1248</Words>
  <Application>Microsoft Office PowerPoint</Application>
  <PresentationFormat>Widescreen</PresentationFormat>
  <Paragraphs>213</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Arial</vt:lpstr>
      <vt:lpstr>Calibri</vt:lpstr>
      <vt:lpstr>Calibri Light</vt:lpstr>
      <vt:lpstr>Lucida Sans</vt:lpstr>
      <vt:lpstr>Times</vt:lpstr>
      <vt:lpstr>Times New Roman</vt:lpstr>
      <vt:lpstr>Wingdings</vt:lpstr>
      <vt:lpstr>Office Theme</vt:lpstr>
      <vt:lpstr>NLP-jurafsky</vt:lpstr>
      <vt:lpstr>Coupled Semi-Supervised Learning for Information Extraction</vt:lpstr>
      <vt:lpstr>Summary</vt:lpstr>
      <vt:lpstr>What’s the Point?</vt:lpstr>
      <vt:lpstr>Bootstrapping </vt:lpstr>
      <vt:lpstr>PowerPoint Presentation</vt:lpstr>
      <vt:lpstr>PowerPoint Presentation</vt:lpstr>
      <vt:lpstr>PowerPoint Presentation</vt:lpstr>
      <vt:lpstr>Coupled Semi-Supervised Learning</vt:lpstr>
      <vt:lpstr>Coupled Pattern Learner</vt:lpstr>
      <vt:lpstr>Coupled Pattern Learner</vt:lpstr>
      <vt:lpstr>Coupled Pattern Learner</vt:lpstr>
      <vt:lpstr>Coupled SEAL</vt:lpstr>
      <vt:lpstr>Meta-Bootstrap Learner</vt:lpstr>
      <vt:lpstr>PowerPoint Presentation</vt:lpstr>
      <vt:lpstr>Discussion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denbro</dc:creator>
  <cp:lastModifiedBy>denbro</cp:lastModifiedBy>
  <cp:revision>67</cp:revision>
  <dcterms:created xsi:type="dcterms:W3CDTF">2014-09-01T22:07:48Z</dcterms:created>
  <dcterms:modified xsi:type="dcterms:W3CDTF">2014-09-03T04:39:24Z</dcterms:modified>
</cp:coreProperties>
</file>