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notesSlides/notesSlide11.xml" ContentType="application/vnd.openxmlformats-officedocument.presentationml.notesSlide+xml"/>
  <Override PartName="/ppt/embeddings/oleObject12.bin" ContentType="application/vnd.openxmlformats-officedocument.oleObject"/>
  <Override PartName="/ppt/notesSlides/notesSlide12.xml" ContentType="application/vnd.openxmlformats-officedocument.presentationml.notesSlide+xml"/>
  <Override PartName="/ppt/embeddings/oleObject13.bin" ContentType="application/vnd.openxmlformats-officedocument.oleObject"/>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34" r:id="rId2"/>
    <p:sldId id="317" r:id="rId3"/>
    <p:sldId id="319" r:id="rId4"/>
    <p:sldId id="318" r:id="rId5"/>
    <p:sldId id="320" r:id="rId6"/>
    <p:sldId id="322" r:id="rId7"/>
    <p:sldId id="355" r:id="rId8"/>
    <p:sldId id="329" r:id="rId9"/>
    <p:sldId id="335" r:id="rId10"/>
    <p:sldId id="326" r:id="rId11"/>
    <p:sldId id="356" r:id="rId12"/>
    <p:sldId id="336" r:id="rId13"/>
    <p:sldId id="327" r:id="rId14"/>
    <p:sldId id="330" r:id="rId15"/>
    <p:sldId id="331" r:id="rId16"/>
    <p:sldId id="332" r:id="rId17"/>
    <p:sldId id="333" r:id="rId18"/>
    <p:sldId id="338" r:id="rId19"/>
    <p:sldId id="339" r:id="rId20"/>
    <p:sldId id="340" r:id="rId21"/>
    <p:sldId id="351" r:id="rId22"/>
    <p:sldId id="349" r:id="rId23"/>
    <p:sldId id="341" r:id="rId24"/>
    <p:sldId id="342" r:id="rId25"/>
    <p:sldId id="343" r:id="rId26"/>
    <p:sldId id="353" r:id="rId27"/>
    <p:sldId id="357" r:id="rId28"/>
    <p:sldId id="388" r:id="rId29"/>
    <p:sldId id="344" r:id="rId30"/>
    <p:sldId id="390" r:id="rId31"/>
    <p:sldId id="345" r:id="rId32"/>
    <p:sldId id="346" r:id="rId33"/>
    <p:sldId id="347" r:id="rId34"/>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0" d="100"/>
          <a:sy n="120" d="100"/>
        </p:scale>
        <p:origin x="-1312" y="-104"/>
      </p:cViewPr>
      <p:guideLst>
        <p:guide orient="horz" pos="2160"/>
        <p:guide pos="2880"/>
      </p:guideLst>
    </p:cSldViewPr>
  </p:slideViewPr>
  <p:notesTextViewPr>
    <p:cViewPr>
      <p:scale>
        <a:sx n="100" d="100"/>
        <a:sy n="100" d="100"/>
      </p:scale>
      <p:origin x="0" y="0"/>
    </p:cViewPr>
  </p:notesTextViewPr>
  <p:sorterViewPr>
    <p:cViewPr>
      <p:scale>
        <a:sx n="99" d="100"/>
        <a:sy n="99"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commentAuthors" Target="commentAuthors.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 Id="rId2" Type="http://schemas.openxmlformats.org/officeDocument/2006/relationships/image" Target="../media/image19.wmf"/><Relationship Id="rId3"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wmf"/><Relationship Id="rId3"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0.wmf"/><Relationship Id="rId2" Type="http://schemas.openxmlformats.org/officeDocument/2006/relationships/image" Target="../media/image27.wmf"/><Relationship Id="rId3"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8E2BFB20-7BC6-4FF9-8B8C-06D4473735BA}" type="datetimeFigureOut">
              <a:rPr lang="en-US" smtClean="0"/>
              <a:t>3/22/15</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F0079FEA-A39A-4864-88C5-BFB2FB74D21B}" type="slidenum">
              <a:rPr lang="en-US" smtClean="0"/>
              <a:t>‹#›</a:t>
            </a:fld>
            <a:endParaRPr lang="en-US"/>
          </a:p>
        </p:txBody>
      </p:sp>
    </p:spTree>
    <p:extLst>
      <p:ext uri="{BB962C8B-B14F-4D97-AF65-F5344CB8AC3E}">
        <p14:creationId xmlns:p14="http://schemas.microsoft.com/office/powerpoint/2010/main" val="4152865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079FEA-A39A-4864-88C5-BFB2FB74D21B}" type="slidenum">
              <a:rPr lang="en-US" smtClean="0"/>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390B4-B35A-452A-A08E-F69857DB084A}" type="slidenum">
              <a:rPr lang="en-US"/>
              <a:pPr/>
              <a:t>29</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A082D5-6D89-4F17-BF71-72229634415E}" type="slidenum">
              <a:rPr lang="en-US"/>
              <a:pPr/>
              <a:t>31</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8C3ACD-7570-4AB4-A0B9-05713998F2CC}" type="slidenum">
              <a:rPr lang="en-US"/>
              <a:pPr/>
              <a:t>32</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7BBA2-8590-41BE-A60C-869846C1B313}" type="slidenum">
              <a:rPr lang="en-US"/>
              <a:pPr/>
              <a:t>33</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416DCD-1BD0-4445-AE37-69383FCC10C2}" type="slidenum">
              <a:rPr lang="en-US"/>
              <a:pPr/>
              <a:t>9</a:t>
            </a:fld>
            <a:endParaRPr lang="en-US"/>
          </a:p>
        </p:txBody>
      </p:sp>
      <p:sp>
        <p:nvSpPr>
          <p:cNvPr id="1070082" name="Rectangle 2"/>
          <p:cNvSpPr>
            <a:spLocks noGrp="1" noRot="1" noChangeAspect="1" noChangeArrowheads="1" noTextEdit="1"/>
          </p:cNvSpPr>
          <p:nvPr>
            <p:ph type="sldImg"/>
          </p:nvPr>
        </p:nvSpPr>
        <p:spPr>
          <a:ln/>
        </p:spPr>
      </p:sp>
      <p:sp>
        <p:nvSpPr>
          <p:cNvPr id="1070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5994F6-FB9B-4709-B18D-68A9D4BC0FB0}" type="slidenum">
              <a:rPr lang="en-US"/>
              <a:pPr/>
              <a:t>12</a:t>
            </a:fld>
            <a:endParaRPr lang="en-US"/>
          </a:p>
        </p:txBody>
      </p:sp>
      <p:sp>
        <p:nvSpPr>
          <p:cNvPr id="1071106" name="Rectangle 2"/>
          <p:cNvSpPr>
            <a:spLocks noGrp="1" noRot="1" noChangeAspect="1" noChangeArrowheads="1" noTextEdit="1"/>
          </p:cNvSpPr>
          <p:nvPr>
            <p:ph type="sldImg"/>
          </p:nvPr>
        </p:nvSpPr>
        <p:spPr>
          <a:ln/>
        </p:spPr>
      </p:sp>
      <p:sp>
        <p:nvSpPr>
          <p:cNvPr id="1071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2A2295-F984-4E1C-A71D-484EB9092F36}" type="slidenum">
              <a:rPr lang="en-US"/>
              <a:pPr/>
              <a:t>18</a:t>
            </a:fld>
            <a:endParaRPr lang="en-US"/>
          </a:p>
        </p:txBody>
      </p:sp>
      <p:sp>
        <p:nvSpPr>
          <p:cNvPr id="1073154" name="Rectangle 2"/>
          <p:cNvSpPr>
            <a:spLocks noGrp="1" noRot="1" noChangeAspect="1" noChangeArrowheads="1" noTextEdit="1"/>
          </p:cNvSpPr>
          <p:nvPr>
            <p:ph type="sldImg"/>
          </p:nvPr>
        </p:nvSpPr>
        <p:spPr>
          <a:ln/>
        </p:spPr>
      </p:sp>
      <p:sp>
        <p:nvSpPr>
          <p:cNvPr id="1073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212488-9176-4CA1-B227-A8692EF5A620}" type="slidenum">
              <a:rPr lang="en-US"/>
              <a:pPr/>
              <a:t>19</a:t>
            </a:fld>
            <a:endParaRPr lang="en-US"/>
          </a:p>
        </p:txBody>
      </p:sp>
      <p:sp>
        <p:nvSpPr>
          <p:cNvPr id="1074178" name="Rectangle 2"/>
          <p:cNvSpPr>
            <a:spLocks noGrp="1" noRot="1" noChangeAspect="1" noChangeArrowheads="1" noTextEdit="1"/>
          </p:cNvSpPr>
          <p:nvPr>
            <p:ph type="sldImg"/>
          </p:nvPr>
        </p:nvSpPr>
        <p:spPr>
          <a:ln/>
        </p:spPr>
      </p:sp>
      <p:sp>
        <p:nvSpPr>
          <p:cNvPr id="107417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4457A1-20BA-458E-B4AC-9704F56369BB}" type="slidenum">
              <a:rPr lang="en-US"/>
              <a:pPr/>
              <a:t>20</a:t>
            </a:fld>
            <a:endParaRPr lang="en-US"/>
          </a:p>
        </p:txBody>
      </p:sp>
      <p:sp>
        <p:nvSpPr>
          <p:cNvPr id="1075202" name="Rectangle 2"/>
          <p:cNvSpPr>
            <a:spLocks noGrp="1" noRot="1" noChangeAspect="1" noChangeArrowheads="1" noTextEdit="1"/>
          </p:cNvSpPr>
          <p:nvPr>
            <p:ph type="sldImg"/>
          </p:nvPr>
        </p:nvSpPr>
        <p:spPr>
          <a:ln/>
        </p:spPr>
      </p:sp>
      <p:sp>
        <p:nvSpPr>
          <p:cNvPr id="1075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CEC120-3E34-4A1C-9E57-0685D95461A2}" type="slidenum">
              <a:rPr lang="en-US"/>
              <a:pPr/>
              <a:t>23</a:t>
            </a:fld>
            <a:endParaRPr lang="en-US"/>
          </a:p>
        </p:txBody>
      </p:sp>
      <p:sp>
        <p:nvSpPr>
          <p:cNvPr id="1076226" name="Rectangle 2"/>
          <p:cNvSpPr>
            <a:spLocks noGrp="1" noRot="1" noChangeAspect="1" noChangeArrowheads="1" noTextEdit="1"/>
          </p:cNvSpPr>
          <p:nvPr>
            <p:ph type="sldImg"/>
          </p:nvPr>
        </p:nvSpPr>
        <p:spPr>
          <a:ln/>
        </p:spPr>
      </p:sp>
      <p:sp>
        <p:nvSpPr>
          <p:cNvPr id="1076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4C769D-EF9A-4C71-A5F3-98C5DC8FF051}" type="slidenum">
              <a:rPr lang="en-US"/>
              <a:pPr/>
              <a:t>24</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627CB1-054D-47F2-A7EE-BAFEA4A5A3B2}" type="slidenum">
              <a:rPr lang="en-US"/>
              <a:pPr/>
              <a:t>25</a:t>
            </a:fld>
            <a:endParaRPr lang="en-US"/>
          </a:p>
        </p:txBody>
      </p:sp>
      <p:sp>
        <p:nvSpPr>
          <p:cNvPr id="1080322" name="Rectangle 2"/>
          <p:cNvSpPr>
            <a:spLocks noGrp="1" noRot="1" noChangeAspect="1" noChangeArrowheads="1" noTextEdit="1"/>
          </p:cNvSpPr>
          <p:nvPr>
            <p:ph type="sldImg"/>
          </p:nvPr>
        </p:nvSpPr>
        <p:spPr>
          <a:ln/>
        </p:spPr>
      </p:sp>
      <p:sp>
        <p:nvSpPr>
          <p:cNvPr id="10803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10AFD1-D322-49DE-8FFD-F2346530CF38}" type="datetimeFigureOut">
              <a:rPr lang="en-US" smtClean="0"/>
              <a:t>3/22/15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1EE99-CC15-49C8-BBC6-61DC35EE079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10AFD1-D322-49DE-8FFD-F2346530CF38}" type="datetimeFigureOut">
              <a:rPr lang="en-US" smtClean="0"/>
              <a:t>3/22/15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1EE99-CC15-49C8-BBC6-61DC35EE079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10AFD1-D322-49DE-8FFD-F2346530CF38}" type="datetimeFigureOut">
              <a:rPr lang="en-US" smtClean="0"/>
              <a:t>3/22/15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1EE99-CC15-49C8-BBC6-61DC35EE079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5BDDE8D3-5514-4674-B653-51310A312B35}"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D7920B56-DC5E-4419-A0CA-5889325007DB}"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10AFD1-D322-49DE-8FFD-F2346530CF38}" type="datetimeFigureOut">
              <a:rPr lang="en-US" smtClean="0"/>
              <a:t>3/22/15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1EE99-CC15-49C8-BBC6-61DC35EE079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10AFD1-D322-49DE-8FFD-F2346530CF38}" type="datetimeFigureOut">
              <a:rPr lang="en-US" smtClean="0"/>
              <a:t>3/22/15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1EE99-CC15-49C8-BBC6-61DC35EE079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10AFD1-D322-49DE-8FFD-F2346530CF38}" type="datetimeFigureOut">
              <a:rPr lang="en-US" smtClean="0"/>
              <a:t>3/22/15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1EE99-CC15-49C8-BBC6-61DC35EE079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10AFD1-D322-49DE-8FFD-F2346530CF38}" type="datetimeFigureOut">
              <a:rPr lang="en-US" smtClean="0"/>
              <a:t>3/22/15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1EE99-CC15-49C8-BBC6-61DC35EE079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10AFD1-D322-49DE-8FFD-F2346530CF38}" type="datetimeFigureOut">
              <a:rPr lang="en-US" smtClean="0"/>
              <a:t>3/22/15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1EE99-CC15-49C8-BBC6-61DC35EE079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0AFD1-D322-49DE-8FFD-F2346530CF38}" type="datetimeFigureOut">
              <a:rPr lang="en-US" smtClean="0"/>
              <a:t>3/22/15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1EE99-CC15-49C8-BBC6-61DC35EE079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10AFD1-D322-49DE-8FFD-F2346530CF38}" type="datetimeFigureOut">
              <a:rPr lang="en-US" smtClean="0"/>
              <a:t>3/22/15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1EE99-CC15-49C8-BBC6-61DC35EE079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10AFD1-D322-49DE-8FFD-F2346530CF38}" type="datetimeFigureOut">
              <a:rPr lang="en-US" smtClean="0"/>
              <a:t>3/22/15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1EE99-CC15-49C8-BBC6-61DC35EE079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10AFD1-D322-49DE-8FFD-F2346530CF38}" type="datetimeFigureOut">
              <a:rPr lang="en-US" smtClean="0"/>
              <a:t>3/22/15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1EE99-CC15-49C8-BBC6-61DC35EE079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18.wmf"/><Relationship Id="rId6" Type="http://schemas.openxmlformats.org/officeDocument/2006/relationships/oleObject" Target="../embeddings/oleObject4.bin"/><Relationship Id="rId7" Type="http://schemas.openxmlformats.org/officeDocument/2006/relationships/image" Target="../media/image19.wmf"/><Relationship Id="rId8" Type="http://schemas.openxmlformats.org/officeDocument/2006/relationships/oleObject" Target="../embeddings/oleObject5.bin"/><Relationship Id="rId9" Type="http://schemas.openxmlformats.org/officeDocument/2006/relationships/image" Target="../media/image20.wmf"/><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6.bin"/><Relationship Id="rId5" Type="http://schemas.openxmlformats.org/officeDocument/2006/relationships/image" Target="../media/image26.wmf"/><Relationship Id="rId6" Type="http://schemas.openxmlformats.org/officeDocument/2006/relationships/oleObject" Target="../embeddings/oleObject7.bin"/><Relationship Id="rId7" Type="http://schemas.openxmlformats.org/officeDocument/2006/relationships/image" Target="../media/image27.wmf"/><Relationship Id="rId8" Type="http://schemas.openxmlformats.org/officeDocument/2006/relationships/oleObject" Target="../embeddings/oleObject8.bin"/><Relationship Id="rId9" Type="http://schemas.openxmlformats.org/officeDocument/2006/relationships/image" Target="../media/image28.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9.bin"/><Relationship Id="rId5" Type="http://schemas.openxmlformats.org/officeDocument/2006/relationships/image" Target="../media/image40.wmf"/><Relationship Id="rId6" Type="http://schemas.openxmlformats.org/officeDocument/2006/relationships/oleObject" Target="../embeddings/oleObject10.bin"/><Relationship Id="rId7" Type="http://schemas.openxmlformats.org/officeDocument/2006/relationships/image" Target="../media/image27.wmf"/><Relationship Id="rId8" Type="http://schemas.openxmlformats.org/officeDocument/2006/relationships/oleObject" Target="../embeddings/oleObject11.bin"/><Relationship Id="rId9" Type="http://schemas.openxmlformats.org/officeDocument/2006/relationships/image" Target="../media/image28.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12.bin"/><Relationship Id="rId5" Type="http://schemas.openxmlformats.org/officeDocument/2006/relationships/image" Target="../media/image42.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3.bin"/><Relationship Id="rId5" Type="http://schemas.openxmlformats.org/officeDocument/2006/relationships/image" Target="../media/image43.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Undirected Probabilistic Graphical Models</a:t>
            </a:r>
            <a:br>
              <a:rPr lang="en-US" dirty="0" smtClean="0"/>
            </a:br>
            <a:r>
              <a:rPr lang="en-US" dirty="0" smtClean="0"/>
              <a:t>(Markov Nets)</a:t>
            </a:r>
            <a:endParaRPr lang="en-US" dirty="0"/>
          </a:p>
        </p:txBody>
      </p:sp>
      <p:sp>
        <p:nvSpPr>
          <p:cNvPr id="3" name="Subtitle 2"/>
          <p:cNvSpPr>
            <a:spLocks noGrp="1"/>
          </p:cNvSpPr>
          <p:nvPr>
            <p:ph type="subTitle" idx="1"/>
          </p:nvPr>
        </p:nvSpPr>
        <p:spPr/>
        <p:txBody>
          <a:bodyPr/>
          <a:lstStyle/>
          <a:p>
            <a:r>
              <a:rPr lang="en-US" dirty="0" smtClean="0"/>
              <a:t>(Slides from Sam </a:t>
            </a:r>
            <a:r>
              <a:rPr lang="en-US" dirty="0" err="1" smtClean="0"/>
              <a:t>Roweis</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cstate="print"/>
          <a:srcRect/>
          <a:stretch>
            <a:fillRect/>
          </a:stretch>
        </p:blipFill>
        <p:spPr bwMode="auto">
          <a:xfrm>
            <a:off x="1193800" y="854075"/>
            <a:ext cx="6756400" cy="51498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143000"/>
          </a:xfrm>
        </p:spPr>
        <p:txBody>
          <a:bodyPr/>
          <a:lstStyle/>
          <a:p>
            <a:r>
              <a:rPr lang="en-US" dirty="0" smtClean="0"/>
              <a:t>Log-Linear models for Markov Nets</a:t>
            </a:r>
            <a:endParaRPr lang="en-US" dirty="0"/>
          </a:p>
        </p:txBody>
      </p:sp>
      <p:sp>
        <p:nvSpPr>
          <p:cNvPr id="5" name="Oval 4"/>
          <p:cNvSpPr/>
          <p:nvPr/>
        </p:nvSpPr>
        <p:spPr>
          <a:xfrm>
            <a:off x="4114800" y="1219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6" name="Oval 5"/>
          <p:cNvSpPr/>
          <p:nvPr/>
        </p:nvSpPr>
        <p:spPr>
          <a:xfrm>
            <a:off x="3352800" y="198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7" name="Oval 6"/>
          <p:cNvSpPr/>
          <p:nvPr/>
        </p:nvSpPr>
        <p:spPr>
          <a:xfrm>
            <a:off x="4114800" y="2819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4876800" y="198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9" name="Straight Connector 8"/>
          <p:cNvCxnSpPr>
            <a:stCxn id="5" idx="3"/>
            <a:endCxn id="6" idx="7"/>
          </p:cNvCxnSpPr>
          <p:nvPr/>
        </p:nvCxnSpPr>
        <p:spPr>
          <a:xfrm rot="5400000">
            <a:off x="3678004" y="1544404"/>
            <a:ext cx="492592" cy="49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4"/>
            <a:endCxn id="7" idx="2"/>
          </p:cNvCxnSpPr>
          <p:nvPr/>
        </p:nvCxnSpPr>
        <p:spPr>
          <a:xfrm rot="16200000" flipH="1">
            <a:off x="3505200" y="2400300"/>
            <a:ext cx="64770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5"/>
            <a:endCxn id="8" idx="1"/>
          </p:cNvCxnSpPr>
          <p:nvPr/>
        </p:nvCxnSpPr>
        <p:spPr>
          <a:xfrm rot="16200000" flipH="1">
            <a:off x="4440004" y="1544404"/>
            <a:ext cx="492592" cy="49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4"/>
            <a:endCxn id="7" idx="6"/>
          </p:cNvCxnSpPr>
          <p:nvPr/>
        </p:nvCxnSpPr>
        <p:spPr>
          <a:xfrm rot="5400000">
            <a:off x="4457700" y="2400300"/>
            <a:ext cx="647700" cy="57150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2" cstate="print"/>
          <a:srcRect/>
          <a:stretch>
            <a:fillRect/>
          </a:stretch>
        </p:blipFill>
        <p:spPr bwMode="auto">
          <a:xfrm>
            <a:off x="152400" y="3276600"/>
            <a:ext cx="4229100" cy="1873784"/>
          </a:xfrm>
          <a:prstGeom prst="rect">
            <a:avLst/>
          </a:prstGeom>
          <a:noFill/>
          <a:ln w="9525">
            <a:noFill/>
            <a:miter lim="800000"/>
            <a:headEnd/>
            <a:tailEnd/>
          </a:ln>
        </p:spPr>
      </p:pic>
      <p:pic>
        <p:nvPicPr>
          <p:cNvPr id="16" name="Picture 4"/>
          <p:cNvPicPr>
            <a:picLocks noChangeAspect="1" noChangeArrowheads="1"/>
          </p:cNvPicPr>
          <p:nvPr/>
        </p:nvPicPr>
        <p:blipFill>
          <a:blip r:embed="rId3" cstate="print"/>
          <a:srcRect/>
          <a:stretch>
            <a:fillRect/>
          </a:stretch>
        </p:blipFill>
        <p:spPr bwMode="auto">
          <a:xfrm>
            <a:off x="76200" y="1371600"/>
            <a:ext cx="3048000" cy="834518"/>
          </a:xfrm>
          <a:prstGeom prst="rect">
            <a:avLst/>
          </a:prstGeom>
          <a:noFill/>
          <a:ln w="9525">
            <a:noFill/>
            <a:miter lim="800000"/>
            <a:headEnd/>
            <a:tailEnd/>
          </a:ln>
        </p:spPr>
      </p:pic>
      <p:pic>
        <p:nvPicPr>
          <p:cNvPr id="71682" name="Picture 2"/>
          <p:cNvPicPr>
            <a:picLocks noChangeAspect="1" noChangeArrowheads="1"/>
          </p:cNvPicPr>
          <p:nvPr/>
        </p:nvPicPr>
        <p:blipFill>
          <a:blip r:embed="rId4" cstate="print"/>
          <a:srcRect/>
          <a:stretch>
            <a:fillRect/>
          </a:stretch>
        </p:blipFill>
        <p:spPr bwMode="auto">
          <a:xfrm>
            <a:off x="5715000" y="1219200"/>
            <a:ext cx="2057400" cy="321013"/>
          </a:xfrm>
          <a:prstGeom prst="rect">
            <a:avLst/>
          </a:prstGeom>
          <a:noFill/>
          <a:ln w="9525">
            <a:noFill/>
            <a:miter lim="800000"/>
            <a:headEnd/>
            <a:tailEnd/>
          </a:ln>
        </p:spPr>
      </p:pic>
      <p:pic>
        <p:nvPicPr>
          <p:cNvPr id="71684" name="Picture 4"/>
          <p:cNvPicPr>
            <a:picLocks noChangeAspect="1" noChangeArrowheads="1"/>
          </p:cNvPicPr>
          <p:nvPr/>
        </p:nvPicPr>
        <p:blipFill>
          <a:blip r:embed="rId5" cstate="print"/>
          <a:srcRect/>
          <a:stretch>
            <a:fillRect/>
          </a:stretch>
        </p:blipFill>
        <p:spPr bwMode="auto">
          <a:xfrm>
            <a:off x="5867401" y="1600200"/>
            <a:ext cx="2133600" cy="195187"/>
          </a:xfrm>
          <a:prstGeom prst="rect">
            <a:avLst/>
          </a:prstGeom>
          <a:noFill/>
          <a:ln w="9525">
            <a:noFill/>
            <a:miter lim="800000"/>
            <a:headEnd/>
            <a:tailEnd/>
          </a:ln>
        </p:spPr>
      </p:pic>
      <p:pic>
        <p:nvPicPr>
          <p:cNvPr id="71685" name="Picture 5"/>
          <p:cNvPicPr>
            <a:picLocks noChangeAspect="1" noChangeArrowheads="1"/>
          </p:cNvPicPr>
          <p:nvPr/>
        </p:nvPicPr>
        <p:blipFill>
          <a:blip r:embed="rId6" cstate="print"/>
          <a:srcRect/>
          <a:stretch>
            <a:fillRect/>
          </a:stretch>
        </p:blipFill>
        <p:spPr bwMode="auto">
          <a:xfrm>
            <a:off x="6324600" y="1828800"/>
            <a:ext cx="2147887" cy="258337"/>
          </a:xfrm>
          <a:prstGeom prst="rect">
            <a:avLst/>
          </a:prstGeom>
          <a:noFill/>
          <a:ln w="9525">
            <a:noFill/>
            <a:miter lim="800000"/>
            <a:headEnd/>
            <a:tailEnd/>
          </a:ln>
        </p:spPr>
      </p:pic>
      <p:pic>
        <p:nvPicPr>
          <p:cNvPr id="71686" name="Picture 6"/>
          <p:cNvPicPr>
            <a:picLocks noChangeAspect="1" noChangeArrowheads="1"/>
          </p:cNvPicPr>
          <p:nvPr/>
        </p:nvPicPr>
        <p:blipFill>
          <a:blip r:embed="rId7" cstate="print"/>
          <a:srcRect/>
          <a:stretch>
            <a:fillRect/>
          </a:stretch>
        </p:blipFill>
        <p:spPr bwMode="auto">
          <a:xfrm>
            <a:off x="5791200" y="2133600"/>
            <a:ext cx="2486025" cy="483092"/>
          </a:xfrm>
          <a:prstGeom prst="rect">
            <a:avLst/>
          </a:prstGeom>
          <a:noFill/>
          <a:ln w="9525">
            <a:noFill/>
            <a:miter lim="800000"/>
            <a:headEnd/>
            <a:tailEnd/>
          </a:ln>
        </p:spPr>
      </p:pic>
      <p:pic>
        <p:nvPicPr>
          <p:cNvPr id="24" name="Picture 6"/>
          <p:cNvPicPr>
            <a:picLocks noChangeAspect="1" noChangeArrowheads="1"/>
          </p:cNvPicPr>
          <p:nvPr/>
        </p:nvPicPr>
        <p:blipFill>
          <a:blip r:embed="rId8" cstate="print"/>
          <a:srcRect/>
          <a:stretch>
            <a:fillRect/>
          </a:stretch>
        </p:blipFill>
        <p:spPr bwMode="auto">
          <a:xfrm>
            <a:off x="4800600" y="3200400"/>
            <a:ext cx="4185139" cy="1600200"/>
          </a:xfrm>
          <a:prstGeom prst="rect">
            <a:avLst/>
          </a:prstGeom>
          <a:noFill/>
          <a:ln w="9525">
            <a:noFill/>
            <a:miter lim="800000"/>
            <a:headEnd/>
            <a:tailEnd/>
          </a:ln>
        </p:spPr>
      </p:pic>
      <p:sp>
        <p:nvSpPr>
          <p:cNvPr id="25" name="TextBox 24"/>
          <p:cNvSpPr txBox="1"/>
          <p:nvPr/>
        </p:nvSpPr>
        <p:spPr>
          <a:xfrm>
            <a:off x="4876800" y="4800600"/>
            <a:ext cx="4497770" cy="1200329"/>
          </a:xfrm>
          <a:prstGeom prst="rect">
            <a:avLst/>
          </a:prstGeom>
          <a:noFill/>
        </p:spPr>
        <p:txBody>
          <a:bodyPr wrap="none" rtlCol="0">
            <a:spAutoFit/>
          </a:bodyPr>
          <a:lstStyle/>
          <a:p>
            <a:r>
              <a:rPr lang="en-US" dirty="0" smtClean="0"/>
              <a:t>Factors are “functions” over their domains</a:t>
            </a:r>
          </a:p>
          <a:p>
            <a:r>
              <a:rPr lang="en-US" dirty="0" smtClean="0"/>
              <a:t>Log linear model consists of</a:t>
            </a:r>
          </a:p>
          <a:p>
            <a:r>
              <a:rPr lang="en-US" dirty="0"/>
              <a:t> </a:t>
            </a:r>
            <a:r>
              <a:rPr lang="en-US" dirty="0" smtClean="0"/>
              <a:t>  </a:t>
            </a:r>
            <a:r>
              <a:rPr lang="en-US" dirty="0" smtClean="0">
                <a:sym typeface="Wingdings" pitchFamily="2" charset="2"/>
              </a:rPr>
              <a:t> Features </a:t>
            </a:r>
            <a:r>
              <a:rPr lang="en-US" dirty="0" err="1" smtClean="0">
                <a:solidFill>
                  <a:srgbClr val="7030A0"/>
                </a:solidFill>
                <a:sym typeface="Wingdings" pitchFamily="2" charset="2"/>
              </a:rPr>
              <a:t>f</a:t>
            </a:r>
            <a:r>
              <a:rPr lang="en-US" baseline="-25000" dirty="0" err="1" smtClean="0">
                <a:solidFill>
                  <a:srgbClr val="7030A0"/>
                </a:solidFill>
                <a:sym typeface="Wingdings" pitchFamily="2" charset="2"/>
              </a:rPr>
              <a:t>i</a:t>
            </a:r>
            <a:r>
              <a:rPr lang="en-US" baseline="-25000" dirty="0">
                <a:solidFill>
                  <a:srgbClr val="7030A0"/>
                </a:solidFill>
                <a:sym typeface="Wingdings" pitchFamily="2" charset="2"/>
              </a:rPr>
              <a:t> </a:t>
            </a:r>
            <a:r>
              <a:rPr lang="en-US" dirty="0" smtClean="0">
                <a:solidFill>
                  <a:srgbClr val="7030A0"/>
                </a:solidFill>
                <a:sym typeface="Wingdings" pitchFamily="2" charset="2"/>
              </a:rPr>
              <a:t>(D</a:t>
            </a:r>
            <a:r>
              <a:rPr lang="en-US" baseline="-25000" dirty="0" smtClean="0">
                <a:solidFill>
                  <a:srgbClr val="7030A0"/>
                </a:solidFill>
                <a:sym typeface="Wingdings" pitchFamily="2" charset="2"/>
              </a:rPr>
              <a:t>i</a:t>
            </a:r>
            <a:r>
              <a:rPr lang="en-US" dirty="0" smtClean="0">
                <a:solidFill>
                  <a:srgbClr val="7030A0"/>
                </a:solidFill>
                <a:sym typeface="Wingdings" pitchFamily="2" charset="2"/>
              </a:rPr>
              <a:t> ) </a:t>
            </a:r>
            <a:r>
              <a:rPr lang="en-US" dirty="0" smtClean="0">
                <a:sym typeface="Wingdings" pitchFamily="2" charset="2"/>
              </a:rPr>
              <a:t>(functions over domains)</a:t>
            </a:r>
          </a:p>
          <a:p>
            <a:r>
              <a:rPr lang="en-US" dirty="0">
                <a:sym typeface="Wingdings" pitchFamily="2" charset="2"/>
              </a:rPr>
              <a:t> </a:t>
            </a:r>
            <a:r>
              <a:rPr lang="en-US" dirty="0" smtClean="0">
                <a:sym typeface="Wingdings" pitchFamily="2" charset="2"/>
              </a:rPr>
              <a:t>  Weights </a:t>
            </a:r>
            <a:r>
              <a:rPr lang="en-US" dirty="0" err="1" smtClean="0">
                <a:solidFill>
                  <a:srgbClr val="7030A0"/>
                </a:solidFill>
                <a:sym typeface="Wingdings" pitchFamily="2" charset="2"/>
              </a:rPr>
              <a:t>w</a:t>
            </a:r>
            <a:r>
              <a:rPr lang="en-US" baseline="-25000" dirty="0" err="1" smtClean="0">
                <a:solidFill>
                  <a:srgbClr val="7030A0"/>
                </a:solidFill>
                <a:sym typeface="Wingdings" pitchFamily="2" charset="2"/>
              </a:rPr>
              <a:t>i</a:t>
            </a:r>
            <a:r>
              <a:rPr lang="en-US" dirty="0" smtClean="0">
                <a:sym typeface="Wingdings" pitchFamily="2" charset="2"/>
              </a:rPr>
              <a:t> for </a:t>
            </a:r>
            <a:r>
              <a:rPr lang="en-US" sz="1600" dirty="0" smtClean="0">
                <a:sym typeface="Wingdings" pitchFamily="2" charset="2"/>
              </a:rPr>
              <a:t>features</a:t>
            </a:r>
            <a:r>
              <a:rPr lang="en-US" dirty="0" smtClean="0">
                <a:sym typeface="Wingdings" pitchFamily="2" charset="2"/>
              </a:rPr>
              <a:t> </a:t>
            </a:r>
            <a:r>
              <a:rPr lang="en-US" dirty="0" err="1" smtClean="0">
                <a:sym typeface="Wingdings" pitchFamily="2" charset="2"/>
              </a:rPr>
              <a:t>s.t</a:t>
            </a:r>
            <a:r>
              <a:rPr lang="en-US" dirty="0" smtClean="0">
                <a:sym typeface="Wingdings" pitchFamily="2" charset="2"/>
              </a:rPr>
              <a:t>.</a:t>
            </a:r>
            <a:endParaRPr lang="en-US" dirty="0"/>
          </a:p>
        </p:txBody>
      </p:sp>
      <p:pic>
        <p:nvPicPr>
          <p:cNvPr id="71687" name="Picture 7"/>
          <p:cNvPicPr>
            <a:picLocks noChangeAspect="1" noChangeArrowheads="1"/>
          </p:cNvPicPr>
          <p:nvPr/>
        </p:nvPicPr>
        <p:blipFill>
          <a:blip r:embed="rId9" cstate="print"/>
          <a:srcRect/>
          <a:stretch>
            <a:fillRect/>
          </a:stretch>
        </p:blipFill>
        <p:spPr bwMode="auto">
          <a:xfrm>
            <a:off x="4419600" y="5923480"/>
            <a:ext cx="4495800" cy="934520"/>
          </a:xfrm>
          <a:prstGeom prst="rect">
            <a:avLst/>
          </a:prstGeom>
          <a:noFill/>
          <a:ln w="9525">
            <a:noFill/>
            <a:miter lim="800000"/>
            <a:headEnd/>
            <a:tailEnd/>
          </a:ln>
        </p:spPr>
      </p:pic>
      <p:sp>
        <p:nvSpPr>
          <p:cNvPr id="28" name="TextBox 27"/>
          <p:cNvSpPr txBox="1"/>
          <p:nvPr/>
        </p:nvSpPr>
        <p:spPr>
          <a:xfrm>
            <a:off x="6019800" y="2667000"/>
            <a:ext cx="2667718" cy="369332"/>
          </a:xfrm>
          <a:prstGeom prst="rect">
            <a:avLst/>
          </a:prstGeom>
          <a:noFill/>
        </p:spPr>
        <p:txBody>
          <a:bodyPr wrap="none" rtlCol="0">
            <a:spAutoFit/>
          </a:bodyPr>
          <a:lstStyle/>
          <a:p>
            <a:r>
              <a:rPr lang="en-US" i="1" dirty="0" smtClean="0"/>
              <a:t>Without loss of generality!</a:t>
            </a:r>
            <a:endParaRPr lang="en-US" i="1"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ntr" presetSubtype="1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3" presetClass="entr" presetSubtype="1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par>
                                <p:cTn id="26" presetID="3" presetClass="entr" presetSubtype="1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a:xfrm>
            <a:off x="457200" y="76200"/>
            <a:ext cx="7543800" cy="731838"/>
          </a:xfrm>
        </p:spPr>
        <p:txBody>
          <a:bodyPr>
            <a:normAutofit fontScale="90000"/>
          </a:bodyPr>
          <a:lstStyle/>
          <a:p>
            <a:r>
              <a:rPr lang="en-US"/>
              <a:t>Markov Networks</a:t>
            </a:r>
          </a:p>
        </p:txBody>
      </p:sp>
      <p:sp>
        <p:nvSpPr>
          <p:cNvPr id="959491" name="Rectangle 3"/>
          <p:cNvSpPr>
            <a:spLocks noGrp="1" noChangeArrowheads="1"/>
          </p:cNvSpPr>
          <p:nvPr>
            <p:ph type="body" sz="half" idx="1"/>
          </p:nvPr>
        </p:nvSpPr>
        <p:spPr>
          <a:xfrm>
            <a:off x="457200" y="838200"/>
            <a:ext cx="8458200" cy="533400"/>
          </a:xfrm>
        </p:spPr>
        <p:txBody>
          <a:bodyPr/>
          <a:lstStyle/>
          <a:p>
            <a:r>
              <a:rPr lang="en-US" sz="2600" b="1"/>
              <a:t>Undirected</a:t>
            </a:r>
            <a:r>
              <a:rPr lang="en-US" sz="2600"/>
              <a:t> graphical models</a:t>
            </a:r>
          </a:p>
        </p:txBody>
      </p:sp>
      <p:sp>
        <p:nvSpPr>
          <p:cNvPr id="959492" name="Rectangle 4"/>
          <p:cNvSpPr>
            <a:spLocks noChangeArrowheads="1"/>
          </p:cNvSpPr>
          <p:nvPr/>
        </p:nvSpPr>
        <p:spPr bwMode="auto">
          <a:xfrm>
            <a:off x="457200" y="2895600"/>
            <a:ext cx="8458200" cy="533400"/>
          </a:xfrm>
          <a:prstGeom prst="rect">
            <a:avLst/>
          </a:prstGeom>
          <a:noFill/>
          <a:ln w="9525">
            <a:noFill/>
            <a:miter lim="800000"/>
            <a:headEnd/>
            <a:tailEnd/>
          </a:ln>
          <a:effectLst/>
        </p:spPr>
        <p:txBody>
          <a:bodyPr/>
          <a:lstStyle/>
          <a:p>
            <a:pPr marL="342900" indent="-342900">
              <a:spcBef>
                <a:spcPct val="20000"/>
              </a:spcBef>
              <a:buClr>
                <a:schemeClr val="tx2"/>
              </a:buClr>
              <a:buSzPct val="70000"/>
              <a:buFont typeface="Wingdings" pitchFamily="2" charset="2"/>
              <a:buChar char="l"/>
            </a:pPr>
            <a:r>
              <a:rPr lang="en-US" sz="2600"/>
              <a:t>Log-linear model:</a:t>
            </a:r>
          </a:p>
        </p:txBody>
      </p:sp>
      <p:sp>
        <p:nvSpPr>
          <p:cNvPr id="959493" name="Rectangle 5"/>
          <p:cNvSpPr>
            <a:spLocks noChangeArrowheads="1"/>
          </p:cNvSpPr>
          <p:nvPr/>
        </p:nvSpPr>
        <p:spPr bwMode="auto">
          <a:xfrm>
            <a:off x="4749800" y="3603625"/>
            <a:ext cx="736600" cy="381000"/>
          </a:xfrm>
          <a:prstGeom prst="rect">
            <a:avLst/>
          </a:prstGeom>
          <a:solidFill>
            <a:srgbClr val="CCFFCC"/>
          </a:solidFill>
          <a:ln w="9525">
            <a:solidFill>
              <a:schemeClr val="tx1"/>
            </a:solidFill>
            <a:miter lim="800000"/>
            <a:headEnd/>
            <a:tailEnd/>
          </a:ln>
          <a:effectLst/>
        </p:spPr>
        <p:txBody>
          <a:bodyPr wrap="none" anchor="ctr"/>
          <a:lstStyle/>
          <a:p>
            <a:endParaRPr lang="en-US"/>
          </a:p>
        </p:txBody>
      </p:sp>
      <p:sp>
        <p:nvSpPr>
          <p:cNvPr id="959494" name="Rectangle 6"/>
          <p:cNvSpPr>
            <a:spLocks noChangeArrowheads="1"/>
          </p:cNvSpPr>
          <p:nvPr/>
        </p:nvSpPr>
        <p:spPr bwMode="auto">
          <a:xfrm>
            <a:off x="4495800" y="3603625"/>
            <a:ext cx="254000" cy="381000"/>
          </a:xfrm>
          <a:prstGeom prst="rect">
            <a:avLst/>
          </a:prstGeom>
          <a:solidFill>
            <a:srgbClr val="99CCFF"/>
          </a:solidFill>
          <a:ln w="9525">
            <a:solidFill>
              <a:schemeClr val="tx1"/>
            </a:solidFill>
            <a:miter lim="800000"/>
            <a:headEnd/>
            <a:tailEnd/>
          </a:ln>
          <a:effectLst/>
        </p:spPr>
        <p:txBody>
          <a:bodyPr wrap="none" anchor="ctr"/>
          <a:lstStyle/>
          <a:p>
            <a:endParaRPr lang="en-US"/>
          </a:p>
        </p:txBody>
      </p:sp>
      <p:sp>
        <p:nvSpPr>
          <p:cNvPr id="959495" name="Text Box 7"/>
          <p:cNvSpPr txBox="1">
            <a:spLocks noChangeArrowheads="1"/>
          </p:cNvSpPr>
          <p:nvPr/>
        </p:nvSpPr>
        <p:spPr bwMode="auto">
          <a:xfrm>
            <a:off x="2362200" y="4495800"/>
            <a:ext cx="2133600" cy="385763"/>
          </a:xfrm>
          <a:prstGeom prst="rect">
            <a:avLst/>
          </a:prstGeom>
          <a:noFill/>
          <a:ln w="19050">
            <a:solidFill>
              <a:srgbClr val="0000FF"/>
            </a:solidFill>
            <a:miter lim="800000"/>
            <a:headEnd/>
            <a:tailEnd/>
          </a:ln>
          <a:effectLst/>
        </p:spPr>
        <p:txBody>
          <a:bodyPr wrap="none">
            <a:spAutoFit/>
          </a:bodyPr>
          <a:lstStyle/>
          <a:p>
            <a:r>
              <a:rPr lang="en-US" sz="1800"/>
              <a:t>Weight of Feature </a:t>
            </a:r>
            <a:r>
              <a:rPr lang="en-US" sz="1800" i="1"/>
              <a:t>i</a:t>
            </a:r>
          </a:p>
        </p:txBody>
      </p:sp>
      <p:sp>
        <p:nvSpPr>
          <p:cNvPr id="959496" name="Text Box 8"/>
          <p:cNvSpPr txBox="1">
            <a:spLocks noChangeArrowheads="1"/>
          </p:cNvSpPr>
          <p:nvPr/>
        </p:nvSpPr>
        <p:spPr bwMode="auto">
          <a:xfrm>
            <a:off x="4724400" y="4495800"/>
            <a:ext cx="1104900" cy="385763"/>
          </a:xfrm>
          <a:prstGeom prst="rect">
            <a:avLst/>
          </a:prstGeom>
          <a:noFill/>
          <a:ln w="19050">
            <a:solidFill>
              <a:srgbClr val="339966"/>
            </a:solidFill>
            <a:miter lim="800000"/>
            <a:headEnd/>
            <a:tailEnd/>
          </a:ln>
          <a:effectLst/>
        </p:spPr>
        <p:txBody>
          <a:bodyPr wrap="none">
            <a:spAutoFit/>
          </a:bodyPr>
          <a:lstStyle/>
          <a:p>
            <a:r>
              <a:rPr lang="en-US" sz="1800"/>
              <a:t>Feature </a:t>
            </a:r>
            <a:r>
              <a:rPr lang="en-US" sz="1800" i="1"/>
              <a:t>i</a:t>
            </a:r>
            <a:endParaRPr lang="en-US" sz="1800"/>
          </a:p>
        </p:txBody>
      </p:sp>
      <p:sp>
        <p:nvSpPr>
          <p:cNvPr id="959497" name="Line 9"/>
          <p:cNvSpPr>
            <a:spLocks noChangeShapeType="1"/>
          </p:cNvSpPr>
          <p:nvPr/>
        </p:nvSpPr>
        <p:spPr bwMode="auto">
          <a:xfrm flipV="1">
            <a:off x="4343400" y="4038600"/>
            <a:ext cx="152400" cy="457200"/>
          </a:xfrm>
          <a:prstGeom prst="line">
            <a:avLst/>
          </a:prstGeom>
          <a:noFill/>
          <a:ln w="19050">
            <a:solidFill>
              <a:srgbClr val="0000FF"/>
            </a:solidFill>
            <a:round/>
            <a:headEnd/>
            <a:tailEnd type="triangle" w="med" len="med"/>
          </a:ln>
          <a:effectLst/>
        </p:spPr>
        <p:txBody>
          <a:bodyPr/>
          <a:lstStyle/>
          <a:p>
            <a:endParaRPr lang="en-US"/>
          </a:p>
        </p:txBody>
      </p:sp>
      <p:sp>
        <p:nvSpPr>
          <p:cNvPr id="959498" name="Line 10"/>
          <p:cNvSpPr>
            <a:spLocks noChangeShapeType="1"/>
          </p:cNvSpPr>
          <p:nvPr/>
        </p:nvSpPr>
        <p:spPr bwMode="auto">
          <a:xfrm flipH="1" flipV="1">
            <a:off x="4953000" y="4038600"/>
            <a:ext cx="152400" cy="457200"/>
          </a:xfrm>
          <a:prstGeom prst="line">
            <a:avLst/>
          </a:prstGeom>
          <a:noFill/>
          <a:ln w="19050">
            <a:solidFill>
              <a:srgbClr val="339966"/>
            </a:solidFill>
            <a:round/>
            <a:headEnd/>
            <a:tailEnd type="triangle" w="med" len="med"/>
          </a:ln>
          <a:effectLst/>
        </p:spPr>
        <p:txBody>
          <a:bodyPr/>
          <a:lstStyle/>
          <a:p>
            <a:endParaRPr lang="en-US"/>
          </a:p>
        </p:txBody>
      </p:sp>
      <p:graphicFrame>
        <p:nvGraphicFramePr>
          <p:cNvPr id="959499" name="Object 11"/>
          <p:cNvGraphicFramePr>
            <a:graphicFrameLocks noChangeAspect="1"/>
          </p:cNvGraphicFramePr>
          <p:nvPr/>
        </p:nvGraphicFramePr>
        <p:xfrm>
          <a:off x="914400" y="5029200"/>
          <a:ext cx="6653213" cy="981075"/>
        </p:xfrm>
        <a:graphic>
          <a:graphicData uri="http://schemas.openxmlformats.org/presentationml/2006/ole">
            <mc:AlternateContent xmlns:mc="http://schemas.openxmlformats.org/markup-compatibility/2006">
              <mc:Choice xmlns:v="urn:schemas-microsoft-com:vml" Requires="v">
                <p:oleObj spid="_x0000_s60435" name="Equation" r:id="rId4" imgW="3619440" imgH="482400" progId="Equation.3">
                  <p:embed/>
                </p:oleObj>
              </mc:Choice>
              <mc:Fallback>
                <p:oleObj name="Equation" r:id="rId4" imgW="3619440" imgH="4824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5029200"/>
                        <a:ext cx="6653213"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9500" name="Object 12"/>
          <p:cNvGraphicFramePr>
            <a:graphicFrameLocks noChangeAspect="1"/>
          </p:cNvGraphicFramePr>
          <p:nvPr/>
        </p:nvGraphicFramePr>
        <p:xfrm>
          <a:off x="914400" y="5791200"/>
          <a:ext cx="1227138" cy="473075"/>
        </p:xfrm>
        <a:graphic>
          <a:graphicData uri="http://schemas.openxmlformats.org/presentationml/2006/ole">
            <mc:AlternateContent xmlns:mc="http://schemas.openxmlformats.org/markup-compatibility/2006">
              <mc:Choice xmlns:v="urn:schemas-microsoft-com:vml" Requires="v">
                <p:oleObj spid="_x0000_s60436" name="Equation" r:id="rId6" imgW="558720" imgH="215640" progId="Equation.3">
                  <p:embed/>
                </p:oleObj>
              </mc:Choice>
              <mc:Fallback>
                <p:oleObj name="Equation" r:id="rId6" imgW="558720" imgH="215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5791200"/>
                        <a:ext cx="1227138"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9501" name="Oval 13"/>
          <p:cNvSpPr>
            <a:spLocks noChangeArrowheads="1"/>
          </p:cNvSpPr>
          <p:nvPr/>
        </p:nvSpPr>
        <p:spPr bwMode="auto">
          <a:xfrm>
            <a:off x="4038600" y="1371600"/>
            <a:ext cx="1828800" cy="609600"/>
          </a:xfrm>
          <a:prstGeom prst="ellipse">
            <a:avLst/>
          </a:prstGeom>
          <a:solidFill>
            <a:schemeClr val="accent1"/>
          </a:solidFill>
          <a:ln w="9525">
            <a:solidFill>
              <a:schemeClr val="tx1"/>
            </a:solidFill>
            <a:round/>
            <a:headEnd/>
            <a:tailEnd/>
          </a:ln>
          <a:effectLst/>
        </p:spPr>
        <p:txBody>
          <a:bodyPr wrap="none" anchor="ctr"/>
          <a:lstStyle/>
          <a:p>
            <a:pPr algn="ctr"/>
            <a:r>
              <a:rPr lang="en-US" sz="2800"/>
              <a:t>Cancer</a:t>
            </a:r>
          </a:p>
        </p:txBody>
      </p:sp>
      <p:sp>
        <p:nvSpPr>
          <p:cNvPr id="959502" name="Oval 14"/>
          <p:cNvSpPr>
            <a:spLocks noChangeArrowheads="1"/>
          </p:cNvSpPr>
          <p:nvPr/>
        </p:nvSpPr>
        <p:spPr bwMode="auto">
          <a:xfrm>
            <a:off x="5410200" y="2286000"/>
            <a:ext cx="1828800" cy="609600"/>
          </a:xfrm>
          <a:prstGeom prst="ellipse">
            <a:avLst/>
          </a:prstGeom>
          <a:solidFill>
            <a:schemeClr val="accent1"/>
          </a:solidFill>
          <a:ln w="9525">
            <a:solidFill>
              <a:schemeClr val="tx1"/>
            </a:solidFill>
            <a:round/>
            <a:headEnd/>
            <a:tailEnd/>
          </a:ln>
          <a:effectLst/>
        </p:spPr>
        <p:txBody>
          <a:bodyPr wrap="none" anchor="ctr"/>
          <a:lstStyle/>
          <a:p>
            <a:pPr algn="ctr"/>
            <a:r>
              <a:rPr lang="en-US" sz="2800"/>
              <a:t>Cough</a:t>
            </a:r>
          </a:p>
        </p:txBody>
      </p:sp>
      <p:sp>
        <p:nvSpPr>
          <p:cNvPr id="959503" name="Oval 15"/>
          <p:cNvSpPr>
            <a:spLocks noChangeArrowheads="1"/>
          </p:cNvSpPr>
          <p:nvPr/>
        </p:nvSpPr>
        <p:spPr bwMode="auto">
          <a:xfrm>
            <a:off x="2743200" y="2286000"/>
            <a:ext cx="1828800" cy="609600"/>
          </a:xfrm>
          <a:prstGeom prst="ellipse">
            <a:avLst/>
          </a:prstGeom>
          <a:solidFill>
            <a:schemeClr val="accent1"/>
          </a:solidFill>
          <a:ln w="9525">
            <a:solidFill>
              <a:schemeClr val="tx1"/>
            </a:solidFill>
            <a:round/>
            <a:headEnd/>
            <a:tailEnd/>
          </a:ln>
          <a:effectLst/>
        </p:spPr>
        <p:txBody>
          <a:bodyPr wrap="none" anchor="ctr"/>
          <a:lstStyle/>
          <a:p>
            <a:pPr algn="ctr"/>
            <a:r>
              <a:rPr lang="en-US" sz="2800"/>
              <a:t>Asthma</a:t>
            </a:r>
          </a:p>
        </p:txBody>
      </p:sp>
      <p:sp>
        <p:nvSpPr>
          <p:cNvPr id="959504" name="Oval 16"/>
          <p:cNvSpPr>
            <a:spLocks noChangeArrowheads="1"/>
          </p:cNvSpPr>
          <p:nvPr/>
        </p:nvSpPr>
        <p:spPr bwMode="auto">
          <a:xfrm>
            <a:off x="1371600" y="1371600"/>
            <a:ext cx="1828800" cy="609600"/>
          </a:xfrm>
          <a:prstGeom prst="ellipse">
            <a:avLst/>
          </a:prstGeom>
          <a:solidFill>
            <a:schemeClr val="accent1"/>
          </a:solidFill>
          <a:ln w="9525">
            <a:solidFill>
              <a:schemeClr val="tx1"/>
            </a:solidFill>
            <a:round/>
            <a:headEnd/>
            <a:tailEnd/>
          </a:ln>
          <a:effectLst/>
        </p:spPr>
        <p:txBody>
          <a:bodyPr wrap="none" anchor="ctr"/>
          <a:lstStyle/>
          <a:p>
            <a:pPr algn="ctr"/>
            <a:r>
              <a:rPr lang="en-US" sz="2800"/>
              <a:t>Smoking</a:t>
            </a:r>
          </a:p>
        </p:txBody>
      </p:sp>
      <p:cxnSp>
        <p:nvCxnSpPr>
          <p:cNvPr id="959505" name="AutoShape 17"/>
          <p:cNvCxnSpPr>
            <a:cxnSpLocks noChangeShapeType="1"/>
            <a:stCxn id="959504" idx="6"/>
            <a:endCxn id="959501" idx="2"/>
          </p:cNvCxnSpPr>
          <p:nvPr/>
        </p:nvCxnSpPr>
        <p:spPr bwMode="auto">
          <a:xfrm>
            <a:off x="3200400" y="1676400"/>
            <a:ext cx="838200" cy="0"/>
          </a:xfrm>
          <a:prstGeom prst="straightConnector1">
            <a:avLst/>
          </a:prstGeom>
          <a:noFill/>
          <a:ln w="9525">
            <a:solidFill>
              <a:schemeClr val="tx1"/>
            </a:solidFill>
            <a:round/>
            <a:headEnd/>
            <a:tailEnd/>
          </a:ln>
          <a:effectLst/>
        </p:spPr>
      </p:cxnSp>
      <p:cxnSp>
        <p:nvCxnSpPr>
          <p:cNvPr id="959506" name="AutoShape 18"/>
          <p:cNvCxnSpPr>
            <a:cxnSpLocks noChangeShapeType="1"/>
          </p:cNvCxnSpPr>
          <p:nvPr/>
        </p:nvCxnSpPr>
        <p:spPr bwMode="auto">
          <a:xfrm>
            <a:off x="5638800" y="1905000"/>
            <a:ext cx="384175" cy="381000"/>
          </a:xfrm>
          <a:prstGeom prst="straightConnector1">
            <a:avLst/>
          </a:prstGeom>
          <a:noFill/>
          <a:ln w="9525">
            <a:solidFill>
              <a:schemeClr val="tx1"/>
            </a:solidFill>
            <a:round/>
            <a:headEnd/>
            <a:tailEnd/>
          </a:ln>
          <a:effectLst/>
        </p:spPr>
      </p:cxnSp>
      <p:cxnSp>
        <p:nvCxnSpPr>
          <p:cNvPr id="959507" name="AutoShape 19"/>
          <p:cNvCxnSpPr>
            <a:cxnSpLocks noChangeShapeType="1"/>
          </p:cNvCxnSpPr>
          <p:nvPr/>
        </p:nvCxnSpPr>
        <p:spPr bwMode="auto">
          <a:xfrm flipH="1">
            <a:off x="4114800" y="1905000"/>
            <a:ext cx="268288" cy="393700"/>
          </a:xfrm>
          <a:prstGeom prst="straightConnector1">
            <a:avLst/>
          </a:prstGeom>
          <a:noFill/>
          <a:ln w="9525">
            <a:solidFill>
              <a:schemeClr val="tx1"/>
            </a:solidFill>
            <a:round/>
            <a:headEnd/>
            <a:tailEnd/>
          </a:ln>
          <a:effectLst/>
        </p:spPr>
      </p:cxnSp>
      <p:cxnSp>
        <p:nvCxnSpPr>
          <p:cNvPr id="959508" name="AutoShape 20"/>
          <p:cNvCxnSpPr>
            <a:cxnSpLocks noChangeShapeType="1"/>
            <a:stCxn id="959503" idx="6"/>
            <a:endCxn id="959502" idx="2"/>
          </p:cNvCxnSpPr>
          <p:nvPr/>
        </p:nvCxnSpPr>
        <p:spPr bwMode="auto">
          <a:xfrm>
            <a:off x="4572000" y="2590800"/>
            <a:ext cx="838200" cy="0"/>
          </a:xfrm>
          <a:prstGeom prst="straightConnector1">
            <a:avLst/>
          </a:prstGeom>
          <a:noFill/>
          <a:ln w="9525">
            <a:solidFill>
              <a:schemeClr val="tx1"/>
            </a:solidFill>
            <a:round/>
            <a:headEnd/>
            <a:tailEnd/>
          </a:ln>
          <a:effectLst/>
        </p:spPr>
      </p:cxnSp>
      <p:graphicFrame>
        <p:nvGraphicFramePr>
          <p:cNvPr id="959509" name="Object 21"/>
          <p:cNvGraphicFramePr>
            <a:graphicFrameLocks noChangeAspect="1"/>
          </p:cNvGraphicFramePr>
          <p:nvPr/>
        </p:nvGraphicFramePr>
        <p:xfrm>
          <a:off x="1905000" y="3276600"/>
          <a:ext cx="3810000" cy="1062038"/>
        </p:xfrm>
        <a:graphic>
          <a:graphicData uri="http://schemas.openxmlformats.org/presentationml/2006/ole">
            <mc:AlternateContent xmlns:mc="http://schemas.openxmlformats.org/markup-compatibility/2006">
              <mc:Choice xmlns:v="urn:schemas-microsoft-com:vml" Requires="v">
                <p:oleObj spid="_x0000_s60437" name="Equation" r:id="rId8" imgW="1638000" imgH="457200" progId="Equation.3">
                  <p:embed/>
                </p:oleObj>
              </mc:Choice>
              <mc:Fallback>
                <p:oleObj name="Equation" r:id="rId8" imgW="1638000" imgH="4572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3276600"/>
                        <a:ext cx="3810000" cy="1062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cstate="print"/>
          <a:srcRect/>
          <a:stretch>
            <a:fillRect/>
          </a:stretch>
        </p:blipFill>
        <p:spPr bwMode="auto">
          <a:xfrm>
            <a:off x="1111250" y="1806575"/>
            <a:ext cx="6921500" cy="3244850"/>
          </a:xfrm>
          <a:prstGeom prst="rect">
            <a:avLst/>
          </a:prstGeom>
          <a:noFill/>
          <a:ln w="9525">
            <a:noFill/>
            <a:miter lim="800000"/>
            <a:headEnd/>
            <a:tailEnd/>
          </a:ln>
        </p:spPr>
      </p:pic>
      <p:sp>
        <p:nvSpPr>
          <p:cNvPr id="5" name="Rectangle 4"/>
          <p:cNvSpPr/>
          <p:nvPr/>
        </p:nvSpPr>
        <p:spPr>
          <a:xfrm>
            <a:off x="1524000" y="2819400"/>
            <a:ext cx="5867400" cy="609600"/>
          </a:xfrm>
          <a:prstGeom prst="rect">
            <a:avLst/>
          </a:prstGeom>
          <a:solidFill>
            <a:schemeClr val="accent1">
              <a:lumMod val="20000"/>
              <a:lumOff val="80000"/>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cstate="print"/>
          <a:srcRect/>
          <a:stretch>
            <a:fillRect/>
          </a:stretch>
        </p:blipFill>
        <p:spPr bwMode="auto">
          <a:xfrm>
            <a:off x="1184275" y="844550"/>
            <a:ext cx="6775450" cy="51689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cstate="print"/>
          <a:srcRect/>
          <a:stretch>
            <a:fillRect/>
          </a:stretch>
        </p:blipFill>
        <p:spPr bwMode="auto">
          <a:xfrm>
            <a:off x="1339850" y="911225"/>
            <a:ext cx="6464300" cy="5035550"/>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cstate="print"/>
          <a:srcRect/>
          <a:stretch>
            <a:fillRect/>
          </a:stretch>
        </p:blipFill>
        <p:spPr bwMode="auto">
          <a:xfrm>
            <a:off x="1241425" y="889000"/>
            <a:ext cx="6661150" cy="5080000"/>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cstate="print"/>
          <a:srcRect/>
          <a:stretch>
            <a:fillRect/>
          </a:stretch>
        </p:blipFill>
        <p:spPr bwMode="auto">
          <a:xfrm>
            <a:off x="1085850" y="831850"/>
            <a:ext cx="6972300" cy="5194300"/>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r>
              <a:rPr lang="en-US"/>
              <a:t>Markov Nets vs. Bayes Nets</a:t>
            </a:r>
          </a:p>
        </p:txBody>
      </p:sp>
      <p:graphicFrame>
        <p:nvGraphicFramePr>
          <p:cNvPr id="961539" name="Group 3"/>
          <p:cNvGraphicFramePr>
            <a:graphicFrameLocks noGrp="1"/>
          </p:cNvGraphicFramePr>
          <p:nvPr>
            <p:ph idx="1"/>
          </p:nvPr>
        </p:nvGraphicFramePr>
        <p:xfrm>
          <a:off x="609600" y="1752600"/>
          <a:ext cx="8001000" cy="4419602"/>
        </p:xfrm>
        <a:graphic>
          <a:graphicData uri="http://schemas.openxmlformats.org/drawingml/2006/table">
            <a:tbl>
              <a:tblPr/>
              <a:tblGrid>
                <a:gridCol w="2209800"/>
                <a:gridCol w="2819400"/>
                <a:gridCol w="2971800"/>
              </a:tblGrid>
              <a:tr h="5508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1" i="0" u="none" strike="noStrike" cap="none" normalizeH="0" baseline="0" smtClean="0">
                          <a:ln>
                            <a:noFill/>
                          </a:ln>
                          <a:solidFill>
                            <a:schemeClr val="accent2"/>
                          </a:solidFill>
                          <a:effectLst/>
                          <a:latin typeface="Arial" pitchFamily="34" charset="0"/>
                        </a:rPr>
                        <a:t>Property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1" i="0" u="none" strike="noStrike" cap="none" normalizeH="0" baseline="0" smtClean="0">
                          <a:ln>
                            <a:noFill/>
                          </a:ln>
                          <a:solidFill>
                            <a:schemeClr val="accent2"/>
                          </a:solidFill>
                          <a:effectLst/>
                          <a:latin typeface="Arial" pitchFamily="34" charset="0"/>
                        </a:rPr>
                        <a:t>Markov Nets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1" i="0" u="none" strike="noStrike" cap="none" normalizeH="0" baseline="0" smtClean="0">
                          <a:ln>
                            <a:noFill/>
                          </a:ln>
                          <a:solidFill>
                            <a:schemeClr val="accent2"/>
                          </a:solidFill>
                          <a:effectLst/>
                          <a:latin typeface="Arial" pitchFamily="34" charset="0"/>
                        </a:rPr>
                        <a:t>Bayes Nets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Prod. potentials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Prod. potentials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Potentials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Arbitrary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Cond. probabilities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Cycles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Allowed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Forbidden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Partition func.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Z = ? </a:t>
                      </a:r>
                      <a:r>
                        <a:rPr kumimoji="0" lang="en-US" sz="2600" b="1" i="0" u="none" strike="noStrike" cap="none" normalizeH="0" baseline="0" smtClean="0">
                          <a:ln>
                            <a:noFill/>
                          </a:ln>
                          <a:solidFill>
                            <a:schemeClr val="tx1"/>
                          </a:solidFill>
                          <a:effectLst/>
                          <a:latin typeface="Arial" pitchFamily="34" charset="0"/>
                        </a:rPr>
                        <a:t>global</a:t>
                      </a:r>
                      <a:endParaRPr kumimoji="0" lang="en-US" sz="2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Z = 1 </a:t>
                      </a:r>
                      <a:r>
                        <a:rPr kumimoji="0" lang="en-US" sz="2600" b="1" i="0" u="none" strike="noStrike" cap="none" normalizeH="0" baseline="0" smtClean="0">
                          <a:ln>
                            <a:noFill/>
                          </a:ln>
                          <a:solidFill>
                            <a:schemeClr val="tx1"/>
                          </a:solidFill>
                          <a:effectLst/>
                          <a:latin typeface="Arial" pitchFamily="34" charset="0"/>
                        </a:rPr>
                        <a:t>local</a:t>
                      </a:r>
                      <a:endParaRPr kumimoji="0" lang="en-US" sz="2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Indep. check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Graph separation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D-separation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Indep. props.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Some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Some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Inference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MCMC, BP, etc.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Convert to Markov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p:txBody>
          <a:bodyPr/>
          <a:lstStyle/>
          <a:p>
            <a:r>
              <a:rPr lang="en-US"/>
              <a:t>Inference in Markov Networks</a:t>
            </a:r>
          </a:p>
        </p:txBody>
      </p:sp>
      <p:sp>
        <p:nvSpPr>
          <p:cNvPr id="962563" name="Rectangle 3"/>
          <p:cNvSpPr>
            <a:spLocks noGrp="1" noChangeArrowheads="1"/>
          </p:cNvSpPr>
          <p:nvPr>
            <p:ph type="body" idx="1"/>
          </p:nvPr>
        </p:nvSpPr>
        <p:spPr>
          <a:xfrm>
            <a:off x="457200" y="1600200"/>
            <a:ext cx="8229600" cy="4724400"/>
          </a:xfrm>
        </p:spPr>
        <p:txBody>
          <a:bodyPr>
            <a:normAutofit fontScale="85000" lnSpcReduction="20000"/>
          </a:bodyPr>
          <a:lstStyle/>
          <a:p>
            <a:pPr>
              <a:lnSpc>
                <a:spcPct val="90000"/>
              </a:lnSpc>
            </a:pPr>
            <a:r>
              <a:rPr lang="en-US" b="1" dirty="0"/>
              <a:t>Goal</a:t>
            </a:r>
            <a:r>
              <a:rPr lang="en-US" dirty="0"/>
              <a:t>: Compute </a:t>
            </a:r>
            <a:r>
              <a:rPr lang="en-US" dirty="0" err="1"/>
              <a:t>marginals</a:t>
            </a:r>
            <a:r>
              <a:rPr lang="en-US" dirty="0"/>
              <a:t> &amp; conditionals of</a:t>
            </a:r>
          </a:p>
          <a:p>
            <a:pPr>
              <a:lnSpc>
                <a:spcPct val="90000"/>
              </a:lnSpc>
              <a:buFont typeface="Wingdings" pitchFamily="2" charset="2"/>
              <a:buNone/>
            </a:pPr>
            <a:endParaRPr lang="en-US" dirty="0"/>
          </a:p>
          <a:p>
            <a:pPr>
              <a:lnSpc>
                <a:spcPct val="90000"/>
              </a:lnSpc>
            </a:pPr>
            <a:endParaRPr lang="en-US" dirty="0"/>
          </a:p>
          <a:p>
            <a:pPr>
              <a:lnSpc>
                <a:spcPct val="90000"/>
              </a:lnSpc>
            </a:pPr>
            <a:r>
              <a:rPr lang="en-US" dirty="0"/>
              <a:t>Exact inference is #</a:t>
            </a:r>
            <a:r>
              <a:rPr lang="en-US" dirty="0" smtClean="0"/>
              <a:t>P-complete</a:t>
            </a:r>
          </a:p>
          <a:p>
            <a:pPr>
              <a:lnSpc>
                <a:spcPct val="90000"/>
              </a:lnSpc>
            </a:pPr>
            <a:r>
              <a:rPr lang="en-US" dirty="0" smtClean="0"/>
              <a:t>Most BN inference approaches work for MNs too</a:t>
            </a:r>
          </a:p>
          <a:p>
            <a:pPr lvl="1">
              <a:lnSpc>
                <a:spcPct val="90000"/>
              </a:lnSpc>
            </a:pPr>
            <a:r>
              <a:rPr lang="en-US" dirty="0" smtClean="0"/>
              <a:t>Variable Elimination used factor multiplication—and should work without change..</a:t>
            </a:r>
            <a:endParaRPr lang="en-US" dirty="0"/>
          </a:p>
          <a:p>
            <a:pPr>
              <a:lnSpc>
                <a:spcPct val="90000"/>
              </a:lnSpc>
            </a:pPr>
            <a:r>
              <a:rPr lang="en-US" dirty="0"/>
              <a:t>Conditioning on Markov blanket is easy:</a:t>
            </a:r>
          </a:p>
          <a:p>
            <a:pPr>
              <a:lnSpc>
                <a:spcPct val="90000"/>
              </a:lnSpc>
            </a:pPr>
            <a:endParaRPr lang="en-US" dirty="0"/>
          </a:p>
          <a:p>
            <a:pPr>
              <a:lnSpc>
                <a:spcPct val="90000"/>
              </a:lnSpc>
            </a:pPr>
            <a:endParaRPr lang="en-US" dirty="0"/>
          </a:p>
          <a:p>
            <a:pPr>
              <a:lnSpc>
                <a:spcPct val="90000"/>
              </a:lnSpc>
            </a:pPr>
            <a:endParaRPr lang="en-US" dirty="0"/>
          </a:p>
          <a:p>
            <a:pPr>
              <a:lnSpc>
                <a:spcPct val="90000"/>
              </a:lnSpc>
            </a:pPr>
            <a:r>
              <a:rPr lang="en-US" dirty="0"/>
              <a:t>Gibbs sampling exploits this</a:t>
            </a:r>
          </a:p>
        </p:txBody>
      </p:sp>
      <p:graphicFrame>
        <p:nvGraphicFramePr>
          <p:cNvPr id="962564" name="Object 4"/>
          <p:cNvGraphicFramePr>
            <a:graphicFrameLocks noChangeAspect="1"/>
          </p:cNvGraphicFramePr>
          <p:nvPr/>
        </p:nvGraphicFramePr>
        <p:xfrm>
          <a:off x="609600" y="4267200"/>
          <a:ext cx="7793038" cy="1195388"/>
        </p:xfrm>
        <a:graphic>
          <a:graphicData uri="http://schemas.openxmlformats.org/presentationml/2006/ole">
            <mc:AlternateContent xmlns:mc="http://schemas.openxmlformats.org/markup-compatibility/2006">
              <mc:Choice xmlns:v="urn:schemas-microsoft-com:vml" Requires="v">
                <p:oleObj spid="_x0000_s61459" name="Equation" r:id="rId4" imgW="3644640" imgH="558720" progId="Equation.DSMT4">
                  <p:embed/>
                </p:oleObj>
              </mc:Choice>
              <mc:Fallback>
                <p:oleObj name="Equation" r:id="rId4" imgW="3644640" imgH="55872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267200"/>
                        <a:ext cx="7793038" cy="1195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565" name="Object 5"/>
          <p:cNvGraphicFramePr>
            <a:graphicFrameLocks noChangeAspect="1"/>
          </p:cNvGraphicFramePr>
          <p:nvPr/>
        </p:nvGraphicFramePr>
        <p:xfrm>
          <a:off x="914400" y="2057400"/>
          <a:ext cx="3429000" cy="895350"/>
        </p:xfrm>
        <a:graphic>
          <a:graphicData uri="http://schemas.openxmlformats.org/presentationml/2006/ole">
            <mc:AlternateContent xmlns:mc="http://schemas.openxmlformats.org/markup-compatibility/2006">
              <mc:Choice xmlns:v="urn:schemas-microsoft-com:vml" Requires="v">
                <p:oleObj spid="_x0000_s61460" name="Equation" r:id="rId6" imgW="1752480" imgH="457200" progId="Equation.DSMT4">
                  <p:embed/>
                </p:oleObj>
              </mc:Choice>
              <mc:Fallback>
                <p:oleObj name="Equation" r:id="rId6" imgW="1752480" imgH="457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2057400"/>
                        <a:ext cx="3429000"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566" name="Object 6"/>
          <p:cNvGraphicFramePr>
            <a:graphicFrameLocks noChangeAspect="1"/>
          </p:cNvGraphicFramePr>
          <p:nvPr/>
        </p:nvGraphicFramePr>
        <p:xfrm>
          <a:off x="5029200" y="2057400"/>
          <a:ext cx="3067050" cy="906463"/>
        </p:xfrm>
        <a:graphic>
          <a:graphicData uri="http://schemas.openxmlformats.org/presentationml/2006/ole">
            <mc:AlternateContent xmlns:mc="http://schemas.openxmlformats.org/markup-compatibility/2006">
              <mc:Choice xmlns:v="urn:schemas-microsoft-com:vml" Requires="v">
                <p:oleObj spid="_x0000_s61461" name="Equation" r:id="rId8" imgW="1549080" imgH="457200" progId="Equation.DSMT4">
                  <p:embed/>
                </p:oleObj>
              </mc:Choice>
              <mc:Fallback>
                <p:oleObj name="Equation" r:id="rId8" imgW="1549080" imgH="457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9200" y="2057400"/>
                        <a:ext cx="3067050"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cstate="print"/>
          <a:srcRect/>
          <a:stretch>
            <a:fillRect/>
          </a:stretch>
        </p:blipFill>
        <p:spPr bwMode="auto">
          <a:xfrm>
            <a:off x="1095375" y="838200"/>
            <a:ext cx="6953250" cy="5181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p:txBody>
          <a:bodyPr/>
          <a:lstStyle/>
          <a:p>
            <a:r>
              <a:rPr lang="en-US"/>
              <a:t>MCMC: Gibbs Sampling</a:t>
            </a:r>
          </a:p>
        </p:txBody>
      </p:sp>
      <p:sp>
        <p:nvSpPr>
          <p:cNvPr id="963587" name="Text Box 3"/>
          <p:cNvSpPr txBox="1">
            <a:spLocks noChangeArrowheads="1"/>
          </p:cNvSpPr>
          <p:nvPr/>
        </p:nvSpPr>
        <p:spPr bwMode="auto">
          <a:xfrm>
            <a:off x="685800" y="1981200"/>
            <a:ext cx="7770813" cy="2854325"/>
          </a:xfrm>
          <a:prstGeom prst="rect">
            <a:avLst/>
          </a:prstGeom>
          <a:noFill/>
          <a:ln w="19050">
            <a:solidFill>
              <a:schemeClr val="tx1"/>
            </a:solidFill>
            <a:miter lim="800000"/>
            <a:headEnd/>
            <a:tailEnd/>
          </a:ln>
          <a:effectLst/>
        </p:spPr>
        <p:txBody>
          <a:bodyPr wrap="none">
            <a:spAutoFit/>
          </a:bodyPr>
          <a:lstStyle/>
          <a:p>
            <a:r>
              <a:rPr lang="en-US" sz="3000" i="1"/>
              <a:t>state</a:t>
            </a:r>
            <a:r>
              <a:rPr lang="en-US" sz="3000"/>
              <a:t> </a:t>
            </a:r>
            <a:r>
              <a:rPr lang="en-US" sz="3000">
                <a:cs typeface="Arial" pitchFamily="34" charset="0"/>
              </a:rPr>
              <a:t>←</a:t>
            </a:r>
            <a:r>
              <a:rPr lang="en-US" sz="3000"/>
              <a:t> random truth assignment</a:t>
            </a:r>
          </a:p>
          <a:p>
            <a:r>
              <a:rPr lang="en-US" sz="3000" b="1"/>
              <a:t>for</a:t>
            </a:r>
            <a:r>
              <a:rPr lang="en-US" sz="3000"/>
              <a:t> </a:t>
            </a:r>
            <a:r>
              <a:rPr lang="en-US" sz="3000" i="1"/>
              <a:t>i</a:t>
            </a:r>
            <a:r>
              <a:rPr lang="en-US" sz="3000"/>
              <a:t> </a:t>
            </a:r>
            <a:r>
              <a:rPr lang="en-US" sz="3000">
                <a:cs typeface="Arial" pitchFamily="34" charset="0"/>
              </a:rPr>
              <a:t>←</a:t>
            </a:r>
            <a:r>
              <a:rPr lang="en-US" sz="3000"/>
              <a:t> 1 </a:t>
            </a:r>
            <a:r>
              <a:rPr lang="en-US" sz="3000" b="1"/>
              <a:t>to</a:t>
            </a:r>
            <a:r>
              <a:rPr lang="en-US" sz="3000"/>
              <a:t> </a:t>
            </a:r>
            <a:r>
              <a:rPr lang="en-US" sz="3000" i="1"/>
              <a:t>num-samples </a:t>
            </a:r>
            <a:r>
              <a:rPr lang="en-US" sz="3000" b="1"/>
              <a:t>do</a:t>
            </a:r>
          </a:p>
          <a:p>
            <a:r>
              <a:rPr lang="en-US" sz="3000" i="1"/>
              <a:t>    </a:t>
            </a:r>
            <a:r>
              <a:rPr lang="en-US" sz="3000" b="1"/>
              <a:t>for each</a:t>
            </a:r>
            <a:r>
              <a:rPr lang="en-US" sz="3000"/>
              <a:t> variable</a:t>
            </a:r>
            <a:r>
              <a:rPr lang="en-US" sz="3000" i="1"/>
              <a:t> x </a:t>
            </a:r>
          </a:p>
          <a:p>
            <a:r>
              <a:rPr lang="en-US" sz="3000"/>
              <a:t>        sample </a:t>
            </a:r>
            <a:r>
              <a:rPr lang="en-US" sz="3000" i="1"/>
              <a:t>x</a:t>
            </a:r>
            <a:r>
              <a:rPr lang="en-US" sz="3000"/>
              <a:t> according to P(</a:t>
            </a:r>
            <a:r>
              <a:rPr lang="en-US" sz="3000" i="1"/>
              <a:t>x</a:t>
            </a:r>
            <a:r>
              <a:rPr lang="en-US" sz="3000"/>
              <a:t>|</a:t>
            </a:r>
            <a:r>
              <a:rPr lang="en-US" sz="3000" i="1"/>
              <a:t>neighbors</a:t>
            </a:r>
            <a:r>
              <a:rPr lang="en-US" sz="3000"/>
              <a:t>(</a:t>
            </a:r>
            <a:r>
              <a:rPr lang="en-US" sz="3000" i="1"/>
              <a:t>x</a:t>
            </a:r>
            <a:r>
              <a:rPr lang="en-US" sz="3000"/>
              <a:t>))</a:t>
            </a:r>
          </a:p>
          <a:p>
            <a:r>
              <a:rPr lang="en-US" sz="3000"/>
              <a:t>        </a:t>
            </a:r>
            <a:r>
              <a:rPr lang="en-US" sz="3000" i="1"/>
              <a:t>state</a:t>
            </a:r>
            <a:r>
              <a:rPr lang="en-US" sz="3000"/>
              <a:t> </a:t>
            </a:r>
            <a:r>
              <a:rPr lang="en-US" sz="3000">
                <a:cs typeface="Arial" pitchFamily="34" charset="0"/>
              </a:rPr>
              <a:t>←</a:t>
            </a:r>
            <a:r>
              <a:rPr lang="en-US" sz="3000"/>
              <a:t> </a:t>
            </a:r>
            <a:r>
              <a:rPr lang="en-US" sz="3000" i="1"/>
              <a:t>state</a:t>
            </a:r>
            <a:r>
              <a:rPr lang="en-US" sz="3000"/>
              <a:t> with new value of </a:t>
            </a:r>
            <a:r>
              <a:rPr lang="en-US" sz="3000" i="1"/>
              <a:t>x</a:t>
            </a:r>
          </a:p>
          <a:p>
            <a:r>
              <a:rPr lang="en-US" sz="3000"/>
              <a:t>P(</a:t>
            </a:r>
            <a:r>
              <a:rPr lang="en-US" sz="3000" i="1"/>
              <a:t>F</a:t>
            </a:r>
            <a:r>
              <a:rPr lang="en-US" sz="3000"/>
              <a:t>) </a:t>
            </a:r>
            <a:r>
              <a:rPr lang="en-US" sz="3000">
                <a:cs typeface="Arial" pitchFamily="34" charset="0"/>
              </a:rPr>
              <a:t>←</a:t>
            </a:r>
            <a:r>
              <a:rPr lang="en-US" sz="3000"/>
              <a:t> fraction of states in which </a:t>
            </a:r>
            <a:r>
              <a:rPr lang="en-US" sz="3000" i="1"/>
              <a:t>F</a:t>
            </a:r>
            <a:r>
              <a:rPr lang="en-US" sz="3000"/>
              <a:t> is true</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cstate="print"/>
          <a:srcRect/>
          <a:stretch>
            <a:fillRect/>
          </a:stretch>
        </p:blipFill>
        <p:spPr bwMode="auto">
          <a:xfrm>
            <a:off x="546100" y="927100"/>
            <a:ext cx="8051800" cy="5003800"/>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cstate="print"/>
          <a:srcRect/>
          <a:stretch>
            <a:fillRect/>
          </a:stretch>
        </p:blipFill>
        <p:spPr bwMode="auto">
          <a:xfrm>
            <a:off x="660400" y="612775"/>
            <a:ext cx="7823200" cy="5632450"/>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p:txBody>
          <a:bodyPr/>
          <a:lstStyle/>
          <a:p>
            <a:r>
              <a:rPr lang="en-US"/>
              <a:t>Other Inference Methods</a:t>
            </a:r>
          </a:p>
        </p:txBody>
      </p:sp>
      <p:sp>
        <p:nvSpPr>
          <p:cNvPr id="964611" name="Rectangle 3"/>
          <p:cNvSpPr>
            <a:spLocks noGrp="1" noChangeArrowheads="1"/>
          </p:cNvSpPr>
          <p:nvPr>
            <p:ph type="body" idx="1"/>
          </p:nvPr>
        </p:nvSpPr>
        <p:spPr/>
        <p:txBody>
          <a:bodyPr/>
          <a:lstStyle/>
          <a:p>
            <a:r>
              <a:rPr lang="en-US"/>
              <a:t>Many variations of MCMC</a:t>
            </a:r>
          </a:p>
          <a:p>
            <a:r>
              <a:rPr lang="en-US"/>
              <a:t>Belief propagation (sum-product)</a:t>
            </a:r>
          </a:p>
          <a:p>
            <a:r>
              <a:rPr lang="en-US"/>
              <a:t>Variational approximation</a:t>
            </a:r>
          </a:p>
          <a:p>
            <a:r>
              <a:rPr lang="en-US"/>
              <a:t>Exact methods</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3346" name="Rectangle 2"/>
          <p:cNvSpPr>
            <a:spLocks noGrp="1" noChangeArrowheads="1"/>
          </p:cNvSpPr>
          <p:nvPr>
            <p:ph type="title"/>
          </p:nvPr>
        </p:nvSpPr>
        <p:spPr/>
        <p:txBody>
          <a:bodyPr/>
          <a:lstStyle/>
          <a:p>
            <a:r>
              <a:rPr lang="en-US"/>
              <a:t>Overview</a:t>
            </a:r>
          </a:p>
        </p:txBody>
      </p:sp>
      <p:sp>
        <p:nvSpPr>
          <p:cNvPr id="953347" name="Rectangle 3"/>
          <p:cNvSpPr>
            <a:spLocks noGrp="1" noChangeArrowheads="1"/>
          </p:cNvSpPr>
          <p:nvPr>
            <p:ph type="body" idx="1"/>
          </p:nvPr>
        </p:nvSpPr>
        <p:spPr/>
        <p:txBody>
          <a:bodyPr/>
          <a:lstStyle/>
          <a:p>
            <a:r>
              <a:rPr lang="en-US"/>
              <a:t>Motivation</a:t>
            </a:r>
          </a:p>
          <a:p>
            <a:r>
              <a:rPr lang="en-US" b="1">
                <a:solidFill>
                  <a:schemeClr val="tx2"/>
                </a:solidFill>
              </a:rPr>
              <a:t>Foundational areas</a:t>
            </a:r>
          </a:p>
          <a:p>
            <a:pPr lvl="1"/>
            <a:r>
              <a:rPr lang="en-US"/>
              <a:t>Probabilistic inference</a:t>
            </a:r>
          </a:p>
          <a:p>
            <a:pPr lvl="1"/>
            <a:r>
              <a:rPr lang="en-US" b="1">
                <a:solidFill>
                  <a:schemeClr val="tx2"/>
                </a:solidFill>
              </a:rPr>
              <a:t>Statistical learning</a:t>
            </a:r>
          </a:p>
          <a:p>
            <a:pPr lvl="1"/>
            <a:r>
              <a:rPr lang="en-US"/>
              <a:t>Logical inference</a:t>
            </a:r>
          </a:p>
          <a:p>
            <a:pPr lvl="1"/>
            <a:r>
              <a:rPr lang="en-US"/>
              <a:t>Inductive logic programming</a:t>
            </a:r>
          </a:p>
          <a:p>
            <a:r>
              <a:rPr lang="en-US"/>
              <a:t>Putting the pieces together</a:t>
            </a:r>
          </a:p>
          <a:p>
            <a:r>
              <a:rPr lang="en-US"/>
              <a:t>Applications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p:txBody>
          <a:bodyPr/>
          <a:lstStyle/>
          <a:p>
            <a:r>
              <a:rPr lang="en-US"/>
              <a:t>Learning Markov Networks</a:t>
            </a:r>
          </a:p>
        </p:txBody>
      </p:sp>
      <p:sp>
        <p:nvSpPr>
          <p:cNvPr id="978947" name="Rectangle 3"/>
          <p:cNvSpPr>
            <a:spLocks noGrp="1" noChangeArrowheads="1"/>
          </p:cNvSpPr>
          <p:nvPr>
            <p:ph type="body" idx="1"/>
          </p:nvPr>
        </p:nvSpPr>
        <p:spPr/>
        <p:txBody>
          <a:bodyPr/>
          <a:lstStyle/>
          <a:p>
            <a:r>
              <a:rPr lang="en-US" dirty="0"/>
              <a:t>Learning parameters (weights)</a:t>
            </a:r>
          </a:p>
          <a:p>
            <a:pPr lvl="1"/>
            <a:r>
              <a:rPr lang="en-US" dirty="0"/>
              <a:t>Generatively</a:t>
            </a:r>
          </a:p>
          <a:p>
            <a:pPr lvl="1"/>
            <a:r>
              <a:rPr lang="en-US" dirty="0"/>
              <a:t>Discriminatively</a:t>
            </a:r>
          </a:p>
          <a:p>
            <a:r>
              <a:rPr lang="en-US" dirty="0"/>
              <a:t>Learning structure (features)</a:t>
            </a:r>
          </a:p>
          <a:p>
            <a:r>
              <a:rPr lang="en-US" dirty="0" smtClean="0"/>
              <a:t>Easy Case: </a:t>
            </a:r>
            <a:r>
              <a:rPr lang="en-US" dirty="0"/>
              <a:t>Assume complete data</a:t>
            </a:r>
            <a:br>
              <a:rPr lang="en-US" dirty="0"/>
            </a:br>
            <a:r>
              <a:rPr lang="en-US" dirty="0"/>
              <a:t>(If not: EM versions of algorithms)</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Entanglement in log likelihood…</a:t>
            </a:r>
            <a:endParaRPr lang="en-US" dirty="0"/>
          </a:p>
        </p:txBody>
      </p:sp>
      <p:pic>
        <p:nvPicPr>
          <p:cNvPr id="69636" name="Picture 4"/>
          <p:cNvPicPr>
            <a:picLocks noChangeAspect="1" noChangeArrowheads="1"/>
          </p:cNvPicPr>
          <p:nvPr/>
        </p:nvPicPr>
        <p:blipFill>
          <a:blip r:embed="rId2" cstate="print"/>
          <a:srcRect/>
          <a:stretch>
            <a:fillRect/>
          </a:stretch>
        </p:blipFill>
        <p:spPr bwMode="auto">
          <a:xfrm>
            <a:off x="609600" y="1371600"/>
            <a:ext cx="5248275" cy="609600"/>
          </a:xfrm>
          <a:prstGeom prst="rect">
            <a:avLst/>
          </a:prstGeom>
          <a:noFill/>
          <a:ln w="9525">
            <a:noFill/>
            <a:miter lim="800000"/>
            <a:headEnd/>
            <a:tailEnd/>
          </a:ln>
        </p:spPr>
      </p:pic>
      <p:pic>
        <p:nvPicPr>
          <p:cNvPr id="69638" name="Picture 6"/>
          <p:cNvPicPr>
            <a:picLocks noChangeAspect="1" noChangeArrowheads="1"/>
          </p:cNvPicPr>
          <p:nvPr/>
        </p:nvPicPr>
        <p:blipFill>
          <a:blip r:embed="rId3" cstate="print"/>
          <a:srcRect/>
          <a:stretch>
            <a:fillRect/>
          </a:stretch>
        </p:blipFill>
        <p:spPr bwMode="auto">
          <a:xfrm>
            <a:off x="5514975" y="3581400"/>
            <a:ext cx="3629025" cy="2048162"/>
          </a:xfrm>
          <a:prstGeom prst="rect">
            <a:avLst/>
          </a:prstGeom>
          <a:noFill/>
          <a:ln w="9525">
            <a:noFill/>
            <a:miter lim="800000"/>
            <a:headEnd/>
            <a:tailEnd/>
          </a:ln>
        </p:spPr>
      </p:pic>
      <p:pic>
        <p:nvPicPr>
          <p:cNvPr id="69640" name="Picture 8"/>
          <p:cNvPicPr>
            <a:picLocks noChangeAspect="1" noChangeArrowheads="1"/>
          </p:cNvPicPr>
          <p:nvPr/>
        </p:nvPicPr>
        <p:blipFill>
          <a:blip r:embed="rId4" cstate="print"/>
          <a:srcRect/>
          <a:stretch>
            <a:fillRect/>
          </a:stretch>
        </p:blipFill>
        <p:spPr bwMode="auto">
          <a:xfrm>
            <a:off x="357189" y="2133600"/>
            <a:ext cx="7339012" cy="1326827"/>
          </a:xfrm>
          <a:prstGeom prst="rect">
            <a:avLst/>
          </a:prstGeom>
          <a:noFill/>
          <a:ln w="9525">
            <a:noFill/>
            <a:miter lim="800000"/>
            <a:headEnd/>
            <a:tailEnd/>
          </a:ln>
        </p:spPr>
      </p:pic>
      <p:pic>
        <p:nvPicPr>
          <p:cNvPr id="69642" name="Picture 10"/>
          <p:cNvPicPr>
            <a:picLocks noChangeAspect="1" noChangeArrowheads="1"/>
          </p:cNvPicPr>
          <p:nvPr/>
        </p:nvPicPr>
        <p:blipFill>
          <a:blip r:embed="rId5" cstate="print"/>
          <a:srcRect/>
          <a:stretch>
            <a:fillRect/>
          </a:stretch>
        </p:blipFill>
        <p:spPr bwMode="auto">
          <a:xfrm>
            <a:off x="381000" y="3657600"/>
            <a:ext cx="3324225" cy="800100"/>
          </a:xfrm>
          <a:prstGeom prst="rect">
            <a:avLst/>
          </a:prstGeom>
          <a:noFill/>
          <a:ln w="9525">
            <a:noFill/>
            <a:miter lim="800000"/>
            <a:headEnd/>
            <a:tailEnd/>
          </a:ln>
        </p:spPr>
      </p:pic>
      <p:sp>
        <p:nvSpPr>
          <p:cNvPr id="17" name="Oval 16"/>
          <p:cNvSpPr/>
          <p:nvPr/>
        </p:nvSpPr>
        <p:spPr>
          <a:xfrm>
            <a:off x="6629400" y="1447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8" name="Oval 17"/>
          <p:cNvSpPr/>
          <p:nvPr/>
        </p:nvSpPr>
        <p:spPr>
          <a:xfrm>
            <a:off x="7543800" y="1447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9" name="Oval 18"/>
          <p:cNvSpPr/>
          <p:nvPr/>
        </p:nvSpPr>
        <p:spPr>
          <a:xfrm>
            <a:off x="8458200" y="1447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21" name="Straight Connector 20"/>
          <p:cNvCxnSpPr>
            <a:stCxn id="17" idx="6"/>
            <a:endCxn id="18" idx="2"/>
          </p:cNvCxnSpPr>
          <p:nvPr/>
        </p:nvCxnSpPr>
        <p:spPr>
          <a:xfrm>
            <a:off x="7010400" y="1638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6"/>
            <a:endCxn id="19" idx="2"/>
          </p:cNvCxnSpPr>
          <p:nvPr/>
        </p:nvCxnSpPr>
        <p:spPr>
          <a:xfrm>
            <a:off x="7924800" y="1638300"/>
            <a:ext cx="533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for log-linear formulation</a:t>
            </a:r>
            <a:endParaRPr lang="en-US" dirty="0"/>
          </a:p>
        </p:txBody>
      </p:sp>
      <p:pic>
        <p:nvPicPr>
          <p:cNvPr id="4" name="Picture 12"/>
          <p:cNvPicPr>
            <a:picLocks noChangeAspect="1" noChangeArrowheads="1"/>
          </p:cNvPicPr>
          <p:nvPr/>
        </p:nvPicPr>
        <p:blipFill>
          <a:blip r:embed="rId2" cstate="print"/>
          <a:srcRect/>
          <a:stretch>
            <a:fillRect/>
          </a:stretch>
        </p:blipFill>
        <p:spPr bwMode="auto">
          <a:xfrm>
            <a:off x="304800" y="1600200"/>
            <a:ext cx="5857875" cy="971550"/>
          </a:xfrm>
          <a:prstGeom prst="rect">
            <a:avLst/>
          </a:prstGeom>
          <a:noFill/>
          <a:ln w="9525">
            <a:noFill/>
            <a:miter lim="800000"/>
            <a:headEnd/>
            <a:tailEnd/>
          </a:ln>
        </p:spPr>
      </p:pic>
      <p:pic>
        <p:nvPicPr>
          <p:cNvPr id="5" name="Picture 14"/>
          <p:cNvPicPr>
            <a:picLocks noChangeAspect="1" noChangeArrowheads="1"/>
          </p:cNvPicPr>
          <p:nvPr/>
        </p:nvPicPr>
        <p:blipFill>
          <a:blip r:embed="rId3" cstate="print"/>
          <a:srcRect/>
          <a:stretch>
            <a:fillRect/>
          </a:stretch>
        </p:blipFill>
        <p:spPr bwMode="auto">
          <a:xfrm>
            <a:off x="76200" y="3581400"/>
            <a:ext cx="8331200" cy="1295400"/>
          </a:xfrm>
          <a:prstGeom prst="rect">
            <a:avLst/>
          </a:prstGeom>
          <a:noFill/>
          <a:ln w="9525">
            <a:noFill/>
            <a:miter lim="800000"/>
            <a:headEnd/>
            <a:tailEnd/>
          </a:ln>
        </p:spPr>
      </p:pic>
      <p:pic>
        <p:nvPicPr>
          <p:cNvPr id="72706" name="Picture 2"/>
          <p:cNvPicPr>
            <a:picLocks noChangeAspect="1" noChangeArrowheads="1"/>
          </p:cNvPicPr>
          <p:nvPr/>
        </p:nvPicPr>
        <p:blipFill>
          <a:blip r:embed="rId4" cstate="print"/>
          <a:srcRect/>
          <a:stretch>
            <a:fillRect/>
          </a:stretch>
        </p:blipFill>
        <p:spPr bwMode="auto">
          <a:xfrm>
            <a:off x="381000" y="2667000"/>
            <a:ext cx="4724400" cy="829283"/>
          </a:xfrm>
          <a:prstGeom prst="rect">
            <a:avLst/>
          </a:prstGeom>
          <a:noFill/>
          <a:ln w="9525">
            <a:noFill/>
            <a:miter lim="800000"/>
            <a:headEnd/>
            <a:tailEnd/>
          </a:ln>
        </p:spPr>
      </p:pic>
      <p:pic>
        <p:nvPicPr>
          <p:cNvPr id="72707" name="Picture 3"/>
          <p:cNvPicPr>
            <a:picLocks noChangeAspect="1" noChangeArrowheads="1"/>
          </p:cNvPicPr>
          <p:nvPr/>
        </p:nvPicPr>
        <p:blipFill>
          <a:blip r:embed="rId5" cstate="print"/>
          <a:srcRect/>
          <a:stretch>
            <a:fillRect/>
          </a:stretch>
        </p:blipFill>
        <p:spPr bwMode="auto">
          <a:xfrm>
            <a:off x="762000" y="4876800"/>
            <a:ext cx="4267200" cy="1783404"/>
          </a:xfrm>
          <a:prstGeom prst="rect">
            <a:avLst/>
          </a:prstGeom>
          <a:noFill/>
          <a:ln w="9525">
            <a:noFill/>
            <a:miter lim="800000"/>
            <a:headEnd/>
            <a:tailEnd/>
          </a:ln>
        </p:spPr>
      </p:pic>
      <p:sp>
        <p:nvSpPr>
          <p:cNvPr id="10" name="TextBox 9"/>
          <p:cNvSpPr txBox="1"/>
          <p:nvPr/>
        </p:nvSpPr>
        <p:spPr>
          <a:xfrm>
            <a:off x="5715000" y="5181600"/>
            <a:ext cx="2088072" cy="369332"/>
          </a:xfrm>
          <a:prstGeom prst="rect">
            <a:avLst/>
          </a:prstGeom>
          <a:noFill/>
        </p:spPr>
        <p:txBody>
          <a:bodyPr wrap="none" rtlCol="0">
            <a:spAutoFit/>
          </a:bodyPr>
          <a:lstStyle/>
          <a:p>
            <a:r>
              <a:rPr lang="en-US" dirty="0" smtClean="0"/>
              <a:t>Use gradient ascent </a:t>
            </a:r>
          </a:p>
        </p:txBody>
      </p:sp>
      <p:pic>
        <p:nvPicPr>
          <p:cNvPr id="72708" name="Picture 4"/>
          <p:cNvPicPr>
            <a:picLocks noChangeAspect="1" noChangeArrowheads="1"/>
          </p:cNvPicPr>
          <p:nvPr/>
        </p:nvPicPr>
        <p:blipFill>
          <a:blip r:embed="rId6" cstate="print"/>
          <a:srcRect/>
          <a:stretch>
            <a:fillRect/>
          </a:stretch>
        </p:blipFill>
        <p:spPr bwMode="auto">
          <a:xfrm>
            <a:off x="5334000" y="5486400"/>
            <a:ext cx="3810000" cy="770374"/>
          </a:xfrm>
          <a:prstGeom prst="rect">
            <a:avLst/>
          </a:prstGeom>
          <a:noFill/>
          <a:ln w="9525">
            <a:noFill/>
            <a:miter lim="800000"/>
            <a:headEnd/>
            <a:tailEnd/>
          </a:ln>
        </p:spPr>
      </p:pic>
      <p:sp>
        <p:nvSpPr>
          <p:cNvPr id="12" name="TextBox 11"/>
          <p:cNvSpPr txBox="1"/>
          <p:nvPr/>
        </p:nvSpPr>
        <p:spPr>
          <a:xfrm>
            <a:off x="5181600" y="6172200"/>
            <a:ext cx="3239541" cy="646331"/>
          </a:xfrm>
          <a:prstGeom prst="rect">
            <a:avLst/>
          </a:prstGeom>
          <a:noFill/>
        </p:spPr>
        <p:txBody>
          <a:bodyPr wrap="none" rtlCol="0">
            <a:spAutoFit/>
          </a:bodyPr>
          <a:lstStyle/>
          <a:p>
            <a:r>
              <a:rPr lang="en-US" dirty="0" err="1" smtClean="0"/>
              <a:t>Unimodal</a:t>
            </a:r>
            <a:r>
              <a:rPr lang="en-US" dirty="0" smtClean="0"/>
              <a:t>, because Hessian is </a:t>
            </a:r>
          </a:p>
          <a:p>
            <a:r>
              <a:rPr lang="en-US" dirty="0" smtClean="0"/>
              <a:t>Co-variance matrix over features</a:t>
            </a:r>
            <a:endParaRPr lang="en-US" dirty="0"/>
          </a:p>
        </p:txBody>
      </p:sp>
      <p:sp>
        <p:nvSpPr>
          <p:cNvPr id="14" name="Rectangle 13"/>
          <p:cNvSpPr/>
          <p:nvPr/>
        </p:nvSpPr>
        <p:spPr>
          <a:xfrm>
            <a:off x="5105400" y="5181600"/>
            <a:ext cx="4038600" cy="1676400"/>
          </a:xfrm>
          <a:prstGeom prst="rect">
            <a:avLst/>
          </a:prstGeom>
          <a:solidFill>
            <a:schemeClr val="accent1">
              <a:lumMod val="20000"/>
              <a:lumOff val="80000"/>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rot="16200000" flipV="1">
            <a:off x="7277100" y="4229100"/>
            <a:ext cx="2209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96000" y="1295400"/>
            <a:ext cx="2691314" cy="2308324"/>
          </a:xfrm>
          <a:prstGeom prst="rect">
            <a:avLst/>
          </a:prstGeom>
          <a:solidFill>
            <a:srgbClr val="FFFF00"/>
          </a:solidFill>
        </p:spPr>
        <p:txBody>
          <a:bodyPr wrap="none" rtlCol="0">
            <a:spAutoFit/>
          </a:bodyPr>
          <a:lstStyle/>
          <a:p>
            <a:r>
              <a:rPr lang="en-US" sz="1600" dirty="0" smtClean="0"/>
              <a:t>What is the expected</a:t>
            </a:r>
          </a:p>
          <a:p>
            <a:r>
              <a:rPr lang="en-US" sz="1600" dirty="0" smtClean="0"/>
              <a:t>Value of the feature </a:t>
            </a:r>
          </a:p>
          <a:p>
            <a:r>
              <a:rPr lang="en-US" sz="1600" dirty="0"/>
              <a:t>g</a:t>
            </a:r>
            <a:r>
              <a:rPr lang="en-US" sz="1600" dirty="0" smtClean="0"/>
              <a:t>iven the current </a:t>
            </a:r>
          </a:p>
          <a:p>
            <a:r>
              <a:rPr lang="en-US" sz="1600" dirty="0" smtClean="0"/>
              <a:t>parameterization</a:t>
            </a:r>
          </a:p>
          <a:p>
            <a:r>
              <a:rPr lang="en-US" sz="1600" dirty="0"/>
              <a:t>o</a:t>
            </a:r>
            <a:r>
              <a:rPr lang="en-US" sz="1600" dirty="0" smtClean="0"/>
              <a:t>f the network?</a:t>
            </a:r>
          </a:p>
          <a:p>
            <a:endParaRPr lang="en-US" sz="1600" dirty="0"/>
          </a:p>
          <a:p>
            <a:r>
              <a:rPr lang="en-US" sz="1600" dirty="0" smtClean="0"/>
              <a:t>Requires inference to answer</a:t>
            </a:r>
          </a:p>
          <a:p>
            <a:r>
              <a:rPr lang="en-US" sz="1600" dirty="0" smtClean="0"/>
              <a:t>(inference at every iteration—</a:t>
            </a:r>
          </a:p>
          <a:p>
            <a:r>
              <a:rPr lang="en-US" sz="1600" dirty="0"/>
              <a:t> </a:t>
            </a:r>
            <a:r>
              <a:rPr lang="en-US" sz="1600" dirty="0" smtClean="0"/>
              <a:t>sort of like EM  </a:t>
            </a:r>
            <a:r>
              <a:rPr lang="en-US" sz="1600" dirty="0" smtClean="0">
                <a:sym typeface="Wingdings" pitchFamily="2" charset="2"/>
              </a:rPr>
              <a:t>)</a:t>
            </a:r>
            <a:endParaRPr lang="en-US" sz="16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we spend so much time computing gradient?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Given that gradient is being used only in doing the  gradient ascent iteration, it might look as if we should just be able to approximate it in any which way</a:t>
            </a:r>
          </a:p>
          <a:p>
            <a:pPr lvl="1"/>
            <a:r>
              <a:rPr lang="en-US" dirty="0" err="1" smtClean="0"/>
              <a:t>Afterall</a:t>
            </a:r>
            <a:r>
              <a:rPr lang="en-US" dirty="0" smtClean="0"/>
              <a:t>, we are going to take a step with some arbitrary step size anyway..</a:t>
            </a:r>
          </a:p>
          <a:p>
            <a:r>
              <a:rPr lang="en-US" dirty="0" smtClean="0"/>
              <a:t>..But the thing to keep in mind is that the gradient is a </a:t>
            </a:r>
            <a:r>
              <a:rPr lang="en-US" i="1" dirty="0" smtClean="0"/>
              <a:t>vector. </a:t>
            </a:r>
            <a:r>
              <a:rPr lang="en-US" dirty="0" smtClean="0"/>
              <a:t> We are talking not just of magnitude but direction. A mistake in magnitude can change the direction of the vector and push the search into a completely wrong direction…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4" name="Rectangle 4"/>
          <p:cNvSpPr>
            <a:spLocks noGrp="1" noChangeArrowheads="1"/>
          </p:cNvSpPr>
          <p:nvPr>
            <p:ph type="title"/>
          </p:nvPr>
        </p:nvSpPr>
        <p:spPr>
          <a:xfrm>
            <a:off x="381000" y="533400"/>
            <a:ext cx="8229600" cy="1143000"/>
          </a:xfrm>
        </p:spPr>
        <p:txBody>
          <a:bodyPr/>
          <a:lstStyle/>
          <a:p>
            <a:r>
              <a:rPr lang="en-US"/>
              <a:t>Generative Weight Learning</a:t>
            </a:r>
          </a:p>
        </p:txBody>
      </p:sp>
      <p:sp>
        <p:nvSpPr>
          <p:cNvPr id="967685" name="Rectangle 5"/>
          <p:cNvSpPr>
            <a:spLocks noGrp="1" noChangeArrowheads="1"/>
          </p:cNvSpPr>
          <p:nvPr>
            <p:ph type="body" idx="1"/>
          </p:nvPr>
        </p:nvSpPr>
        <p:spPr>
          <a:xfrm>
            <a:off x="609600" y="1752600"/>
            <a:ext cx="8229600" cy="4681538"/>
          </a:xfrm>
        </p:spPr>
        <p:txBody>
          <a:bodyPr/>
          <a:lstStyle/>
          <a:p>
            <a:r>
              <a:rPr lang="en-US"/>
              <a:t>Maximize likelihood or posterior probability</a:t>
            </a:r>
          </a:p>
          <a:p>
            <a:r>
              <a:rPr lang="en-US"/>
              <a:t>Numerical optimization (gradient or 2</a:t>
            </a:r>
            <a:r>
              <a:rPr lang="en-US" baseline="30000"/>
              <a:t>nd</a:t>
            </a:r>
            <a:r>
              <a:rPr lang="en-US"/>
              <a:t> order) </a:t>
            </a:r>
          </a:p>
          <a:p>
            <a:r>
              <a:rPr lang="en-US"/>
              <a:t>No local maxima</a:t>
            </a:r>
          </a:p>
          <a:p>
            <a:endParaRPr lang="en-US"/>
          </a:p>
          <a:p>
            <a:endParaRPr lang="en-US"/>
          </a:p>
          <a:p>
            <a:endParaRPr lang="en-US"/>
          </a:p>
          <a:p>
            <a:endParaRPr lang="en-US"/>
          </a:p>
          <a:p>
            <a:r>
              <a:rPr lang="en-US"/>
              <a:t>Requires inference at each step (slow!)</a:t>
            </a:r>
          </a:p>
        </p:txBody>
      </p:sp>
      <p:grpSp>
        <p:nvGrpSpPr>
          <p:cNvPr id="2" name="Group 11"/>
          <p:cNvGrpSpPr>
            <a:grpSpLocks/>
          </p:cNvGrpSpPr>
          <p:nvPr/>
        </p:nvGrpSpPr>
        <p:grpSpPr bwMode="auto">
          <a:xfrm>
            <a:off x="1219200" y="3429000"/>
            <a:ext cx="7696200" cy="1985963"/>
            <a:chOff x="768" y="2160"/>
            <a:chExt cx="4848" cy="1251"/>
          </a:xfrm>
        </p:grpSpPr>
        <p:sp>
          <p:nvSpPr>
            <p:cNvPr id="967682" name="Rectangle 2"/>
            <p:cNvSpPr>
              <a:spLocks noChangeArrowheads="1"/>
            </p:cNvSpPr>
            <p:nvPr/>
          </p:nvSpPr>
          <p:spPr bwMode="auto">
            <a:xfrm>
              <a:off x="3408" y="2160"/>
              <a:ext cx="1008" cy="318"/>
            </a:xfrm>
            <a:prstGeom prst="rect">
              <a:avLst/>
            </a:prstGeom>
            <a:solidFill>
              <a:srgbClr val="99CCFF"/>
            </a:solidFill>
            <a:ln w="9525">
              <a:solidFill>
                <a:schemeClr val="tx1"/>
              </a:solidFill>
              <a:miter lim="800000"/>
              <a:headEnd/>
              <a:tailEnd/>
            </a:ln>
            <a:effectLst/>
          </p:spPr>
          <p:txBody>
            <a:bodyPr wrap="none" anchor="ctr"/>
            <a:lstStyle/>
            <a:p>
              <a:endParaRPr lang="en-US"/>
            </a:p>
          </p:txBody>
        </p:sp>
        <p:sp>
          <p:nvSpPr>
            <p:cNvPr id="967683" name="Rectangle 3"/>
            <p:cNvSpPr>
              <a:spLocks noChangeArrowheads="1"/>
            </p:cNvSpPr>
            <p:nvPr/>
          </p:nvSpPr>
          <p:spPr bwMode="auto">
            <a:xfrm>
              <a:off x="2640" y="2160"/>
              <a:ext cx="576" cy="318"/>
            </a:xfrm>
            <a:prstGeom prst="rect">
              <a:avLst/>
            </a:prstGeom>
            <a:solidFill>
              <a:srgbClr val="CCFFCC"/>
            </a:solidFill>
            <a:ln w="9525">
              <a:solidFill>
                <a:schemeClr val="tx1"/>
              </a:solidFill>
              <a:miter lim="800000"/>
              <a:headEnd/>
              <a:tailEnd/>
            </a:ln>
            <a:effectLst/>
          </p:spPr>
          <p:txBody>
            <a:bodyPr wrap="none" anchor="ctr"/>
            <a:lstStyle/>
            <a:p>
              <a:endParaRPr lang="en-US"/>
            </a:p>
          </p:txBody>
        </p:sp>
        <p:sp>
          <p:nvSpPr>
            <p:cNvPr id="967686" name="Text Box 6"/>
            <p:cNvSpPr txBox="1">
              <a:spLocks noChangeArrowheads="1"/>
            </p:cNvSpPr>
            <p:nvPr/>
          </p:nvSpPr>
          <p:spPr bwMode="auto">
            <a:xfrm>
              <a:off x="768" y="2832"/>
              <a:ext cx="2360" cy="243"/>
            </a:xfrm>
            <a:prstGeom prst="rect">
              <a:avLst/>
            </a:prstGeom>
            <a:noFill/>
            <a:ln w="19050">
              <a:solidFill>
                <a:srgbClr val="339966"/>
              </a:solidFill>
              <a:miter lim="800000"/>
              <a:headEnd/>
              <a:tailEnd/>
            </a:ln>
            <a:effectLst/>
          </p:spPr>
          <p:txBody>
            <a:bodyPr wrap="none">
              <a:spAutoFit/>
            </a:bodyPr>
            <a:lstStyle/>
            <a:p>
              <a:r>
                <a:rPr lang="en-US" sz="1800"/>
                <a:t>No. of times feature</a:t>
              </a:r>
              <a:r>
                <a:rPr lang="en-US" sz="1800" i="1"/>
                <a:t> i </a:t>
              </a:r>
              <a:r>
                <a:rPr lang="en-US" sz="1800"/>
                <a:t>is true in data</a:t>
              </a:r>
              <a:endParaRPr lang="en-US" sz="1800" i="1"/>
            </a:p>
          </p:txBody>
        </p:sp>
        <p:sp>
          <p:nvSpPr>
            <p:cNvPr id="967687" name="Text Box 7"/>
            <p:cNvSpPr txBox="1">
              <a:spLocks noChangeArrowheads="1"/>
            </p:cNvSpPr>
            <p:nvPr/>
          </p:nvSpPr>
          <p:spPr bwMode="auto">
            <a:xfrm>
              <a:off x="2016" y="3168"/>
              <a:ext cx="3600" cy="243"/>
            </a:xfrm>
            <a:prstGeom prst="rect">
              <a:avLst/>
            </a:prstGeom>
            <a:noFill/>
            <a:ln w="19050">
              <a:solidFill>
                <a:srgbClr val="0000FF"/>
              </a:solidFill>
              <a:miter lim="800000"/>
              <a:headEnd/>
              <a:tailEnd/>
            </a:ln>
            <a:effectLst/>
          </p:spPr>
          <p:txBody>
            <a:bodyPr wrap="none">
              <a:spAutoFit/>
            </a:bodyPr>
            <a:lstStyle/>
            <a:p>
              <a:r>
                <a:rPr lang="en-US" sz="1800"/>
                <a:t>Expected no. times feature </a:t>
              </a:r>
              <a:r>
                <a:rPr lang="en-US" sz="1800" i="1"/>
                <a:t>i</a:t>
              </a:r>
              <a:r>
                <a:rPr lang="en-US" sz="1800"/>
                <a:t> is true according to model</a:t>
              </a:r>
            </a:p>
          </p:txBody>
        </p:sp>
        <p:sp>
          <p:nvSpPr>
            <p:cNvPr id="967688" name="Line 8"/>
            <p:cNvSpPr>
              <a:spLocks noChangeShapeType="1"/>
            </p:cNvSpPr>
            <p:nvPr/>
          </p:nvSpPr>
          <p:spPr bwMode="auto">
            <a:xfrm flipV="1">
              <a:off x="2832" y="2496"/>
              <a:ext cx="96" cy="336"/>
            </a:xfrm>
            <a:prstGeom prst="line">
              <a:avLst/>
            </a:prstGeom>
            <a:noFill/>
            <a:ln w="19050">
              <a:solidFill>
                <a:srgbClr val="339966"/>
              </a:solidFill>
              <a:round/>
              <a:headEnd/>
              <a:tailEnd type="triangle" w="med" len="med"/>
            </a:ln>
            <a:effectLst/>
          </p:spPr>
          <p:txBody>
            <a:bodyPr/>
            <a:lstStyle/>
            <a:p>
              <a:endParaRPr lang="en-US"/>
            </a:p>
          </p:txBody>
        </p:sp>
        <p:sp>
          <p:nvSpPr>
            <p:cNvPr id="967689" name="Line 9"/>
            <p:cNvSpPr>
              <a:spLocks noChangeShapeType="1"/>
            </p:cNvSpPr>
            <p:nvPr/>
          </p:nvSpPr>
          <p:spPr bwMode="auto">
            <a:xfrm flipH="1" flipV="1">
              <a:off x="3936" y="2496"/>
              <a:ext cx="384" cy="672"/>
            </a:xfrm>
            <a:prstGeom prst="line">
              <a:avLst/>
            </a:prstGeom>
            <a:noFill/>
            <a:ln w="19050">
              <a:solidFill>
                <a:srgbClr val="0000FF"/>
              </a:solidFill>
              <a:round/>
              <a:headEnd/>
              <a:tailEnd type="triangle" w="med" len="med"/>
            </a:ln>
            <a:effectLst/>
          </p:spPr>
          <p:txBody>
            <a:bodyPr/>
            <a:lstStyle/>
            <a:p>
              <a:endParaRPr lang="en-US"/>
            </a:p>
          </p:txBody>
        </p:sp>
      </p:grpSp>
      <p:graphicFrame>
        <p:nvGraphicFramePr>
          <p:cNvPr id="967690" name="Object 10"/>
          <p:cNvGraphicFramePr>
            <a:graphicFrameLocks noChangeAspect="1"/>
          </p:cNvGraphicFramePr>
          <p:nvPr/>
        </p:nvGraphicFramePr>
        <p:xfrm>
          <a:off x="1676400" y="3276600"/>
          <a:ext cx="5267325" cy="989013"/>
        </p:xfrm>
        <a:graphic>
          <a:graphicData uri="http://schemas.openxmlformats.org/presentationml/2006/ole">
            <mc:AlternateContent xmlns:mc="http://schemas.openxmlformats.org/markup-compatibility/2006">
              <mc:Choice xmlns:v="urn:schemas-microsoft-com:vml" Requires="v">
                <p:oleObj spid="_x0000_s62485" name="Equation" r:id="rId4" imgW="1993680" imgH="431640" progId="Equation.3">
                  <p:embed/>
                </p:oleObj>
              </mc:Choice>
              <mc:Fallback>
                <p:oleObj name="Equation" r:id="rId4" imgW="199368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276600"/>
                        <a:ext cx="5267325"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9" name="Object 5"/>
          <p:cNvGraphicFramePr>
            <a:graphicFrameLocks noChangeAspect="1"/>
          </p:cNvGraphicFramePr>
          <p:nvPr/>
        </p:nvGraphicFramePr>
        <p:xfrm>
          <a:off x="838200" y="76200"/>
          <a:ext cx="3429000" cy="895350"/>
        </p:xfrm>
        <a:graphic>
          <a:graphicData uri="http://schemas.openxmlformats.org/presentationml/2006/ole">
            <mc:AlternateContent xmlns:mc="http://schemas.openxmlformats.org/markup-compatibility/2006">
              <mc:Choice xmlns:v="urn:schemas-microsoft-com:vml" Requires="v">
                <p:oleObj spid="_x0000_s62486" name="Equation" r:id="rId6" imgW="1752480" imgH="457200" progId="Equation.DSMT4">
                  <p:embed/>
                </p:oleObj>
              </mc:Choice>
              <mc:Fallback>
                <p:oleObj name="Equation" r:id="rId6" imgW="1752480" imgH="45720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76200"/>
                        <a:ext cx="3429000"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0" name="Object 6"/>
          <p:cNvGraphicFramePr>
            <a:graphicFrameLocks noChangeAspect="1"/>
          </p:cNvGraphicFramePr>
          <p:nvPr/>
        </p:nvGraphicFramePr>
        <p:xfrm>
          <a:off x="4953000" y="76200"/>
          <a:ext cx="3067050" cy="906463"/>
        </p:xfrm>
        <a:graphic>
          <a:graphicData uri="http://schemas.openxmlformats.org/presentationml/2006/ole">
            <mc:AlternateContent xmlns:mc="http://schemas.openxmlformats.org/markup-compatibility/2006">
              <mc:Choice xmlns:v="urn:schemas-microsoft-com:vml" Requires="v">
                <p:oleObj spid="_x0000_s62487" name="Equation" r:id="rId8" imgW="1549080" imgH="457200" progId="Equation.DSMT4">
                  <p:embed/>
                </p:oleObj>
              </mc:Choice>
              <mc:Fallback>
                <p:oleObj name="Equation" r:id="rId8" imgW="1549080" imgH="45720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76200"/>
                        <a:ext cx="3067050"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cstate="print"/>
          <a:srcRect/>
          <a:stretch>
            <a:fillRect/>
          </a:stretch>
        </p:blipFill>
        <p:spPr bwMode="auto">
          <a:xfrm>
            <a:off x="1196975" y="927100"/>
            <a:ext cx="6750050" cy="50038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Alternative Objectives to maximize..</a:t>
            </a:r>
            <a:endParaRPr lang="en-US" dirty="0"/>
          </a:p>
        </p:txBody>
      </p:sp>
      <p:sp>
        <p:nvSpPr>
          <p:cNvPr id="3" name="Content Placeholder 2"/>
          <p:cNvSpPr>
            <a:spLocks noGrp="1"/>
          </p:cNvSpPr>
          <p:nvPr>
            <p:ph sz="half" idx="1"/>
          </p:nvPr>
        </p:nvSpPr>
        <p:spPr/>
        <p:txBody>
          <a:bodyPr>
            <a:normAutofit fontScale="85000" lnSpcReduction="10000"/>
          </a:bodyPr>
          <a:lstStyle/>
          <a:p>
            <a:r>
              <a:rPr lang="en-US" dirty="0" smtClean="0"/>
              <a:t>Since log-likelihood requires network inference to compute the derivative, we might want to focus on other objectives whose gradients are easier to compute (and which also –hopefully—have optima at the same parameter values). </a:t>
            </a:r>
          </a:p>
          <a:p>
            <a:r>
              <a:rPr lang="en-US" dirty="0" smtClean="0"/>
              <a:t>Two options:</a:t>
            </a:r>
          </a:p>
          <a:p>
            <a:pPr lvl="1"/>
            <a:r>
              <a:rPr lang="en-US" dirty="0" smtClean="0"/>
              <a:t>Pseudo Likelihood</a:t>
            </a:r>
          </a:p>
          <a:p>
            <a:pPr lvl="1"/>
            <a:r>
              <a:rPr lang="en-US" dirty="0" smtClean="0"/>
              <a:t>Contrastive Divergence</a:t>
            </a:r>
          </a:p>
          <a:p>
            <a:pPr lvl="1"/>
            <a:endParaRPr lang="en-US" dirty="0"/>
          </a:p>
        </p:txBody>
      </p:sp>
      <p:pic>
        <p:nvPicPr>
          <p:cNvPr id="89090" name="Picture 2"/>
          <p:cNvPicPr>
            <a:picLocks noChangeAspect="1" noChangeArrowheads="1"/>
          </p:cNvPicPr>
          <p:nvPr/>
        </p:nvPicPr>
        <p:blipFill>
          <a:blip r:embed="rId2" cstate="print"/>
          <a:srcRect/>
          <a:stretch>
            <a:fillRect/>
          </a:stretch>
        </p:blipFill>
        <p:spPr bwMode="auto">
          <a:xfrm>
            <a:off x="4800600" y="1676400"/>
            <a:ext cx="3505200" cy="965114"/>
          </a:xfrm>
          <a:prstGeom prst="rect">
            <a:avLst/>
          </a:prstGeom>
          <a:noFill/>
          <a:ln w="9525">
            <a:noFill/>
            <a:miter lim="800000"/>
            <a:headEnd/>
            <a:tailEnd/>
          </a:ln>
        </p:spPr>
      </p:pic>
      <p:sp>
        <p:nvSpPr>
          <p:cNvPr id="6" name="TextBox 5"/>
          <p:cNvSpPr txBox="1"/>
          <p:nvPr/>
        </p:nvSpPr>
        <p:spPr>
          <a:xfrm>
            <a:off x="4675276" y="1295400"/>
            <a:ext cx="4468724" cy="369332"/>
          </a:xfrm>
          <a:prstGeom prst="rect">
            <a:avLst/>
          </a:prstGeom>
          <a:noFill/>
        </p:spPr>
        <p:txBody>
          <a:bodyPr wrap="none" rtlCol="0">
            <a:spAutoFit/>
          </a:bodyPr>
          <a:lstStyle/>
          <a:p>
            <a:r>
              <a:rPr lang="en-US" dirty="0" smtClean="0"/>
              <a:t>Given a single data instance </a:t>
            </a:r>
            <a:r>
              <a:rPr lang="en-US" dirty="0" smtClean="0">
                <a:latin typeface="Symbol" pitchFamily="18" charset="2"/>
              </a:rPr>
              <a:t>x </a:t>
            </a:r>
            <a:r>
              <a:rPr lang="en-US" dirty="0" smtClean="0"/>
              <a:t>log-likelihood is</a:t>
            </a:r>
            <a:endParaRPr lang="en-US" dirty="0"/>
          </a:p>
        </p:txBody>
      </p:sp>
      <p:cxnSp>
        <p:nvCxnSpPr>
          <p:cNvPr id="8" name="Straight Arrow Connector 7"/>
          <p:cNvCxnSpPr/>
          <p:nvPr/>
        </p:nvCxnSpPr>
        <p:spPr>
          <a:xfrm rot="10800000" flipV="1">
            <a:off x="5486400" y="2362200"/>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00600" y="2819400"/>
            <a:ext cx="1376980" cy="307777"/>
          </a:xfrm>
          <a:prstGeom prst="rect">
            <a:avLst/>
          </a:prstGeom>
          <a:noFill/>
        </p:spPr>
        <p:txBody>
          <a:bodyPr wrap="none" rtlCol="0">
            <a:spAutoFit/>
          </a:bodyPr>
          <a:lstStyle/>
          <a:p>
            <a:r>
              <a:rPr lang="en-US" sz="1400" dirty="0" smtClean="0"/>
              <a:t>Log </a:t>
            </a:r>
            <a:r>
              <a:rPr lang="en-US" sz="1400" dirty="0" err="1" smtClean="0"/>
              <a:t>prob</a:t>
            </a:r>
            <a:r>
              <a:rPr lang="en-US" sz="1400" dirty="0" smtClean="0"/>
              <a:t> of data</a:t>
            </a:r>
            <a:endParaRPr lang="en-US" sz="1400" dirty="0"/>
          </a:p>
        </p:txBody>
      </p:sp>
      <p:sp>
        <p:nvSpPr>
          <p:cNvPr id="10" name="TextBox 9"/>
          <p:cNvSpPr txBox="1"/>
          <p:nvPr/>
        </p:nvSpPr>
        <p:spPr>
          <a:xfrm>
            <a:off x="6553200" y="2895600"/>
            <a:ext cx="2566152" cy="523220"/>
          </a:xfrm>
          <a:prstGeom prst="rect">
            <a:avLst/>
          </a:prstGeom>
          <a:noFill/>
        </p:spPr>
        <p:txBody>
          <a:bodyPr wrap="none" rtlCol="0">
            <a:spAutoFit/>
          </a:bodyPr>
          <a:lstStyle/>
          <a:p>
            <a:r>
              <a:rPr lang="en-US" sz="1400" dirty="0" smtClean="0"/>
              <a:t>Log </a:t>
            </a:r>
            <a:r>
              <a:rPr lang="en-US" sz="1400" dirty="0" err="1" smtClean="0"/>
              <a:t>prob</a:t>
            </a:r>
            <a:r>
              <a:rPr lang="en-US" sz="1400" dirty="0" smtClean="0"/>
              <a:t> of </a:t>
            </a:r>
            <a:r>
              <a:rPr lang="en-US" sz="1400" i="1" dirty="0" smtClean="0">
                <a:solidFill>
                  <a:srgbClr val="FF0000"/>
                </a:solidFill>
              </a:rPr>
              <a:t>all</a:t>
            </a:r>
            <a:r>
              <a:rPr lang="en-US" sz="1400" dirty="0" smtClean="0">
                <a:solidFill>
                  <a:srgbClr val="FF0000"/>
                </a:solidFill>
              </a:rPr>
              <a:t> </a:t>
            </a:r>
            <a:r>
              <a:rPr lang="en-US" sz="1400" i="1" dirty="0" smtClean="0">
                <a:solidFill>
                  <a:srgbClr val="FF0000"/>
                </a:solidFill>
              </a:rPr>
              <a:t>other</a:t>
            </a:r>
            <a:r>
              <a:rPr lang="en-US" sz="1400" dirty="0" smtClean="0">
                <a:solidFill>
                  <a:srgbClr val="FF0000"/>
                </a:solidFill>
              </a:rPr>
              <a:t> </a:t>
            </a:r>
            <a:r>
              <a:rPr lang="en-US" sz="1400" i="1" dirty="0" smtClean="0">
                <a:solidFill>
                  <a:srgbClr val="FF0000"/>
                </a:solidFill>
              </a:rPr>
              <a:t>possible</a:t>
            </a:r>
          </a:p>
          <a:p>
            <a:r>
              <a:rPr lang="en-US" sz="1400" dirty="0"/>
              <a:t> </a:t>
            </a:r>
            <a:r>
              <a:rPr lang="en-US" sz="1400" dirty="0" smtClean="0"/>
              <a:t>  data instances (</a:t>
            </a:r>
            <a:r>
              <a:rPr lang="en-US" sz="1400" dirty="0" err="1" smtClean="0"/>
              <a:t>w.r.t</a:t>
            </a:r>
            <a:r>
              <a:rPr lang="en-US" sz="1400" dirty="0" smtClean="0"/>
              <a:t>. current </a:t>
            </a:r>
            <a:r>
              <a:rPr lang="en-US" sz="1400" dirty="0" smtClean="0">
                <a:latin typeface="Symbol" pitchFamily="18" charset="2"/>
              </a:rPr>
              <a:t>q)</a:t>
            </a:r>
          </a:p>
        </p:txBody>
      </p:sp>
      <p:cxnSp>
        <p:nvCxnSpPr>
          <p:cNvPr id="12" name="Straight Arrow Connector 11"/>
          <p:cNvCxnSpPr/>
          <p:nvPr/>
        </p:nvCxnSpPr>
        <p:spPr>
          <a:xfrm rot="16200000" flipH="1">
            <a:off x="7467600" y="2438400"/>
            <a:ext cx="457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rot="16200000" flipH="1">
            <a:off x="6248400" y="2895600"/>
            <a:ext cx="533400" cy="1295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5334000" y="3810000"/>
            <a:ext cx="2504596" cy="584775"/>
          </a:xfrm>
          <a:prstGeom prst="rect">
            <a:avLst/>
          </a:prstGeom>
          <a:noFill/>
        </p:spPr>
        <p:txBody>
          <a:bodyPr wrap="none" rtlCol="0">
            <a:spAutoFit/>
          </a:bodyPr>
          <a:lstStyle/>
          <a:p>
            <a:r>
              <a:rPr lang="en-US" sz="1600" dirty="0" smtClean="0"/>
              <a:t>Maximize the distance</a:t>
            </a:r>
          </a:p>
          <a:p>
            <a:r>
              <a:rPr lang="en-US" sz="1600" dirty="0"/>
              <a:t> </a:t>
            </a:r>
            <a:r>
              <a:rPr lang="en-US" sz="1600" dirty="0" smtClean="0"/>
              <a:t>(“increase the divergence”)</a:t>
            </a:r>
            <a:endParaRPr lang="en-US" sz="1600" dirty="0"/>
          </a:p>
        </p:txBody>
      </p:sp>
      <p:cxnSp>
        <p:nvCxnSpPr>
          <p:cNvPr id="16" name="Straight Arrow Connector 15"/>
          <p:cNvCxnSpPr>
            <a:stCxn id="10" idx="2"/>
          </p:cNvCxnSpPr>
          <p:nvPr/>
        </p:nvCxnSpPr>
        <p:spPr>
          <a:xfrm rot="5400000">
            <a:off x="7227771" y="3887295"/>
            <a:ext cx="1076981" cy="14003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flipV="1">
            <a:off x="5105400" y="4495800"/>
            <a:ext cx="27432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7200900" y="4838700"/>
            <a:ext cx="9906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05600" y="5486400"/>
            <a:ext cx="2162772" cy="1384995"/>
          </a:xfrm>
          <a:prstGeom prst="rect">
            <a:avLst/>
          </a:prstGeom>
          <a:noFill/>
        </p:spPr>
        <p:txBody>
          <a:bodyPr wrap="none" rtlCol="0">
            <a:spAutoFit/>
          </a:bodyPr>
          <a:lstStyle/>
          <a:p>
            <a:r>
              <a:rPr lang="en-US" sz="1400" i="1" dirty="0" smtClean="0"/>
              <a:t>Pick a sample of</a:t>
            </a:r>
          </a:p>
          <a:p>
            <a:r>
              <a:rPr lang="en-US" sz="1400" i="1" dirty="0"/>
              <a:t> </a:t>
            </a:r>
            <a:r>
              <a:rPr lang="en-US" sz="1400" i="1" dirty="0" smtClean="0"/>
              <a:t>typical other instances</a:t>
            </a:r>
          </a:p>
          <a:p>
            <a:r>
              <a:rPr lang="en-US" sz="1400" i="1" dirty="0" smtClean="0"/>
              <a:t>(need to sample from </a:t>
            </a:r>
            <a:r>
              <a:rPr lang="en-US" sz="1400" i="1" dirty="0" err="1" smtClean="0"/>
              <a:t>P</a:t>
            </a:r>
            <a:r>
              <a:rPr lang="en-US" sz="1400" baseline="-25000" dirty="0" err="1" smtClean="0">
                <a:latin typeface="Symbol" pitchFamily="18" charset="2"/>
              </a:rPr>
              <a:t>q</a:t>
            </a:r>
            <a:r>
              <a:rPr lang="en-US" sz="1400" i="1" dirty="0" smtClean="0"/>
              <a:t>  </a:t>
            </a:r>
          </a:p>
          <a:p>
            <a:r>
              <a:rPr lang="en-US" sz="1400" i="1" dirty="0" smtClean="0"/>
              <a:t>Run MCMC initializing with</a:t>
            </a:r>
          </a:p>
          <a:p>
            <a:r>
              <a:rPr lang="en-US" sz="1400" i="1" dirty="0" smtClean="0"/>
              <a:t>the data..)</a:t>
            </a:r>
          </a:p>
          <a:p>
            <a:endParaRPr lang="en-US" sz="1400" i="1" dirty="0" smtClean="0"/>
          </a:p>
        </p:txBody>
      </p:sp>
      <p:sp>
        <p:nvSpPr>
          <p:cNvPr id="22" name="TextBox 21"/>
          <p:cNvSpPr txBox="1"/>
          <p:nvPr/>
        </p:nvSpPr>
        <p:spPr>
          <a:xfrm>
            <a:off x="3962400" y="5105400"/>
            <a:ext cx="2183611" cy="954107"/>
          </a:xfrm>
          <a:prstGeom prst="rect">
            <a:avLst/>
          </a:prstGeom>
          <a:noFill/>
        </p:spPr>
        <p:txBody>
          <a:bodyPr wrap="none" rtlCol="0">
            <a:spAutoFit/>
          </a:bodyPr>
          <a:lstStyle/>
          <a:p>
            <a:r>
              <a:rPr lang="en-US" sz="1400" dirty="0" smtClean="0"/>
              <a:t>Compute likelihood of</a:t>
            </a:r>
          </a:p>
          <a:p>
            <a:r>
              <a:rPr lang="en-US" sz="1400" dirty="0" smtClean="0"/>
              <a:t>each possible data instance</a:t>
            </a:r>
          </a:p>
          <a:p>
            <a:r>
              <a:rPr lang="en-US" sz="1400" dirty="0" smtClean="0"/>
              <a:t>just using </a:t>
            </a:r>
            <a:r>
              <a:rPr lang="en-US" sz="1400" dirty="0" err="1" smtClean="0"/>
              <a:t>markov</a:t>
            </a:r>
            <a:r>
              <a:rPr lang="en-US" sz="1400" dirty="0" smtClean="0"/>
              <a:t> blanket</a:t>
            </a:r>
          </a:p>
          <a:p>
            <a:r>
              <a:rPr lang="en-US" sz="1400" dirty="0"/>
              <a:t> </a:t>
            </a:r>
            <a:r>
              <a:rPr lang="en-US" sz="1400" dirty="0" smtClean="0"/>
              <a:t>(approximate chain rule)</a:t>
            </a:r>
            <a:endParaRPr lang="en-US" sz="1400" dirty="0"/>
          </a:p>
        </p:txBody>
      </p:sp>
      <p:cxnSp>
        <p:nvCxnSpPr>
          <p:cNvPr id="26" name="Straight Arrow Connector 25"/>
          <p:cNvCxnSpPr/>
          <p:nvPr/>
        </p:nvCxnSpPr>
        <p:spPr>
          <a:xfrm rot="10800000">
            <a:off x="3505200" y="6019800"/>
            <a:ext cx="3276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flipV="1">
            <a:off x="3200400" y="53340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959269" y="6019800"/>
            <a:ext cx="184731" cy="369332"/>
          </a:xfrm>
          <a:prstGeom prst="rect">
            <a:avLst/>
          </a:prstGeom>
          <a:noFill/>
        </p:spPr>
        <p:txBody>
          <a:bodyPr wrap="none" rtlCol="0">
            <a:spAutoFit/>
          </a:bodyP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r>
              <a:rPr lang="en-US"/>
              <a:t>Pseudo-Likelihood</a:t>
            </a:r>
            <a:endParaRPr lang="en-US" sz="2400"/>
          </a:p>
        </p:txBody>
      </p:sp>
      <p:sp>
        <p:nvSpPr>
          <p:cNvPr id="968707" name="Rectangle 3"/>
          <p:cNvSpPr>
            <a:spLocks noGrp="1" noChangeArrowheads="1"/>
          </p:cNvSpPr>
          <p:nvPr>
            <p:ph type="body" idx="1"/>
          </p:nvPr>
        </p:nvSpPr>
        <p:spPr>
          <a:xfrm>
            <a:off x="457200" y="1828800"/>
            <a:ext cx="8229600" cy="4411663"/>
          </a:xfrm>
        </p:spPr>
        <p:txBody>
          <a:bodyPr>
            <a:normAutofit lnSpcReduction="10000"/>
          </a:bodyPr>
          <a:lstStyle/>
          <a:p>
            <a:pPr>
              <a:lnSpc>
                <a:spcPct val="90000"/>
              </a:lnSpc>
            </a:pPr>
            <a:endParaRPr lang="en-US"/>
          </a:p>
          <a:p>
            <a:pPr>
              <a:lnSpc>
                <a:spcPct val="90000"/>
              </a:lnSpc>
            </a:pPr>
            <a:endParaRPr lang="en-US"/>
          </a:p>
          <a:p>
            <a:pPr>
              <a:lnSpc>
                <a:spcPct val="90000"/>
              </a:lnSpc>
            </a:pPr>
            <a:r>
              <a:rPr lang="en-US"/>
              <a:t>Likelihood of each variable given its neighbors in the data</a:t>
            </a:r>
            <a:endParaRPr lang="en-US" sz="2400"/>
          </a:p>
          <a:p>
            <a:pPr>
              <a:lnSpc>
                <a:spcPct val="90000"/>
              </a:lnSpc>
            </a:pPr>
            <a:r>
              <a:rPr lang="en-US"/>
              <a:t>Does not require inference at each step</a:t>
            </a:r>
          </a:p>
          <a:p>
            <a:pPr>
              <a:lnSpc>
                <a:spcPct val="90000"/>
              </a:lnSpc>
            </a:pPr>
            <a:r>
              <a:rPr lang="en-US"/>
              <a:t>Consistent estimator</a:t>
            </a:r>
          </a:p>
          <a:p>
            <a:pPr>
              <a:lnSpc>
                <a:spcPct val="90000"/>
              </a:lnSpc>
            </a:pPr>
            <a:r>
              <a:rPr lang="en-US"/>
              <a:t>Widely used in vision, spatial statistics, etc.</a:t>
            </a:r>
          </a:p>
          <a:p>
            <a:pPr>
              <a:lnSpc>
                <a:spcPct val="90000"/>
              </a:lnSpc>
            </a:pPr>
            <a:r>
              <a:rPr lang="en-US"/>
              <a:t>But PL parameters may not work well for</a:t>
            </a:r>
            <a:br>
              <a:rPr lang="en-US"/>
            </a:br>
            <a:r>
              <a:rPr lang="en-US"/>
              <a:t>long inference chains</a:t>
            </a:r>
            <a:endParaRPr lang="en-US" sz="2200"/>
          </a:p>
        </p:txBody>
      </p:sp>
      <p:graphicFrame>
        <p:nvGraphicFramePr>
          <p:cNvPr id="968708" name="Object 4"/>
          <p:cNvGraphicFramePr>
            <a:graphicFrameLocks noChangeAspect="1"/>
          </p:cNvGraphicFramePr>
          <p:nvPr/>
        </p:nvGraphicFramePr>
        <p:xfrm>
          <a:off x="1447800" y="1752600"/>
          <a:ext cx="6024563" cy="998538"/>
        </p:xfrm>
        <a:graphic>
          <a:graphicData uri="http://schemas.openxmlformats.org/presentationml/2006/ole">
            <mc:AlternateContent xmlns:mc="http://schemas.openxmlformats.org/markup-compatibility/2006">
              <mc:Choice xmlns:v="urn:schemas-microsoft-com:vml" Requires="v">
                <p:oleObj spid="_x0000_s63497" name="Equation" r:id="rId4" imgW="2070000" imgH="342720" progId="Equation.3">
                  <p:embed/>
                </p:oleObj>
              </mc:Choice>
              <mc:Fallback>
                <p:oleObj name="Equation" r:id="rId4" imgW="2070000" imgH="34272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752600"/>
                        <a:ext cx="6024563"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8709" name="Text Box 5"/>
          <p:cNvSpPr txBox="1">
            <a:spLocks noChangeArrowheads="1"/>
          </p:cNvSpPr>
          <p:nvPr/>
        </p:nvSpPr>
        <p:spPr bwMode="auto">
          <a:xfrm>
            <a:off x="2041525" y="6183313"/>
            <a:ext cx="4906963" cy="396875"/>
          </a:xfrm>
          <a:prstGeom prst="rect">
            <a:avLst/>
          </a:prstGeom>
          <a:noFill/>
          <a:ln w="19050" algn="ctr">
            <a:noFill/>
            <a:miter lim="800000"/>
            <a:headEnd/>
            <a:tailEnd/>
          </a:ln>
          <a:effectLst/>
        </p:spPr>
        <p:txBody>
          <a:bodyPr wrap="none">
            <a:spAutoFit/>
          </a:bodyPr>
          <a:lstStyle/>
          <a:p>
            <a:r>
              <a:rPr lang="en-US" b="1"/>
              <a:t>[Which can lead to disasterous results]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ChangeArrowheads="1"/>
          </p:cNvSpPr>
          <p:nvPr/>
        </p:nvSpPr>
        <p:spPr bwMode="auto">
          <a:xfrm>
            <a:off x="5486400" y="3048000"/>
            <a:ext cx="1981200" cy="533400"/>
          </a:xfrm>
          <a:prstGeom prst="rect">
            <a:avLst/>
          </a:prstGeom>
          <a:solidFill>
            <a:srgbClr val="99CCFF"/>
          </a:solidFill>
          <a:ln w="9525">
            <a:solidFill>
              <a:schemeClr val="tx1"/>
            </a:solidFill>
            <a:miter lim="800000"/>
            <a:headEnd/>
            <a:tailEnd/>
          </a:ln>
          <a:effectLst/>
        </p:spPr>
        <p:txBody>
          <a:bodyPr wrap="none" anchor="ctr"/>
          <a:lstStyle/>
          <a:p>
            <a:endParaRPr lang="en-US"/>
          </a:p>
        </p:txBody>
      </p:sp>
      <p:sp>
        <p:nvSpPr>
          <p:cNvPr id="969731" name="Rectangle 3"/>
          <p:cNvSpPr>
            <a:spLocks noChangeArrowheads="1"/>
          </p:cNvSpPr>
          <p:nvPr/>
        </p:nvSpPr>
        <p:spPr bwMode="auto">
          <a:xfrm>
            <a:off x="3962400" y="3048000"/>
            <a:ext cx="1219200" cy="533400"/>
          </a:xfrm>
          <a:prstGeom prst="rect">
            <a:avLst/>
          </a:prstGeom>
          <a:solidFill>
            <a:srgbClr val="CCFFCC"/>
          </a:solidFill>
          <a:ln w="9525">
            <a:solidFill>
              <a:schemeClr val="tx1"/>
            </a:solidFill>
            <a:miter lim="800000"/>
            <a:headEnd/>
            <a:tailEnd/>
          </a:ln>
          <a:effectLst/>
        </p:spPr>
        <p:txBody>
          <a:bodyPr wrap="none" anchor="ctr"/>
          <a:lstStyle/>
          <a:p>
            <a:endParaRPr lang="en-US"/>
          </a:p>
        </p:txBody>
      </p:sp>
      <p:sp>
        <p:nvSpPr>
          <p:cNvPr id="969732" name="Rectangle 4"/>
          <p:cNvSpPr>
            <a:spLocks noGrp="1" noChangeArrowheads="1"/>
          </p:cNvSpPr>
          <p:nvPr>
            <p:ph type="title"/>
          </p:nvPr>
        </p:nvSpPr>
        <p:spPr>
          <a:xfrm>
            <a:off x="381000" y="122238"/>
            <a:ext cx="7620000" cy="1325562"/>
          </a:xfrm>
        </p:spPr>
        <p:txBody>
          <a:bodyPr/>
          <a:lstStyle/>
          <a:p>
            <a:r>
              <a:rPr lang="en-US"/>
              <a:t>Discriminative Weight Learning</a:t>
            </a:r>
          </a:p>
        </p:txBody>
      </p:sp>
      <p:sp>
        <p:nvSpPr>
          <p:cNvPr id="969733" name="Rectangle 5"/>
          <p:cNvSpPr>
            <a:spLocks noGrp="1" noChangeArrowheads="1"/>
          </p:cNvSpPr>
          <p:nvPr>
            <p:ph type="body" idx="1"/>
          </p:nvPr>
        </p:nvSpPr>
        <p:spPr>
          <a:xfrm>
            <a:off x="533400" y="1828800"/>
            <a:ext cx="8229600" cy="4681538"/>
          </a:xfrm>
        </p:spPr>
        <p:txBody>
          <a:bodyPr/>
          <a:lstStyle/>
          <a:p>
            <a:r>
              <a:rPr lang="en-US"/>
              <a:t>Maximize conditional likelihood of query (</a:t>
            </a:r>
            <a:r>
              <a:rPr lang="en-US" sz="3200" i="1">
                <a:latin typeface="Times" pitchFamily="18" charset="0"/>
              </a:rPr>
              <a:t>y</a:t>
            </a:r>
            <a:r>
              <a:rPr lang="en-US"/>
              <a:t>) given evidence (</a:t>
            </a:r>
            <a:r>
              <a:rPr lang="en-US" sz="3200" i="1">
                <a:latin typeface="Times" pitchFamily="18" charset="0"/>
              </a:rPr>
              <a:t>x</a:t>
            </a:r>
            <a:r>
              <a:rPr lang="en-US"/>
              <a:t>)</a:t>
            </a:r>
          </a:p>
          <a:p>
            <a:endParaRPr lang="en-US"/>
          </a:p>
          <a:p>
            <a:endParaRPr lang="en-US"/>
          </a:p>
          <a:p>
            <a:endParaRPr lang="en-US"/>
          </a:p>
          <a:p>
            <a:endParaRPr lang="en-US"/>
          </a:p>
          <a:p>
            <a:r>
              <a:rPr lang="en-US"/>
              <a:t>Approximate expected counts by counts in MAP state of </a:t>
            </a:r>
            <a:r>
              <a:rPr lang="en-US" sz="3200" i="1">
                <a:latin typeface="Times" pitchFamily="18" charset="0"/>
              </a:rPr>
              <a:t>y</a:t>
            </a:r>
            <a:r>
              <a:rPr lang="en-US"/>
              <a:t> given </a:t>
            </a:r>
            <a:r>
              <a:rPr lang="en-US" sz="3200" i="1">
                <a:latin typeface="Times" pitchFamily="18" charset="0"/>
              </a:rPr>
              <a:t>x</a:t>
            </a:r>
          </a:p>
        </p:txBody>
      </p:sp>
      <p:sp>
        <p:nvSpPr>
          <p:cNvPr id="969734" name="Text Box 6"/>
          <p:cNvSpPr txBox="1">
            <a:spLocks noChangeArrowheads="1"/>
          </p:cNvSpPr>
          <p:nvPr/>
        </p:nvSpPr>
        <p:spPr bwMode="auto">
          <a:xfrm>
            <a:off x="1066800" y="4114800"/>
            <a:ext cx="4305300" cy="385763"/>
          </a:xfrm>
          <a:prstGeom prst="rect">
            <a:avLst/>
          </a:prstGeom>
          <a:noFill/>
          <a:ln w="19050">
            <a:solidFill>
              <a:srgbClr val="339966"/>
            </a:solidFill>
            <a:miter lim="800000"/>
            <a:headEnd/>
            <a:tailEnd/>
          </a:ln>
          <a:effectLst/>
        </p:spPr>
        <p:txBody>
          <a:bodyPr wrap="none">
            <a:spAutoFit/>
          </a:bodyPr>
          <a:lstStyle/>
          <a:p>
            <a:r>
              <a:rPr lang="en-US" sz="1800"/>
              <a:t>No. of true groundings of clause</a:t>
            </a:r>
            <a:r>
              <a:rPr lang="en-US" sz="1800" i="1"/>
              <a:t> i </a:t>
            </a:r>
            <a:r>
              <a:rPr lang="en-US" sz="1800"/>
              <a:t>in data</a:t>
            </a:r>
            <a:endParaRPr lang="en-US" sz="1800" i="1"/>
          </a:p>
        </p:txBody>
      </p:sp>
      <p:sp>
        <p:nvSpPr>
          <p:cNvPr id="969735" name="Text Box 7"/>
          <p:cNvSpPr txBox="1">
            <a:spLocks noChangeArrowheads="1"/>
          </p:cNvSpPr>
          <p:nvPr/>
        </p:nvSpPr>
        <p:spPr bwMode="auto">
          <a:xfrm>
            <a:off x="3581400" y="4648200"/>
            <a:ext cx="5181600" cy="385763"/>
          </a:xfrm>
          <a:prstGeom prst="rect">
            <a:avLst/>
          </a:prstGeom>
          <a:noFill/>
          <a:ln w="19050">
            <a:solidFill>
              <a:srgbClr val="0000FF"/>
            </a:solidFill>
            <a:miter lim="800000"/>
            <a:headEnd/>
            <a:tailEnd/>
          </a:ln>
          <a:effectLst/>
        </p:spPr>
        <p:txBody>
          <a:bodyPr wrap="none">
            <a:spAutoFit/>
          </a:bodyPr>
          <a:lstStyle/>
          <a:p>
            <a:r>
              <a:rPr lang="en-US" sz="1800"/>
              <a:t>Expected no. true groundings according to model</a:t>
            </a:r>
          </a:p>
        </p:txBody>
      </p:sp>
      <p:sp>
        <p:nvSpPr>
          <p:cNvPr id="969736" name="Line 8"/>
          <p:cNvSpPr>
            <a:spLocks noChangeShapeType="1"/>
          </p:cNvSpPr>
          <p:nvPr/>
        </p:nvSpPr>
        <p:spPr bwMode="auto">
          <a:xfrm flipV="1">
            <a:off x="4343400" y="3657600"/>
            <a:ext cx="152400" cy="457200"/>
          </a:xfrm>
          <a:prstGeom prst="line">
            <a:avLst/>
          </a:prstGeom>
          <a:noFill/>
          <a:ln w="19050">
            <a:solidFill>
              <a:srgbClr val="339966"/>
            </a:solidFill>
            <a:round/>
            <a:headEnd/>
            <a:tailEnd type="triangle" w="med" len="med"/>
          </a:ln>
          <a:effectLst/>
        </p:spPr>
        <p:txBody>
          <a:bodyPr/>
          <a:lstStyle/>
          <a:p>
            <a:endParaRPr lang="en-US"/>
          </a:p>
        </p:txBody>
      </p:sp>
      <p:sp>
        <p:nvSpPr>
          <p:cNvPr id="969737" name="Line 9"/>
          <p:cNvSpPr>
            <a:spLocks noChangeShapeType="1"/>
          </p:cNvSpPr>
          <p:nvPr/>
        </p:nvSpPr>
        <p:spPr bwMode="auto">
          <a:xfrm flipH="1" flipV="1">
            <a:off x="6172200" y="3657600"/>
            <a:ext cx="533400" cy="990600"/>
          </a:xfrm>
          <a:prstGeom prst="line">
            <a:avLst/>
          </a:prstGeom>
          <a:noFill/>
          <a:ln w="19050">
            <a:solidFill>
              <a:srgbClr val="0000FF"/>
            </a:solidFill>
            <a:round/>
            <a:headEnd/>
            <a:tailEnd type="triangle" w="med" len="med"/>
          </a:ln>
          <a:effectLst/>
        </p:spPr>
        <p:txBody>
          <a:bodyPr/>
          <a:lstStyle/>
          <a:p>
            <a:endParaRPr lang="en-US"/>
          </a:p>
        </p:txBody>
      </p:sp>
      <p:graphicFrame>
        <p:nvGraphicFramePr>
          <p:cNvPr id="969738" name="Object 10"/>
          <p:cNvGraphicFramePr>
            <a:graphicFrameLocks noChangeAspect="1"/>
          </p:cNvGraphicFramePr>
          <p:nvPr/>
        </p:nvGraphicFramePr>
        <p:xfrm>
          <a:off x="914400" y="2895600"/>
          <a:ext cx="6475413" cy="989013"/>
        </p:xfrm>
        <a:graphic>
          <a:graphicData uri="http://schemas.openxmlformats.org/presentationml/2006/ole">
            <mc:AlternateContent xmlns:mc="http://schemas.openxmlformats.org/markup-compatibility/2006">
              <mc:Choice xmlns:v="urn:schemas-microsoft-com:vml" Requires="v">
                <p:oleObj spid="_x0000_s64521" name="Equation" r:id="rId4" imgW="2450880" imgH="431640" progId="Equation.3">
                  <p:embed/>
                </p:oleObj>
              </mc:Choice>
              <mc:Fallback>
                <p:oleObj name="Equation" r:id="rId4" imgW="245088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895600"/>
                        <a:ext cx="6475413"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p:txBody>
          <a:bodyPr/>
          <a:lstStyle/>
          <a:p>
            <a:r>
              <a:rPr lang="en-US"/>
              <a:t>Structure Learning</a:t>
            </a:r>
          </a:p>
        </p:txBody>
      </p:sp>
      <p:sp>
        <p:nvSpPr>
          <p:cNvPr id="971779" name="Rectangle 3"/>
          <p:cNvSpPr>
            <a:spLocks noGrp="1" noChangeArrowheads="1"/>
          </p:cNvSpPr>
          <p:nvPr>
            <p:ph type="body" idx="1"/>
          </p:nvPr>
        </p:nvSpPr>
        <p:spPr/>
        <p:txBody>
          <a:bodyPr/>
          <a:lstStyle/>
          <a:p>
            <a:r>
              <a:rPr lang="en-US"/>
              <a:t>How to learn the structure of a Markov network?</a:t>
            </a:r>
          </a:p>
          <a:p>
            <a:pPr lvl="1"/>
            <a:r>
              <a:rPr lang="en-US"/>
              <a:t>… not too different from learning structure for a Bayes network: discrete search through space of possible graphs, trying to maximize data probability….</a:t>
            </a:r>
          </a:p>
          <a:p>
            <a:pPr>
              <a:buFont typeface="Wingdings" pitchFamily="2" charset="2"/>
              <a:buNone/>
            </a:pP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cstate="print"/>
          <a:srcRect/>
          <a:stretch>
            <a:fillRect/>
          </a:stretch>
        </p:blipFill>
        <p:spPr bwMode="auto">
          <a:xfrm>
            <a:off x="930275" y="860425"/>
            <a:ext cx="7283450" cy="51371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cstate="print"/>
          <a:srcRect/>
          <a:stretch>
            <a:fillRect/>
          </a:stretch>
        </p:blipFill>
        <p:spPr bwMode="auto">
          <a:xfrm>
            <a:off x="1184275" y="917575"/>
            <a:ext cx="6775450" cy="50228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3" cstate="print"/>
          <a:srcRect/>
          <a:stretch>
            <a:fillRect/>
          </a:stretch>
        </p:blipFill>
        <p:spPr bwMode="auto">
          <a:xfrm>
            <a:off x="838200" y="0"/>
            <a:ext cx="6921500" cy="4953000"/>
          </a:xfrm>
          <a:prstGeom prst="rect">
            <a:avLst/>
          </a:prstGeom>
          <a:noFill/>
          <a:ln w="9525">
            <a:noFill/>
            <a:miter lim="800000"/>
            <a:headEnd/>
            <a:tailEnd/>
          </a:ln>
        </p:spPr>
      </p:pic>
      <p:sp>
        <p:nvSpPr>
          <p:cNvPr id="3" name="TextBox 2"/>
          <p:cNvSpPr txBox="1"/>
          <p:nvPr/>
        </p:nvSpPr>
        <p:spPr>
          <a:xfrm>
            <a:off x="2362200" y="5105400"/>
            <a:ext cx="6196376" cy="1477328"/>
          </a:xfrm>
          <a:prstGeom prst="rect">
            <a:avLst/>
          </a:prstGeom>
          <a:noFill/>
        </p:spPr>
        <p:txBody>
          <a:bodyPr wrap="none" rtlCol="0">
            <a:spAutoFit/>
          </a:bodyPr>
          <a:lstStyle/>
          <a:p>
            <a:r>
              <a:rPr lang="en-US" dirty="0" smtClean="0"/>
              <a:t>Connection to MCMC:</a:t>
            </a:r>
          </a:p>
          <a:p>
            <a:r>
              <a:rPr lang="en-US" dirty="0"/>
              <a:t> </a:t>
            </a:r>
            <a:r>
              <a:rPr lang="en-US" dirty="0" smtClean="0"/>
              <a:t> </a:t>
            </a:r>
            <a:r>
              <a:rPr lang="en-US" dirty="0" smtClean="0">
                <a:sym typeface="Wingdings" pitchFamily="2" charset="2"/>
              </a:rPr>
              <a:t>MCMC requires sampling a node given its </a:t>
            </a:r>
            <a:r>
              <a:rPr lang="en-US" dirty="0" err="1" smtClean="0">
                <a:sym typeface="Wingdings" pitchFamily="2" charset="2"/>
              </a:rPr>
              <a:t>markov</a:t>
            </a:r>
            <a:r>
              <a:rPr lang="en-US" dirty="0" smtClean="0">
                <a:sym typeface="Wingdings" pitchFamily="2" charset="2"/>
              </a:rPr>
              <a:t> blanket</a:t>
            </a:r>
          </a:p>
          <a:p>
            <a:r>
              <a:rPr lang="en-US" dirty="0">
                <a:sym typeface="Wingdings" pitchFamily="2" charset="2"/>
              </a:rPr>
              <a:t> </a:t>
            </a:r>
            <a:r>
              <a:rPr lang="en-US" dirty="0" smtClean="0">
                <a:sym typeface="Wingdings" pitchFamily="2" charset="2"/>
              </a:rPr>
              <a:t>Need to use P(</a:t>
            </a:r>
            <a:r>
              <a:rPr lang="en-US" dirty="0" err="1" smtClean="0">
                <a:sym typeface="Wingdings" pitchFamily="2" charset="2"/>
              </a:rPr>
              <a:t>x|MB</a:t>
            </a:r>
            <a:r>
              <a:rPr lang="en-US" dirty="0" smtClean="0">
                <a:sym typeface="Wingdings" pitchFamily="2" charset="2"/>
              </a:rPr>
              <a:t>(x)). </a:t>
            </a:r>
            <a:r>
              <a:rPr lang="en-US" dirty="0">
                <a:sym typeface="Wingdings" pitchFamily="2" charset="2"/>
              </a:rPr>
              <a:t> </a:t>
            </a:r>
            <a:r>
              <a:rPr lang="en-US" dirty="0" smtClean="0">
                <a:sym typeface="Wingdings" pitchFamily="2" charset="2"/>
              </a:rPr>
              <a:t>For </a:t>
            </a:r>
            <a:r>
              <a:rPr lang="en-US" dirty="0" err="1" smtClean="0">
                <a:sym typeface="Wingdings" pitchFamily="2" charset="2"/>
              </a:rPr>
              <a:t>Bayes</a:t>
            </a:r>
            <a:r>
              <a:rPr lang="en-US" dirty="0" smtClean="0">
                <a:sym typeface="Wingdings" pitchFamily="2" charset="2"/>
              </a:rPr>
              <a:t> nets MB(x) contains more</a:t>
            </a:r>
          </a:p>
          <a:p>
            <a:r>
              <a:rPr lang="en-US" dirty="0">
                <a:sym typeface="Wingdings" pitchFamily="2" charset="2"/>
              </a:rPr>
              <a:t> </a:t>
            </a:r>
            <a:r>
              <a:rPr lang="en-US" dirty="0" smtClean="0">
                <a:sym typeface="Wingdings" pitchFamily="2" charset="2"/>
              </a:rPr>
              <a:t>    nodes than are mentioned in the local distribution CPT(x)</a:t>
            </a:r>
          </a:p>
          <a:p>
            <a:r>
              <a:rPr lang="en-US" dirty="0">
                <a:sym typeface="Wingdings" pitchFamily="2" charset="2"/>
              </a:rPr>
              <a:t> </a:t>
            </a:r>
            <a:r>
              <a:rPr lang="en-US" dirty="0" smtClean="0">
                <a:sym typeface="Wingdings" pitchFamily="2" charset="2"/>
              </a:rPr>
              <a:t> For Markov nets, </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2" cstate="print"/>
          <a:srcRect/>
          <a:stretch>
            <a:fillRect/>
          </a:stretch>
        </p:blipFill>
        <p:spPr bwMode="auto">
          <a:xfrm>
            <a:off x="4572000" y="457200"/>
            <a:ext cx="4229100" cy="1873784"/>
          </a:xfrm>
          <a:prstGeom prst="rect">
            <a:avLst/>
          </a:prstGeom>
          <a:noFill/>
          <a:ln w="9525">
            <a:noFill/>
            <a:miter lim="800000"/>
            <a:headEnd/>
            <a:tailEnd/>
          </a:ln>
        </p:spPr>
      </p:pic>
      <p:sp>
        <p:nvSpPr>
          <p:cNvPr id="3" name="Oval 2"/>
          <p:cNvSpPr/>
          <p:nvPr/>
        </p:nvSpPr>
        <p:spPr>
          <a:xfrm>
            <a:off x="762000" y="1752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 name="Oval 3"/>
          <p:cNvSpPr/>
          <p:nvPr/>
        </p:nvSpPr>
        <p:spPr>
          <a:xfrm>
            <a:off x="0" y="2514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 name="Oval 4"/>
          <p:cNvSpPr/>
          <p:nvPr/>
        </p:nvSpPr>
        <p:spPr>
          <a:xfrm>
            <a:off x="762000"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6" name="Oval 5"/>
          <p:cNvSpPr/>
          <p:nvPr/>
        </p:nvSpPr>
        <p:spPr>
          <a:xfrm>
            <a:off x="1524000" y="2514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8" name="Straight Connector 7"/>
          <p:cNvCxnSpPr>
            <a:stCxn id="3" idx="3"/>
            <a:endCxn id="4" idx="7"/>
          </p:cNvCxnSpPr>
          <p:nvPr/>
        </p:nvCxnSpPr>
        <p:spPr>
          <a:xfrm rot="5400000">
            <a:off x="325204" y="2077804"/>
            <a:ext cx="492592" cy="49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4"/>
            <a:endCxn id="5" idx="2"/>
          </p:cNvCxnSpPr>
          <p:nvPr/>
        </p:nvCxnSpPr>
        <p:spPr>
          <a:xfrm rot="16200000" flipH="1">
            <a:off x="152400" y="2933700"/>
            <a:ext cx="64770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 idx="5"/>
            <a:endCxn id="6" idx="1"/>
          </p:cNvCxnSpPr>
          <p:nvPr/>
        </p:nvCxnSpPr>
        <p:spPr>
          <a:xfrm rot="16200000" flipH="1">
            <a:off x="1087204" y="2077804"/>
            <a:ext cx="492592" cy="49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4"/>
            <a:endCxn id="5" idx="6"/>
          </p:cNvCxnSpPr>
          <p:nvPr/>
        </p:nvCxnSpPr>
        <p:spPr>
          <a:xfrm rot="5400000">
            <a:off x="1104900" y="2933700"/>
            <a:ext cx="647700" cy="571500"/>
          </a:xfrm>
          <a:prstGeom prst="line">
            <a:avLst/>
          </a:prstGeom>
        </p:spPr>
        <p:style>
          <a:lnRef idx="1">
            <a:schemeClr val="accent1"/>
          </a:lnRef>
          <a:fillRef idx="0">
            <a:schemeClr val="accent1"/>
          </a:fillRef>
          <a:effectRef idx="0">
            <a:schemeClr val="accent1"/>
          </a:effectRef>
          <a:fontRef idx="minor">
            <a:schemeClr val="tx1"/>
          </a:fontRef>
        </p:style>
      </p:cxnSp>
      <p:pic>
        <p:nvPicPr>
          <p:cNvPr id="70659" name="Picture 3"/>
          <p:cNvPicPr>
            <a:picLocks noChangeAspect="1" noChangeArrowheads="1"/>
          </p:cNvPicPr>
          <p:nvPr/>
        </p:nvPicPr>
        <p:blipFill>
          <a:blip r:embed="rId3" cstate="print"/>
          <a:srcRect/>
          <a:stretch>
            <a:fillRect/>
          </a:stretch>
        </p:blipFill>
        <p:spPr bwMode="auto">
          <a:xfrm>
            <a:off x="4191000" y="3505200"/>
            <a:ext cx="4775065" cy="3352800"/>
          </a:xfrm>
          <a:prstGeom prst="rect">
            <a:avLst/>
          </a:prstGeom>
          <a:noFill/>
          <a:ln w="9525">
            <a:noFill/>
            <a:miter lim="800000"/>
            <a:headEnd/>
            <a:tailEnd/>
          </a:ln>
        </p:spPr>
      </p:pic>
      <p:pic>
        <p:nvPicPr>
          <p:cNvPr id="70660" name="Picture 4"/>
          <p:cNvPicPr>
            <a:picLocks noChangeAspect="1" noChangeArrowheads="1"/>
          </p:cNvPicPr>
          <p:nvPr/>
        </p:nvPicPr>
        <p:blipFill>
          <a:blip r:embed="rId4" cstate="print"/>
          <a:srcRect/>
          <a:stretch>
            <a:fillRect/>
          </a:stretch>
        </p:blipFill>
        <p:spPr bwMode="auto">
          <a:xfrm>
            <a:off x="4572000" y="2438400"/>
            <a:ext cx="3862387" cy="1057491"/>
          </a:xfrm>
          <a:prstGeom prst="rect">
            <a:avLst/>
          </a:prstGeom>
          <a:noFill/>
          <a:ln w="9525">
            <a:noFill/>
            <a:miter lim="800000"/>
            <a:headEnd/>
            <a:tailEnd/>
          </a:ln>
        </p:spPr>
      </p:pic>
      <p:sp>
        <p:nvSpPr>
          <p:cNvPr id="29" name="Freeform 28"/>
          <p:cNvSpPr/>
          <p:nvPr/>
        </p:nvSpPr>
        <p:spPr>
          <a:xfrm>
            <a:off x="5163349" y="5584958"/>
            <a:ext cx="1993063" cy="235444"/>
          </a:xfrm>
          <a:custGeom>
            <a:avLst/>
            <a:gdLst>
              <a:gd name="connsiteX0" fmla="*/ 930826 w 1993063"/>
              <a:gd name="connsiteY0" fmla="*/ 65705 h 235444"/>
              <a:gd name="connsiteX1" fmla="*/ 908924 w 1993063"/>
              <a:gd name="connsiteY1" fmla="*/ 60230 h 235444"/>
              <a:gd name="connsiteX2" fmla="*/ 870596 w 1993063"/>
              <a:gd name="connsiteY2" fmla="*/ 49279 h 235444"/>
              <a:gd name="connsiteX3" fmla="*/ 826792 w 1993063"/>
              <a:gd name="connsiteY3" fmla="*/ 43804 h 235444"/>
              <a:gd name="connsiteX4" fmla="*/ 711808 w 1993063"/>
              <a:gd name="connsiteY4" fmla="*/ 32853 h 235444"/>
              <a:gd name="connsiteX5" fmla="*/ 695382 w 1993063"/>
              <a:gd name="connsiteY5" fmla="*/ 27377 h 235444"/>
              <a:gd name="connsiteX6" fmla="*/ 531118 w 1993063"/>
              <a:gd name="connsiteY6" fmla="*/ 38328 h 235444"/>
              <a:gd name="connsiteX7" fmla="*/ 492790 w 1993063"/>
              <a:gd name="connsiteY7" fmla="*/ 32853 h 235444"/>
              <a:gd name="connsiteX8" fmla="*/ 470888 w 1993063"/>
              <a:gd name="connsiteY8" fmla="*/ 27377 h 235444"/>
              <a:gd name="connsiteX9" fmla="*/ 410658 w 1993063"/>
              <a:gd name="connsiteY9" fmla="*/ 32853 h 235444"/>
              <a:gd name="connsiteX10" fmla="*/ 317576 w 1993063"/>
              <a:gd name="connsiteY10" fmla="*/ 21902 h 235444"/>
              <a:gd name="connsiteX11" fmla="*/ 240919 w 1993063"/>
              <a:gd name="connsiteY11" fmla="*/ 10951 h 235444"/>
              <a:gd name="connsiteX12" fmla="*/ 197116 w 1993063"/>
              <a:gd name="connsiteY12" fmla="*/ 16426 h 235444"/>
              <a:gd name="connsiteX13" fmla="*/ 180689 w 1993063"/>
              <a:gd name="connsiteY13" fmla="*/ 10951 h 235444"/>
              <a:gd name="connsiteX14" fmla="*/ 158788 w 1993063"/>
              <a:gd name="connsiteY14" fmla="*/ 5476 h 235444"/>
              <a:gd name="connsiteX15" fmla="*/ 98558 w 1993063"/>
              <a:gd name="connsiteY15" fmla="*/ 10951 h 235444"/>
              <a:gd name="connsiteX16" fmla="*/ 38328 w 1993063"/>
              <a:gd name="connsiteY16" fmla="*/ 21902 h 235444"/>
              <a:gd name="connsiteX17" fmla="*/ 27377 w 1993063"/>
              <a:gd name="connsiteY17" fmla="*/ 38328 h 235444"/>
              <a:gd name="connsiteX18" fmla="*/ 10950 w 1993063"/>
              <a:gd name="connsiteY18" fmla="*/ 60230 h 235444"/>
              <a:gd name="connsiteX19" fmla="*/ 0 w 1993063"/>
              <a:gd name="connsiteY19" fmla="*/ 98558 h 235444"/>
              <a:gd name="connsiteX20" fmla="*/ 10950 w 1993063"/>
              <a:gd name="connsiteY20" fmla="*/ 147837 h 235444"/>
              <a:gd name="connsiteX21" fmla="*/ 21901 w 1993063"/>
              <a:gd name="connsiteY21" fmla="*/ 164264 h 235444"/>
              <a:gd name="connsiteX22" fmla="*/ 60229 w 1993063"/>
              <a:gd name="connsiteY22" fmla="*/ 169739 h 235444"/>
              <a:gd name="connsiteX23" fmla="*/ 82131 w 1993063"/>
              <a:gd name="connsiteY23" fmla="*/ 175214 h 235444"/>
              <a:gd name="connsiteX24" fmla="*/ 98558 w 1993063"/>
              <a:gd name="connsiteY24" fmla="*/ 164264 h 235444"/>
              <a:gd name="connsiteX25" fmla="*/ 180689 w 1993063"/>
              <a:gd name="connsiteY25" fmla="*/ 153313 h 235444"/>
              <a:gd name="connsiteX26" fmla="*/ 224493 w 1993063"/>
              <a:gd name="connsiteY26" fmla="*/ 164264 h 235444"/>
              <a:gd name="connsiteX27" fmla="*/ 240919 w 1993063"/>
              <a:gd name="connsiteY27" fmla="*/ 169739 h 235444"/>
              <a:gd name="connsiteX28" fmla="*/ 246395 w 1993063"/>
              <a:gd name="connsiteY28" fmla="*/ 186165 h 235444"/>
              <a:gd name="connsiteX29" fmla="*/ 273772 w 1993063"/>
              <a:gd name="connsiteY29" fmla="*/ 191641 h 235444"/>
              <a:gd name="connsiteX30" fmla="*/ 388756 w 1993063"/>
              <a:gd name="connsiteY30" fmla="*/ 202592 h 235444"/>
              <a:gd name="connsiteX31" fmla="*/ 421609 w 1993063"/>
              <a:gd name="connsiteY31" fmla="*/ 208067 h 235444"/>
              <a:gd name="connsiteX32" fmla="*/ 438035 w 1993063"/>
              <a:gd name="connsiteY32" fmla="*/ 213543 h 235444"/>
              <a:gd name="connsiteX33" fmla="*/ 498265 w 1993063"/>
              <a:gd name="connsiteY33" fmla="*/ 224493 h 235444"/>
              <a:gd name="connsiteX34" fmla="*/ 514692 w 1993063"/>
              <a:gd name="connsiteY34" fmla="*/ 229969 h 235444"/>
              <a:gd name="connsiteX35" fmla="*/ 542069 w 1993063"/>
              <a:gd name="connsiteY35" fmla="*/ 235444 h 235444"/>
              <a:gd name="connsiteX36" fmla="*/ 591348 w 1993063"/>
              <a:gd name="connsiteY36" fmla="*/ 229969 h 235444"/>
              <a:gd name="connsiteX37" fmla="*/ 629676 w 1993063"/>
              <a:gd name="connsiteY37" fmla="*/ 224493 h 235444"/>
              <a:gd name="connsiteX38" fmla="*/ 717283 w 1993063"/>
              <a:gd name="connsiteY38" fmla="*/ 219018 h 235444"/>
              <a:gd name="connsiteX39" fmla="*/ 821317 w 1993063"/>
              <a:gd name="connsiteY39" fmla="*/ 213543 h 235444"/>
              <a:gd name="connsiteX40" fmla="*/ 848694 w 1993063"/>
              <a:gd name="connsiteY40" fmla="*/ 208067 h 235444"/>
              <a:gd name="connsiteX41" fmla="*/ 865120 w 1993063"/>
              <a:gd name="connsiteY41" fmla="*/ 202592 h 235444"/>
              <a:gd name="connsiteX42" fmla="*/ 881547 w 1993063"/>
              <a:gd name="connsiteY42" fmla="*/ 208067 h 235444"/>
              <a:gd name="connsiteX43" fmla="*/ 914400 w 1993063"/>
              <a:gd name="connsiteY43" fmla="*/ 213543 h 235444"/>
              <a:gd name="connsiteX44" fmla="*/ 936301 w 1993063"/>
              <a:gd name="connsiteY44" fmla="*/ 219018 h 235444"/>
              <a:gd name="connsiteX45" fmla="*/ 963679 w 1993063"/>
              <a:gd name="connsiteY45" fmla="*/ 224493 h 235444"/>
              <a:gd name="connsiteX46" fmla="*/ 1045810 w 1993063"/>
              <a:gd name="connsiteY46" fmla="*/ 219018 h 235444"/>
              <a:gd name="connsiteX47" fmla="*/ 1138893 w 1993063"/>
              <a:gd name="connsiteY47" fmla="*/ 208067 h 235444"/>
              <a:gd name="connsiteX48" fmla="*/ 1155319 w 1993063"/>
              <a:gd name="connsiteY48" fmla="*/ 197116 h 235444"/>
              <a:gd name="connsiteX49" fmla="*/ 1215549 w 1993063"/>
              <a:gd name="connsiteY49" fmla="*/ 186165 h 235444"/>
              <a:gd name="connsiteX50" fmla="*/ 1264828 w 1993063"/>
              <a:gd name="connsiteY50" fmla="*/ 191641 h 235444"/>
              <a:gd name="connsiteX51" fmla="*/ 1281255 w 1993063"/>
              <a:gd name="connsiteY51" fmla="*/ 186165 h 235444"/>
              <a:gd name="connsiteX52" fmla="*/ 1314107 w 1993063"/>
              <a:gd name="connsiteY52" fmla="*/ 202592 h 235444"/>
              <a:gd name="connsiteX53" fmla="*/ 1357911 w 1993063"/>
              <a:gd name="connsiteY53" fmla="*/ 213543 h 235444"/>
              <a:gd name="connsiteX54" fmla="*/ 1396239 w 1993063"/>
              <a:gd name="connsiteY54" fmla="*/ 208067 h 235444"/>
              <a:gd name="connsiteX55" fmla="*/ 1429092 w 1993063"/>
              <a:gd name="connsiteY55" fmla="*/ 202592 h 235444"/>
              <a:gd name="connsiteX56" fmla="*/ 1467420 w 1993063"/>
              <a:gd name="connsiteY56" fmla="*/ 208067 h 235444"/>
              <a:gd name="connsiteX57" fmla="*/ 1544076 w 1993063"/>
              <a:gd name="connsiteY57" fmla="*/ 202592 h 235444"/>
              <a:gd name="connsiteX58" fmla="*/ 1565978 w 1993063"/>
              <a:gd name="connsiteY58" fmla="*/ 197116 h 235444"/>
              <a:gd name="connsiteX59" fmla="*/ 1604306 w 1993063"/>
              <a:gd name="connsiteY59" fmla="*/ 191641 h 235444"/>
              <a:gd name="connsiteX60" fmla="*/ 1697389 w 1993063"/>
              <a:gd name="connsiteY60" fmla="*/ 186165 h 235444"/>
              <a:gd name="connsiteX61" fmla="*/ 1763094 w 1993063"/>
              <a:gd name="connsiteY61" fmla="*/ 197116 h 235444"/>
              <a:gd name="connsiteX62" fmla="*/ 1784996 w 1993063"/>
              <a:gd name="connsiteY62" fmla="*/ 202592 h 235444"/>
              <a:gd name="connsiteX63" fmla="*/ 1817849 w 1993063"/>
              <a:gd name="connsiteY63" fmla="*/ 208067 h 235444"/>
              <a:gd name="connsiteX64" fmla="*/ 1845226 w 1993063"/>
              <a:gd name="connsiteY64" fmla="*/ 213543 h 235444"/>
              <a:gd name="connsiteX65" fmla="*/ 1878079 w 1993063"/>
              <a:gd name="connsiteY65" fmla="*/ 229969 h 235444"/>
              <a:gd name="connsiteX66" fmla="*/ 1938308 w 1993063"/>
              <a:gd name="connsiteY66" fmla="*/ 219018 h 235444"/>
              <a:gd name="connsiteX67" fmla="*/ 1954735 w 1993063"/>
              <a:gd name="connsiteY67" fmla="*/ 208067 h 235444"/>
              <a:gd name="connsiteX68" fmla="*/ 1971161 w 1993063"/>
              <a:gd name="connsiteY68" fmla="*/ 202592 h 235444"/>
              <a:gd name="connsiteX69" fmla="*/ 1993063 w 1993063"/>
              <a:gd name="connsiteY69" fmla="*/ 169739 h 235444"/>
              <a:gd name="connsiteX70" fmla="*/ 1982112 w 1993063"/>
              <a:gd name="connsiteY70" fmla="*/ 136886 h 235444"/>
              <a:gd name="connsiteX71" fmla="*/ 1954735 w 1993063"/>
              <a:gd name="connsiteY71" fmla="*/ 87607 h 235444"/>
              <a:gd name="connsiteX72" fmla="*/ 1938308 w 1993063"/>
              <a:gd name="connsiteY72" fmla="*/ 82132 h 235444"/>
              <a:gd name="connsiteX73" fmla="*/ 1921882 w 1993063"/>
              <a:gd name="connsiteY73" fmla="*/ 71181 h 235444"/>
              <a:gd name="connsiteX74" fmla="*/ 1867128 w 1993063"/>
              <a:gd name="connsiteY74" fmla="*/ 60230 h 235444"/>
              <a:gd name="connsiteX75" fmla="*/ 1741192 w 1993063"/>
              <a:gd name="connsiteY75" fmla="*/ 60230 h 235444"/>
              <a:gd name="connsiteX76" fmla="*/ 1724766 w 1993063"/>
              <a:gd name="connsiteY76" fmla="*/ 54755 h 235444"/>
              <a:gd name="connsiteX77" fmla="*/ 1691913 w 1993063"/>
              <a:gd name="connsiteY77" fmla="*/ 49279 h 235444"/>
              <a:gd name="connsiteX78" fmla="*/ 1653585 w 1993063"/>
              <a:gd name="connsiteY78" fmla="*/ 38328 h 235444"/>
              <a:gd name="connsiteX79" fmla="*/ 1593355 w 1993063"/>
              <a:gd name="connsiteY79" fmla="*/ 32853 h 235444"/>
              <a:gd name="connsiteX80" fmla="*/ 1538601 w 1993063"/>
              <a:gd name="connsiteY80" fmla="*/ 27377 h 235444"/>
              <a:gd name="connsiteX81" fmla="*/ 1467420 w 1993063"/>
              <a:gd name="connsiteY81" fmla="*/ 16426 h 235444"/>
              <a:gd name="connsiteX82" fmla="*/ 1440043 w 1993063"/>
              <a:gd name="connsiteY82" fmla="*/ 10951 h 235444"/>
              <a:gd name="connsiteX83" fmla="*/ 1385288 w 1993063"/>
              <a:gd name="connsiteY83" fmla="*/ 0 h 235444"/>
              <a:gd name="connsiteX84" fmla="*/ 1346960 w 1993063"/>
              <a:gd name="connsiteY84" fmla="*/ 5476 h 235444"/>
              <a:gd name="connsiteX85" fmla="*/ 1330534 w 1993063"/>
              <a:gd name="connsiteY85" fmla="*/ 10951 h 235444"/>
              <a:gd name="connsiteX86" fmla="*/ 1308632 w 1993063"/>
              <a:gd name="connsiteY86" fmla="*/ 16426 h 235444"/>
              <a:gd name="connsiteX87" fmla="*/ 1264828 w 1993063"/>
              <a:gd name="connsiteY87" fmla="*/ 27377 h 235444"/>
              <a:gd name="connsiteX88" fmla="*/ 1210074 w 1993063"/>
              <a:gd name="connsiteY88" fmla="*/ 27377 h 235444"/>
              <a:gd name="connsiteX89" fmla="*/ 1177221 w 1993063"/>
              <a:gd name="connsiteY89" fmla="*/ 21902 h 235444"/>
              <a:gd name="connsiteX90" fmla="*/ 1144368 w 1993063"/>
              <a:gd name="connsiteY90" fmla="*/ 32853 h 235444"/>
              <a:gd name="connsiteX91" fmla="*/ 1127942 w 1993063"/>
              <a:gd name="connsiteY91" fmla="*/ 43804 h 235444"/>
              <a:gd name="connsiteX92" fmla="*/ 1100565 w 1993063"/>
              <a:gd name="connsiteY92" fmla="*/ 49279 h 235444"/>
              <a:gd name="connsiteX93" fmla="*/ 1084138 w 1993063"/>
              <a:gd name="connsiteY93" fmla="*/ 54755 h 235444"/>
              <a:gd name="connsiteX94" fmla="*/ 1029384 w 1993063"/>
              <a:gd name="connsiteY94" fmla="*/ 49279 h 235444"/>
              <a:gd name="connsiteX95" fmla="*/ 1012958 w 1993063"/>
              <a:gd name="connsiteY95" fmla="*/ 43804 h 235444"/>
              <a:gd name="connsiteX96" fmla="*/ 991056 w 1993063"/>
              <a:gd name="connsiteY96" fmla="*/ 38328 h 235444"/>
              <a:gd name="connsiteX97" fmla="*/ 974629 w 1993063"/>
              <a:gd name="connsiteY97" fmla="*/ 43804 h 235444"/>
              <a:gd name="connsiteX98" fmla="*/ 958203 w 1993063"/>
              <a:gd name="connsiteY98" fmla="*/ 54755 h 235444"/>
              <a:gd name="connsiteX99" fmla="*/ 930826 w 1993063"/>
              <a:gd name="connsiteY99" fmla="*/ 65705 h 235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993063" h="235444">
                <a:moveTo>
                  <a:pt x="930826" y="65705"/>
                </a:moveTo>
                <a:cubicBezTo>
                  <a:pt x="922613" y="66618"/>
                  <a:pt x="916160" y="62297"/>
                  <a:pt x="908924" y="60230"/>
                </a:cubicBezTo>
                <a:cubicBezTo>
                  <a:pt x="890701" y="55024"/>
                  <a:pt x="891131" y="52701"/>
                  <a:pt x="870596" y="49279"/>
                </a:cubicBezTo>
                <a:cubicBezTo>
                  <a:pt x="856081" y="46860"/>
                  <a:pt x="841406" y="45523"/>
                  <a:pt x="826792" y="43804"/>
                </a:cubicBezTo>
                <a:cubicBezTo>
                  <a:pt x="769192" y="37028"/>
                  <a:pt x="776002" y="38202"/>
                  <a:pt x="711808" y="32853"/>
                </a:cubicBezTo>
                <a:cubicBezTo>
                  <a:pt x="706333" y="31028"/>
                  <a:pt x="701154" y="27377"/>
                  <a:pt x="695382" y="27377"/>
                </a:cubicBezTo>
                <a:cubicBezTo>
                  <a:pt x="598812" y="27377"/>
                  <a:pt x="598062" y="28765"/>
                  <a:pt x="531118" y="38328"/>
                </a:cubicBezTo>
                <a:cubicBezTo>
                  <a:pt x="518342" y="36503"/>
                  <a:pt x="505488" y="35162"/>
                  <a:pt x="492790" y="32853"/>
                </a:cubicBezTo>
                <a:cubicBezTo>
                  <a:pt x="485386" y="31507"/>
                  <a:pt x="478413" y="27377"/>
                  <a:pt x="470888" y="27377"/>
                </a:cubicBezTo>
                <a:cubicBezTo>
                  <a:pt x="450729" y="27377"/>
                  <a:pt x="430735" y="31028"/>
                  <a:pt x="410658" y="32853"/>
                </a:cubicBezTo>
                <a:cubicBezTo>
                  <a:pt x="368437" y="18778"/>
                  <a:pt x="406612" y="29996"/>
                  <a:pt x="317576" y="21902"/>
                </a:cubicBezTo>
                <a:cubicBezTo>
                  <a:pt x="287438" y="19162"/>
                  <a:pt x="269665" y="15742"/>
                  <a:pt x="240919" y="10951"/>
                </a:cubicBezTo>
                <a:cubicBezTo>
                  <a:pt x="226318" y="12776"/>
                  <a:pt x="211831" y="16426"/>
                  <a:pt x="197116" y="16426"/>
                </a:cubicBezTo>
                <a:cubicBezTo>
                  <a:pt x="191344" y="16426"/>
                  <a:pt x="186239" y="12537"/>
                  <a:pt x="180689" y="10951"/>
                </a:cubicBezTo>
                <a:cubicBezTo>
                  <a:pt x="173453" y="8884"/>
                  <a:pt x="166088" y="7301"/>
                  <a:pt x="158788" y="5476"/>
                </a:cubicBezTo>
                <a:cubicBezTo>
                  <a:pt x="138711" y="7301"/>
                  <a:pt x="118579" y="8596"/>
                  <a:pt x="98558" y="10951"/>
                </a:cubicBezTo>
                <a:cubicBezTo>
                  <a:pt x="81532" y="12954"/>
                  <a:pt x="55629" y="18441"/>
                  <a:pt x="38328" y="21902"/>
                </a:cubicBezTo>
                <a:cubicBezTo>
                  <a:pt x="34678" y="27377"/>
                  <a:pt x="31202" y="32973"/>
                  <a:pt x="27377" y="38328"/>
                </a:cubicBezTo>
                <a:cubicBezTo>
                  <a:pt x="22073" y="45754"/>
                  <a:pt x="15478" y="52306"/>
                  <a:pt x="10950" y="60230"/>
                </a:cubicBezTo>
                <a:cubicBezTo>
                  <a:pt x="7459" y="66339"/>
                  <a:pt x="1185" y="93817"/>
                  <a:pt x="0" y="98558"/>
                </a:cubicBezTo>
                <a:cubicBezTo>
                  <a:pt x="2103" y="111175"/>
                  <a:pt x="4211" y="134358"/>
                  <a:pt x="10950" y="147837"/>
                </a:cubicBezTo>
                <a:cubicBezTo>
                  <a:pt x="13893" y="153723"/>
                  <a:pt x="15887" y="161591"/>
                  <a:pt x="21901" y="164264"/>
                </a:cubicBezTo>
                <a:cubicBezTo>
                  <a:pt x="33694" y="169506"/>
                  <a:pt x="47531" y="167431"/>
                  <a:pt x="60229" y="169739"/>
                </a:cubicBezTo>
                <a:cubicBezTo>
                  <a:pt x="67633" y="171085"/>
                  <a:pt x="74830" y="173389"/>
                  <a:pt x="82131" y="175214"/>
                </a:cubicBezTo>
                <a:cubicBezTo>
                  <a:pt x="87607" y="171564"/>
                  <a:pt x="92672" y="167207"/>
                  <a:pt x="98558" y="164264"/>
                </a:cubicBezTo>
                <a:cubicBezTo>
                  <a:pt x="120928" y="153079"/>
                  <a:pt x="165991" y="154538"/>
                  <a:pt x="180689" y="153313"/>
                </a:cubicBezTo>
                <a:cubicBezTo>
                  <a:pt x="218241" y="165829"/>
                  <a:pt x="171630" y="151048"/>
                  <a:pt x="224493" y="164264"/>
                </a:cubicBezTo>
                <a:cubicBezTo>
                  <a:pt x="230092" y="165664"/>
                  <a:pt x="235444" y="167914"/>
                  <a:pt x="240919" y="169739"/>
                </a:cubicBezTo>
                <a:cubicBezTo>
                  <a:pt x="242744" y="175214"/>
                  <a:pt x="241593" y="182964"/>
                  <a:pt x="246395" y="186165"/>
                </a:cubicBezTo>
                <a:cubicBezTo>
                  <a:pt x="254138" y="191327"/>
                  <a:pt x="264592" y="190111"/>
                  <a:pt x="273772" y="191641"/>
                </a:cubicBezTo>
                <a:cubicBezTo>
                  <a:pt x="321528" y="199600"/>
                  <a:pt x="330851" y="198456"/>
                  <a:pt x="388756" y="202592"/>
                </a:cubicBezTo>
                <a:cubicBezTo>
                  <a:pt x="399707" y="204417"/>
                  <a:pt x="410771" y="205659"/>
                  <a:pt x="421609" y="208067"/>
                </a:cubicBezTo>
                <a:cubicBezTo>
                  <a:pt x="427243" y="209319"/>
                  <a:pt x="432401" y="212291"/>
                  <a:pt x="438035" y="213543"/>
                </a:cubicBezTo>
                <a:cubicBezTo>
                  <a:pt x="481972" y="223307"/>
                  <a:pt x="458405" y="214528"/>
                  <a:pt x="498265" y="224493"/>
                </a:cubicBezTo>
                <a:cubicBezTo>
                  <a:pt x="503865" y="225893"/>
                  <a:pt x="509092" y="228569"/>
                  <a:pt x="514692" y="229969"/>
                </a:cubicBezTo>
                <a:cubicBezTo>
                  <a:pt x="523720" y="232226"/>
                  <a:pt x="532943" y="233619"/>
                  <a:pt x="542069" y="235444"/>
                </a:cubicBezTo>
                <a:lnTo>
                  <a:pt x="591348" y="229969"/>
                </a:lnTo>
                <a:cubicBezTo>
                  <a:pt x="604154" y="228368"/>
                  <a:pt x="616819" y="225611"/>
                  <a:pt x="629676" y="224493"/>
                </a:cubicBezTo>
                <a:cubicBezTo>
                  <a:pt x="658825" y="221958"/>
                  <a:pt x="688081" y="220843"/>
                  <a:pt x="717283" y="219018"/>
                </a:cubicBezTo>
                <a:cubicBezTo>
                  <a:pt x="795719" y="205945"/>
                  <a:pt x="761008" y="204927"/>
                  <a:pt x="821317" y="213543"/>
                </a:cubicBezTo>
                <a:cubicBezTo>
                  <a:pt x="830443" y="211718"/>
                  <a:pt x="839665" y="210324"/>
                  <a:pt x="848694" y="208067"/>
                </a:cubicBezTo>
                <a:cubicBezTo>
                  <a:pt x="854293" y="206667"/>
                  <a:pt x="859349" y="202592"/>
                  <a:pt x="865120" y="202592"/>
                </a:cubicBezTo>
                <a:cubicBezTo>
                  <a:pt x="870892" y="202592"/>
                  <a:pt x="875913" y="206815"/>
                  <a:pt x="881547" y="208067"/>
                </a:cubicBezTo>
                <a:cubicBezTo>
                  <a:pt x="892385" y="210475"/>
                  <a:pt x="903514" y="211366"/>
                  <a:pt x="914400" y="213543"/>
                </a:cubicBezTo>
                <a:cubicBezTo>
                  <a:pt x="921779" y="215019"/>
                  <a:pt x="928955" y="217386"/>
                  <a:pt x="936301" y="219018"/>
                </a:cubicBezTo>
                <a:cubicBezTo>
                  <a:pt x="945386" y="221037"/>
                  <a:pt x="954553" y="222668"/>
                  <a:pt x="963679" y="224493"/>
                </a:cubicBezTo>
                <a:lnTo>
                  <a:pt x="1045810" y="219018"/>
                </a:lnTo>
                <a:cubicBezTo>
                  <a:pt x="1067134" y="217241"/>
                  <a:pt x="1116600" y="210854"/>
                  <a:pt x="1138893" y="208067"/>
                </a:cubicBezTo>
                <a:cubicBezTo>
                  <a:pt x="1144368" y="204417"/>
                  <a:pt x="1149270" y="199708"/>
                  <a:pt x="1155319" y="197116"/>
                </a:cubicBezTo>
                <a:cubicBezTo>
                  <a:pt x="1168224" y="191585"/>
                  <a:pt x="1206673" y="187433"/>
                  <a:pt x="1215549" y="186165"/>
                </a:cubicBezTo>
                <a:cubicBezTo>
                  <a:pt x="1231975" y="187990"/>
                  <a:pt x="1248301" y="191641"/>
                  <a:pt x="1264828" y="191641"/>
                </a:cubicBezTo>
                <a:cubicBezTo>
                  <a:pt x="1270600" y="191641"/>
                  <a:pt x="1275483" y="186165"/>
                  <a:pt x="1281255" y="186165"/>
                </a:cubicBezTo>
                <a:cubicBezTo>
                  <a:pt x="1295017" y="186165"/>
                  <a:pt x="1303035" y="197056"/>
                  <a:pt x="1314107" y="202592"/>
                </a:cubicBezTo>
                <a:cubicBezTo>
                  <a:pt x="1325328" y="208202"/>
                  <a:pt x="1347504" y="211461"/>
                  <a:pt x="1357911" y="213543"/>
                </a:cubicBezTo>
                <a:lnTo>
                  <a:pt x="1396239" y="208067"/>
                </a:lnTo>
                <a:cubicBezTo>
                  <a:pt x="1407212" y="206379"/>
                  <a:pt x="1417990" y="202592"/>
                  <a:pt x="1429092" y="202592"/>
                </a:cubicBezTo>
                <a:cubicBezTo>
                  <a:pt x="1441998" y="202592"/>
                  <a:pt x="1454644" y="206242"/>
                  <a:pt x="1467420" y="208067"/>
                </a:cubicBezTo>
                <a:cubicBezTo>
                  <a:pt x="1492972" y="206242"/>
                  <a:pt x="1518616" y="205421"/>
                  <a:pt x="1544076" y="202592"/>
                </a:cubicBezTo>
                <a:cubicBezTo>
                  <a:pt x="1551555" y="201761"/>
                  <a:pt x="1558574" y="198462"/>
                  <a:pt x="1565978" y="197116"/>
                </a:cubicBezTo>
                <a:cubicBezTo>
                  <a:pt x="1578676" y="194807"/>
                  <a:pt x="1591445" y="192713"/>
                  <a:pt x="1604306" y="191641"/>
                </a:cubicBezTo>
                <a:cubicBezTo>
                  <a:pt x="1635280" y="189060"/>
                  <a:pt x="1666361" y="187990"/>
                  <a:pt x="1697389" y="186165"/>
                </a:cubicBezTo>
                <a:cubicBezTo>
                  <a:pt x="1719291" y="189815"/>
                  <a:pt x="1741553" y="191730"/>
                  <a:pt x="1763094" y="197116"/>
                </a:cubicBezTo>
                <a:cubicBezTo>
                  <a:pt x="1770395" y="198941"/>
                  <a:pt x="1777617" y="201116"/>
                  <a:pt x="1784996" y="202592"/>
                </a:cubicBezTo>
                <a:cubicBezTo>
                  <a:pt x="1795882" y="204769"/>
                  <a:pt x="1806926" y="206081"/>
                  <a:pt x="1817849" y="208067"/>
                </a:cubicBezTo>
                <a:cubicBezTo>
                  <a:pt x="1827005" y="209732"/>
                  <a:pt x="1836100" y="211718"/>
                  <a:pt x="1845226" y="213543"/>
                </a:cubicBezTo>
                <a:cubicBezTo>
                  <a:pt x="1853530" y="219079"/>
                  <a:pt x="1866746" y="229969"/>
                  <a:pt x="1878079" y="229969"/>
                </a:cubicBezTo>
                <a:cubicBezTo>
                  <a:pt x="1897694" y="229969"/>
                  <a:pt x="1919141" y="223809"/>
                  <a:pt x="1938308" y="219018"/>
                </a:cubicBezTo>
                <a:cubicBezTo>
                  <a:pt x="1943784" y="215368"/>
                  <a:pt x="1948849" y="211010"/>
                  <a:pt x="1954735" y="208067"/>
                </a:cubicBezTo>
                <a:cubicBezTo>
                  <a:pt x="1959897" y="205486"/>
                  <a:pt x="1967080" y="206673"/>
                  <a:pt x="1971161" y="202592"/>
                </a:cubicBezTo>
                <a:cubicBezTo>
                  <a:pt x="1980468" y="193285"/>
                  <a:pt x="1993063" y="169739"/>
                  <a:pt x="1993063" y="169739"/>
                </a:cubicBezTo>
                <a:lnTo>
                  <a:pt x="1982112" y="136886"/>
                </a:lnTo>
                <a:cubicBezTo>
                  <a:pt x="1977291" y="122422"/>
                  <a:pt x="1968857" y="92314"/>
                  <a:pt x="1954735" y="87607"/>
                </a:cubicBezTo>
                <a:lnTo>
                  <a:pt x="1938308" y="82132"/>
                </a:lnTo>
                <a:cubicBezTo>
                  <a:pt x="1932833" y="78482"/>
                  <a:pt x="1927930" y="73773"/>
                  <a:pt x="1921882" y="71181"/>
                </a:cubicBezTo>
                <a:cubicBezTo>
                  <a:pt x="1911483" y="66724"/>
                  <a:pt x="1874544" y="61466"/>
                  <a:pt x="1867128" y="60230"/>
                </a:cubicBezTo>
                <a:cubicBezTo>
                  <a:pt x="1807473" y="68751"/>
                  <a:pt x="1824361" y="68984"/>
                  <a:pt x="1741192" y="60230"/>
                </a:cubicBezTo>
                <a:cubicBezTo>
                  <a:pt x="1735452" y="59626"/>
                  <a:pt x="1730400" y="56007"/>
                  <a:pt x="1724766" y="54755"/>
                </a:cubicBezTo>
                <a:cubicBezTo>
                  <a:pt x="1713928" y="52347"/>
                  <a:pt x="1702751" y="51687"/>
                  <a:pt x="1691913" y="49279"/>
                </a:cubicBezTo>
                <a:cubicBezTo>
                  <a:pt x="1666585" y="43650"/>
                  <a:pt x="1683385" y="42301"/>
                  <a:pt x="1653585" y="38328"/>
                </a:cubicBezTo>
                <a:cubicBezTo>
                  <a:pt x="1633602" y="35664"/>
                  <a:pt x="1613424" y="34764"/>
                  <a:pt x="1593355" y="32853"/>
                </a:cubicBezTo>
                <a:lnTo>
                  <a:pt x="1538601" y="27377"/>
                </a:lnTo>
                <a:cubicBezTo>
                  <a:pt x="1493008" y="15980"/>
                  <a:pt x="1540994" y="26937"/>
                  <a:pt x="1467420" y="16426"/>
                </a:cubicBezTo>
                <a:cubicBezTo>
                  <a:pt x="1458207" y="15110"/>
                  <a:pt x="1449199" y="12616"/>
                  <a:pt x="1440043" y="10951"/>
                </a:cubicBezTo>
                <a:cubicBezTo>
                  <a:pt x="1390822" y="2002"/>
                  <a:pt x="1424024" y="9685"/>
                  <a:pt x="1385288" y="0"/>
                </a:cubicBezTo>
                <a:cubicBezTo>
                  <a:pt x="1372512" y="1825"/>
                  <a:pt x="1359615" y="2945"/>
                  <a:pt x="1346960" y="5476"/>
                </a:cubicBezTo>
                <a:cubicBezTo>
                  <a:pt x="1341301" y="6608"/>
                  <a:pt x="1336083" y="9366"/>
                  <a:pt x="1330534" y="10951"/>
                </a:cubicBezTo>
                <a:cubicBezTo>
                  <a:pt x="1323298" y="13018"/>
                  <a:pt x="1315978" y="14794"/>
                  <a:pt x="1308632" y="16426"/>
                </a:cubicBezTo>
                <a:cubicBezTo>
                  <a:pt x="1268991" y="25235"/>
                  <a:pt x="1294180" y="17594"/>
                  <a:pt x="1264828" y="27377"/>
                </a:cubicBezTo>
                <a:cubicBezTo>
                  <a:pt x="1191823" y="12777"/>
                  <a:pt x="1283079" y="27377"/>
                  <a:pt x="1210074" y="27377"/>
                </a:cubicBezTo>
                <a:cubicBezTo>
                  <a:pt x="1198972" y="27377"/>
                  <a:pt x="1188172" y="23727"/>
                  <a:pt x="1177221" y="21902"/>
                </a:cubicBezTo>
                <a:cubicBezTo>
                  <a:pt x="1166270" y="25552"/>
                  <a:pt x="1153973" y="26450"/>
                  <a:pt x="1144368" y="32853"/>
                </a:cubicBezTo>
                <a:cubicBezTo>
                  <a:pt x="1138893" y="36503"/>
                  <a:pt x="1134104" y="41493"/>
                  <a:pt x="1127942" y="43804"/>
                </a:cubicBezTo>
                <a:cubicBezTo>
                  <a:pt x="1119228" y="47072"/>
                  <a:pt x="1109593" y="47022"/>
                  <a:pt x="1100565" y="49279"/>
                </a:cubicBezTo>
                <a:cubicBezTo>
                  <a:pt x="1094965" y="50679"/>
                  <a:pt x="1089614" y="52930"/>
                  <a:pt x="1084138" y="54755"/>
                </a:cubicBezTo>
                <a:cubicBezTo>
                  <a:pt x="1065887" y="52930"/>
                  <a:pt x="1047513" y="52068"/>
                  <a:pt x="1029384" y="49279"/>
                </a:cubicBezTo>
                <a:cubicBezTo>
                  <a:pt x="1023680" y="48401"/>
                  <a:pt x="1018507" y="45390"/>
                  <a:pt x="1012958" y="43804"/>
                </a:cubicBezTo>
                <a:cubicBezTo>
                  <a:pt x="1005722" y="41737"/>
                  <a:pt x="998357" y="40153"/>
                  <a:pt x="991056" y="38328"/>
                </a:cubicBezTo>
                <a:cubicBezTo>
                  <a:pt x="985580" y="40153"/>
                  <a:pt x="979792" y="41223"/>
                  <a:pt x="974629" y="43804"/>
                </a:cubicBezTo>
                <a:cubicBezTo>
                  <a:pt x="968743" y="46747"/>
                  <a:pt x="964216" y="52082"/>
                  <a:pt x="958203" y="54755"/>
                </a:cubicBezTo>
                <a:cubicBezTo>
                  <a:pt x="947655" y="59443"/>
                  <a:pt x="939039" y="64793"/>
                  <a:pt x="930826" y="65705"/>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4637705" y="1319583"/>
            <a:ext cx="909612" cy="290199"/>
          </a:xfrm>
          <a:custGeom>
            <a:avLst/>
            <a:gdLst>
              <a:gd name="connsiteX0" fmla="*/ 54755 w 909612"/>
              <a:gd name="connsiteY0" fmla="*/ 49279 h 290199"/>
              <a:gd name="connsiteX1" fmla="*/ 71181 w 909612"/>
              <a:gd name="connsiteY1" fmla="*/ 32853 h 290199"/>
              <a:gd name="connsiteX2" fmla="*/ 93083 w 909612"/>
              <a:gd name="connsiteY2" fmla="*/ 27377 h 290199"/>
              <a:gd name="connsiteX3" fmla="*/ 175215 w 909612"/>
              <a:gd name="connsiteY3" fmla="*/ 21902 h 290199"/>
              <a:gd name="connsiteX4" fmla="*/ 235445 w 909612"/>
              <a:gd name="connsiteY4" fmla="*/ 16427 h 290199"/>
              <a:gd name="connsiteX5" fmla="*/ 290199 w 909612"/>
              <a:gd name="connsiteY5" fmla="*/ 16427 h 290199"/>
              <a:gd name="connsiteX6" fmla="*/ 355905 w 909612"/>
              <a:gd name="connsiteY6" fmla="*/ 10951 h 290199"/>
              <a:gd name="connsiteX7" fmla="*/ 443512 w 909612"/>
              <a:gd name="connsiteY7" fmla="*/ 0 h 290199"/>
              <a:gd name="connsiteX8" fmla="*/ 553021 w 909612"/>
              <a:gd name="connsiteY8" fmla="*/ 10951 h 290199"/>
              <a:gd name="connsiteX9" fmla="*/ 591349 w 909612"/>
              <a:gd name="connsiteY9" fmla="*/ 21902 h 290199"/>
              <a:gd name="connsiteX10" fmla="*/ 635152 w 909612"/>
              <a:gd name="connsiteY10" fmla="*/ 27377 h 290199"/>
              <a:gd name="connsiteX11" fmla="*/ 651579 w 909612"/>
              <a:gd name="connsiteY11" fmla="*/ 32853 h 290199"/>
              <a:gd name="connsiteX12" fmla="*/ 678956 w 909612"/>
              <a:gd name="connsiteY12" fmla="*/ 38328 h 290199"/>
              <a:gd name="connsiteX13" fmla="*/ 700858 w 909612"/>
              <a:gd name="connsiteY13" fmla="*/ 49279 h 290199"/>
              <a:gd name="connsiteX14" fmla="*/ 733711 w 909612"/>
              <a:gd name="connsiteY14" fmla="*/ 60230 h 290199"/>
              <a:gd name="connsiteX15" fmla="*/ 750137 w 909612"/>
              <a:gd name="connsiteY15" fmla="*/ 65706 h 290199"/>
              <a:gd name="connsiteX16" fmla="*/ 793941 w 909612"/>
              <a:gd name="connsiteY16" fmla="*/ 76657 h 290199"/>
              <a:gd name="connsiteX17" fmla="*/ 826793 w 909612"/>
              <a:gd name="connsiteY17" fmla="*/ 87607 h 290199"/>
              <a:gd name="connsiteX18" fmla="*/ 859646 w 909612"/>
              <a:gd name="connsiteY18" fmla="*/ 109509 h 290199"/>
              <a:gd name="connsiteX19" fmla="*/ 881548 w 909612"/>
              <a:gd name="connsiteY19" fmla="*/ 120460 h 290199"/>
              <a:gd name="connsiteX20" fmla="*/ 897974 w 909612"/>
              <a:gd name="connsiteY20" fmla="*/ 136886 h 290199"/>
              <a:gd name="connsiteX21" fmla="*/ 908925 w 909612"/>
              <a:gd name="connsiteY21" fmla="*/ 175215 h 290199"/>
              <a:gd name="connsiteX22" fmla="*/ 881548 w 909612"/>
              <a:gd name="connsiteY22" fmla="*/ 202592 h 290199"/>
              <a:gd name="connsiteX23" fmla="*/ 865121 w 909612"/>
              <a:gd name="connsiteY23" fmla="*/ 208067 h 290199"/>
              <a:gd name="connsiteX24" fmla="*/ 821318 w 909612"/>
              <a:gd name="connsiteY24" fmla="*/ 229969 h 290199"/>
              <a:gd name="connsiteX25" fmla="*/ 761088 w 909612"/>
              <a:gd name="connsiteY25" fmla="*/ 240920 h 290199"/>
              <a:gd name="connsiteX26" fmla="*/ 733711 w 909612"/>
              <a:gd name="connsiteY26" fmla="*/ 246395 h 290199"/>
              <a:gd name="connsiteX27" fmla="*/ 717284 w 909612"/>
              <a:gd name="connsiteY27" fmla="*/ 251871 h 290199"/>
              <a:gd name="connsiteX28" fmla="*/ 695382 w 909612"/>
              <a:gd name="connsiteY28" fmla="*/ 257346 h 290199"/>
              <a:gd name="connsiteX29" fmla="*/ 668005 w 909612"/>
              <a:gd name="connsiteY29" fmla="*/ 268297 h 290199"/>
              <a:gd name="connsiteX30" fmla="*/ 585873 w 909612"/>
              <a:gd name="connsiteY30" fmla="*/ 284724 h 290199"/>
              <a:gd name="connsiteX31" fmla="*/ 569447 w 909612"/>
              <a:gd name="connsiteY31" fmla="*/ 290199 h 290199"/>
              <a:gd name="connsiteX32" fmla="*/ 454463 w 909612"/>
              <a:gd name="connsiteY32" fmla="*/ 273773 h 290199"/>
              <a:gd name="connsiteX33" fmla="*/ 394233 w 909612"/>
              <a:gd name="connsiteY33" fmla="*/ 268297 h 290199"/>
              <a:gd name="connsiteX34" fmla="*/ 344954 w 909612"/>
              <a:gd name="connsiteY34" fmla="*/ 262822 h 290199"/>
              <a:gd name="connsiteX35" fmla="*/ 268297 w 909612"/>
              <a:gd name="connsiteY35" fmla="*/ 257346 h 290199"/>
              <a:gd name="connsiteX36" fmla="*/ 114985 w 909612"/>
              <a:gd name="connsiteY36" fmla="*/ 246395 h 290199"/>
              <a:gd name="connsiteX37" fmla="*/ 87608 w 909612"/>
              <a:gd name="connsiteY37" fmla="*/ 240920 h 290199"/>
              <a:gd name="connsiteX38" fmla="*/ 49279 w 909612"/>
              <a:gd name="connsiteY38" fmla="*/ 240920 h 290199"/>
              <a:gd name="connsiteX39" fmla="*/ 16427 w 909612"/>
              <a:gd name="connsiteY39" fmla="*/ 219018 h 290199"/>
              <a:gd name="connsiteX40" fmla="*/ 0 w 909612"/>
              <a:gd name="connsiteY40" fmla="*/ 186166 h 290199"/>
              <a:gd name="connsiteX41" fmla="*/ 5476 w 909612"/>
              <a:gd name="connsiteY41" fmla="*/ 147837 h 290199"/>
              <a:gd name="connsiteX42" fmla="*/ 0 w 909612"/>
              <a:gd name="connsiteY42" fmla="*/ 131411 h 290199"/>
              <a:gd name="connsiteX43" fmla="*/ 5476 w 909612"/>
              <a:gd name="connsiteY43" fmla="*/ 114985 h 290199"/>
              <a:gd name="connsiteX44" fmla="*/ 16427 w 909612"/>
              <a:gd name="connsiteY44" fmla="*/ 98558 h 290199"/>
              <a:gd name="connsiteX45" fmla="*/ 49279 w 909612"/>
              <a:gd name="connsiteY45" fmla="*/ 82132 h 290199"/>
              <a:gd name="connsiteX46" fmla="*/ 71181 w 909612"/>
              <a:gd name="connsiteY46" fmla="*/ 76657 h 290199"/>
              <a:gd name="connsiteX47" fmla="*/ 54755 w 909612"/>
              <a:gd name="connsiteY47" fmla="*/ 49279 h 290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09612" h="290199">
                <a:moveTo>
                  <a:pt x="54755" y="49279"/>
                </a:moveTo>
                <a:cubicBezTo>
                  <a:pt x="60230" y="43804"/>
                  <a:pt x="64458" y="36695"/>
                  <a:pt x="71181" y="32853"/>
                </a:cubicBezTo>
                <a:cubicBezTo>
                  <a:pt x="77715" y="29119"/>
                  <a:pt x="85599" y="28165"/>
                  <a:pt x="93083" y="27377"/>
                </a:cubicBezTo>
                <a:cubicBezTo>
                  <a:pt x="120370" y="24505"/>
                  <a:pt x="147858" y="24006"/>
                  <a:pt x="175215" y="21902"/>
                </a:cubicBezTo>
                <a:cubicBezTo>
                  <a:pt x="195315" y="20356"/>
                  <a:pt x="215368" y="18252"/>
                  <a:pt x="235445" y="16427"/>
                </a:cubicBezTo>
                <a:cubicBezTo>
                  <a:pt x="286315" y="3708"/>
                  <a:pt x="223074" y="16427"/>
                  <a:pt x="290199" y="16427"/>
                </a:cubicBezTo>
                <a:cubicBezTo>
                  <a:pt x="312177" y="16427"/>
                  <a:pt x="334003" y="12776"/>
                  <a:pt x="355905" y="10951"/>
                </a:cubicBezTo>
                <a:cubicBezTo>
                  <a:pt x="388464" y="4440"/>
                  <a:pt x="405609" y="0"/>
                  <a:pt x="443512" y="0"/>
                </a:cubicBezTo>
                <a:cubicBezTo>
                  <a:pt x="457444" y="0"/>
                  <a:pt x="535156" y="8966"/>
                  <a:pt x="553021" y="10951"/>
                </a:cubicBezTo>
                <a:cubicBezTo>
                  <a:pt x="566045" y="15293"/>
                  <a:pt x="577592" y="19609"/>
                  <a:pt x="591349" y="21902"/>
                </a:cubicBezTo>
                <a:cubicBezTo>
                  <a:pt x="605863" y="24321"/>
                  <a:pt x="620551" y="25552"/>
                  <a:pt x="635152" y="27377"/>
                </a:cubicBezTo>
                <a:cubicBezTo>
                  <a:pt x="640628" y="29202"/>
                  <a:pt x="645979" y="31453"/>
                  <a:pt x="651579" y="32853"/>
                </a:cubicBezTo>
                <a:cubicBezTo>
                  <a:pt x="660607" y="35110"/>
                  <a:pt x="670127" y="35385"/>
                  <a:pt x="678956" y="38328"/>
                </a:cubicBezTo>
                <a:cubicBezTo>
                  <a:pt x="686700" y="40909"/>
                  <a:pt x="693279" y="46248"/>
                  <a:pt x="700858" y="49279"/>
                </a:cubicBezTo>
                <a:cubicBezTo>
                  <a:pt x="711576" y="53566"/>
                  <a:pt x="722760" y="56580"/>
                  <a:pt x="733711" y="60230"/>
                </a:cubicBezTo>
                <a:cubicBezTo>
                  <a:pt x="739186" y="62055"/>
                  <a:pt x="744538" y="64306"/>
                  <a:pt x="750137" y="65706"/>
                </a:cubicBezTo>
                <a:cubicBezTo>
                  <a:pt x="764738" y="69356"/>
                  <a:pt x="779663" y="71898"/>
                  <a:pt x="793941" y="76657"/>
                </a:cubicBezTo>
                <a:lnTo>
                  <a:pt x="826793" y="87607"/>
                </a:lnTo>
                <a:cubicBezTo>
                  <a:pt x="837744" y="94908"/>
                  <a:pt x="847874" y="103623"/>
                  <a:pt x="859646" y="109509"/>
                </a:cubicBezTo>
                <a:cubicBezTo>
                  <a:pt x="866947" y="113159"/>
                  <a:pt x="874906" y="115716"/>
                  <a:pt x="881548" y="120460"/>
                </a:cubicBezTo>
                <a:cubicBezTo>
                  <a:pt x="887849" y="124961"/>
                  <a:pt x="892499" y="131411"/>
                  <a:pt x="897974" y="136886"/>
                </a:cubicBezTo>
                <a:cubicBezTo>
                  <a:pt x="900028" y="143048"/>
                  <a:pt x="909612" y="170405"/>
                  <a:pt x="908925" y="175215"/>
                </a:cubicBezTo>
                <a:cubicBezTo>
                  <a:pt x="907241" y="187007"/>
                  <a:pt x="890532" y="198100"/>
                  <a:pt x="881548" y="202592"/>
                </a:cubicBezTo>
                <a:cubicBezTo>
                  <a:pt x="876386" y="205173"/>
                  <a:pt x="870375" y="205679"/>
                  <a:pt x="865121" y="208067"/>
                </a:cubicBezTo>
                <a:cubicBezTo>
                  <a:pt x="850260" y="214822"/>
                  <a:pt x="837478" y="227660"/>
                  <a:pt x="821318" y="229969"/>
                </a:cubicBezTo>
                <a:cubicBezTo>
                  <a:pt x="754874" y="239462"/>
                  <a:pt x="807561" y="230593"/>
                  <a:pt x="761088" y="240920"/>
                </a:cubicBezTo>
                <a:cubicBezTo>
                  <a:pt x="752003" y="242939"/>
                  <a:pt x="742739" y="244138"/>
                  <a:pt x="733711" y="246395"/>
                </a:cubicBezTo>
                <a:cubicBezTo>
                  <a:pt x="728111" y="247795"/>
                  <a:pt x="722834" y="250285"/>
                  <a:pt x="717284" y="251871"/>
                </a:cubicBezTo>
                <a:cubicBezTo>
                  <a:pt x="710048" y="253938"/>
                  <a:pt x="702521" y="254966"/>
                  <a:pt x="695382" y="257346"/>
                </a:cubicBezTo>
                <a:cubicBezTo>
                  <a:pt x="686058" y="260454"/>
                  <a:pt x="677399" y="265406"/>
                  <a:pt x="668005" y="268297"/>
                </a:cubicBezTo>
                <a:cubicBezTo>
                  <a:pt x="631395" y="279562"/>
                  <a:pt x="622196" y="279535"/>
                  <a:pt x="585873" y="284724"/>
                </a:cubicBezTo>
                <a:cubicBezTo>
                  <a:pt x="580398" y="286549"/>
                  <a:pt x="575218" y="290199"/>
                  <a:pt x="569447" y="290199"/>
                </a:cubicBezTo>
                <a:cubicBezTo>
                  <a:pt x="508515" y="290199"/>
                  <a:pt x="512518" y="282067"/>
                  <a:pt x="454463" y="273773"/>
                </a:cubicBezTo>
                <a:cubicBezTo>
                  <a:pt x="434506" y="270922"/>
                  <a:pt x="414292" y="270303"/>
                  <a:pt x="394233" y="268297"/>
                </a:cubicBezTo>
                <a:cubicBezTo>
                  <a:pt x="377788" y="266652"/>
                  <a:pt x="361419" y="264254"/>
                  <a:pt x="344954" y="262822"/>
                </a:cubicBezTo>
                <a:cubicBezTo>
                  <a:pt x="319433" y="260603"/>
                  <a:pt x="293839" y="259311"/>
                  <a:pt x="268297" y="257346"/>
                </a:cubicBezTo>
                <a:cubicBezTo>
                  <a:pt x="131300" y="246808"/>
                  <a:pt x="280620" y="256748"/>
                  <a:pt x="114985" y="246395"/>
                </a:cubicBezTo>
                <a:cubicBezTo>
                  <a:pt x="105859" y="244570"/>
                  <a:pt x="96914" y="240920"/>
                  <a:pt x="87608" y="240920"/>
                </a:cubicBezTo>
                <a:cubicBezTo>
                  <a:pt x="39480" y="240920"/>
                  <a:pt x="88666" y="254047"/>
                  <a:pt x="49279" y="240920"/>
                </a:cubicBezTo>
                <a:cubicBezTo>
                  <a:pt x="38328" y="233619"/>
                  <a:pt x="20589" y="231504"/>
                  <a:pt x="16427" y="219018"/>
                </a:cubicBezTo>
                <a:cubicBezTo>
                  <a:pt x="8870" y="196349"/>
                  <a:pt x="14153" y="207394"/>
                  <a:pt x="0" y="186166"/>
                </a:cubicBezTo>
                <a:cubicBezTo>
                  <a:pt x="1825" y="173390"/>
                  <a:pt x="5476" y="160743"/>
                  <a:pt x="5476" y="147837"/>
                </a:cubicBezTo>
                <a:cubicBezTo>
                  <a:pt x="5476" y="142065"/>
                  <a:pt x="0" y="137183"/>
                  <a:pt x="0" y="131411"/>
                </a:cubicBezTo>
                <a:cubicBezTo>
                  <a:pt x="0" y="125639"/>
                  <a:pt x="2895" y="120147"/>
                  <a:pt x="5476" y="114985"/>
                </a:cubicBezTo>
                <a:cubicBezTo>
                  <a:pt x="8419" y="109099"/>
                  <a:pt x="11774" y="103211"/>
                  <a:pt x="16427" y="98558"/>
                </a:cubicBezTo>
                <a:cubicBezTo>
                  <a:pt x="26026" y="88959"/>
                  <a:pt x="36809" y="85694"/>
                  <a:pt x="49279" y="82132"/>
                </a:cubicBezTo>
                <a:cubicBezTo>
                  <a:pt x="56515" y="80065"/>
                  <a:pt x="63880" y="78482"/>
                  <a:pt x="71181" y="76657"/>
                </a:cubicBezTo>
                <a:lnTo>
                  <a:pt x="54755" y="49279"/>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5628762" y="1160795"/>
            <a:ext cx="917011" cy="202592"/>
          </a:xfrm>
          <a:custGeom>
            <a:avLst/>
            <a:gdLst>
              <a:gd name="connsiteX0" fmla="*/ 32852 w 917011"/>
              <a:gd name="connsiteY0" fmla="*/ 49279 h 202592"/>
              <a:gd name="connsiteX1" fmla="*/ 49279 w 917011"/>
              <a:gd name="connsiteY1" fmla="*/ 38328 h 202592"/>
              <a:gd name="connsiteX2" fmla="*/ 71181 w 917011"/>
              <a:gd name="connsiteY2" fmla="*/ 32853 h 202592"/>
              <a:gd name="connsiteX3" fmla="*/ 169739 w 917011"/>
              <a:gd name="connsiteY3" fmla="*/ 21902 h 202592"/>
              <a:gd name="connsiteX4" fmla="*/ 213542 w 917011"/>
              <a:gd name="connsiteY4" fmla="*/ 16427 h 202592"/>
              <a:gd name="connsiteX5" fmla="*/ 251870 w 917011"/>
              <a:gd name="connsiteY5" fmla="*/ 10951 h 202592"/>
              <a:gd name="connsiteX6" fmla="*/ 339478 w 917011"/>
              <a:gd name="connsiteY6" fmla="*/ 0 h 202592"/>
              <a:gd name="connsiteX7" fmla="*/ 388757 w 917011"/>
              <a:gd name="connsiteY7" fmla="*/ 5476 h 202592"/>
              <a:gd name="connsiteX8" fmla="*/ 410658 w 917011"/>
              <a:gd name="connsiteY8" fmla="*/ 0 h 202592"/>
              <a:gd name="connsiteX9" fmla="*/ 448987 w 917011"/>
              <a:gd name="connsiteY9" fmla="*/ 5476 h 202592"/>
              <a:gd name="connsiteX10" fmla="*/ 465413 w 917011"/>
              <a:gd name="connsiteY10" fmla="*/ 0 h 202592"/>
              <a:gd name="connsiteX11" fmla="*/ 481839 w 917011"/>
              <a:gd name="connsiteY11" fmla="*/ 5476 h 202592"/>
              <a:gd name="connsiteX12" fmla="*/ 514692 w 917011"/>
              <a:gd name="connsiteY12" fmla="*/ 10951 h 202592"/>
              <a:gd name="connsiteX13" fmla="*/ 558495 w 917011"/>
              <a:gd name="connsiteY13" fmla="*/ 16427 h 202592"/>
              <a:gd name="connsiteX14" fmla="*/ 585873 w 917011"/>
              <a:gd name="connsiteY14" fmla="*/ 21902 h 202592"/>
              <a:gd name="connsiteX15" fmla="*/ 618725 w 917011"/>
              <a:gd name="connsiteY15" fmla="*/ 27377 h 202592"/>
              <a:gd name="connsiteX16" fmla="*/ 651578 w 917011"/>
              <a:gd name="connsiteY16" fmla="*/ 21902 h 202592"/>
              <a:gd name="connsiteX17" fmla="*/ 695382 w 917011"/>
              <a:gd name="connsiteY17" fmla="*/ 32853 h 202592"/>
              <a:gd name="connsiteX18" fmla="*/ 711808 w 917011"/>
              <a:gd name="connsiteY18" fmla="*/ 38328 h 202592"/>
              <a:gd name="connsiteX19" fmla="*/ 766563 w 917011"/>
              <a:gd name="connsiteY19" fmla="*/ 43804 h 202592"/>
              <a:gd name="connsiteX20" fmla="*/ 782989 w 917011"/>
              <a:gd name="connsiteY20" fmla="*/ 54755 h 202592"/>
              <a:gd name="connsiteX21" fmla="*/ 799415 w 917011"/>
              <a:gd name="connsiteY21" fmla="*/ 49279 h 202592"/>
              <a:gd name="connsiteX22" fmla="*/ 826792 w 917011"/>
              <a:gd name="connsiteY22" fmla="*/ 43804 h 202592"/>
              <a:gd name="connsiteX23" fmla="*/ 865121 w 917011"/>
              <a:gd name="connsiteY23" fmla="*/ 54755 h 202592"/>
              <a:gd name="connsiteX24" fmla="*/ 897973 w 917011"/>
              <a:gd name="connsiteY24" fmla="*/ 87607 h 202592"/>
              <a:gd name="connsiteX25" fmla="*/ 914400 w 917011"/>
              <a:gd name="connsiteY25" fmla="*/ 98558 h 202592"/>
              <a:gd name="connsiteX26" fmla="*/ 897973 w 917011"/>
              <a:gd name="connsiteY26" fmla="*/ 136886 h 202592"/>
              <a:gd name="connsiteX27" fmla="*/ 881547 w 917011"/>
              <a:gd name="connsiteY27" fmla="*/ 142362 h 202592"/>
              <a:gd name="connsiteX28" fmla="*/ 832268 w 917011"/>
              <a:gd name="connsiteY28" fmla="*/ 164264 h 202592"/>
              <a:gd name="connsiteX29" fmla="*/ 793940 w 917011"/>
              <a:gd name="connsiteY29" fmla="*/ 180690 h 202592"/>
              <a:gd name="connsiteX30" fmla="*/ 761087 w 917011"/>
              <a:gd name="connsiteY30" fmla="*/ 191641 h 202592"/>
              <a:gd name="connsiteX31" fmla="*/ 717284 w 917011"/>
              <a:gd name="connsiteY31" fmla="*/ 202592 h 202592"/>
              <a:gd name="connsiteX32" fmla="*/ 613250 w 917011"/>
              <a:gd name="connsiteY32" fmla="*/ 197116 h 202592"/>
              <a:gd name="connsiteX33" fmla="*/ 553020 w 917011"/>
              <a:gd name="connsiteY33" fmla="*/ 191641 h 202592"/>
              <a:gd name="connsiteX34" fmla="*/ 476364 w 917011"/>
              <a:gd name="connsiteY34" fmla="*/ 186165 h 202592"/>
              <a:gd name="connsiteX35" fmla="*/ 459937 w 917011"/>
              <a:gd name="connsiteY35" fmla="*/ 180690 h 202592"/>
              <a:gd name="connsiteX36" fmla="*/ 377806 w 917011"/>
              <a:gd name="connsiteY36" fmla="*/ 169739 h 202592"/>
              <a:gd name="connsiteX37" fmla="*/ 312100 w 917011"/>
              <a:gd name="connsiteY37" fmla="*/ 175215 h 202592"/>
              <a:gd name="connsiteX38" fmla="*/ 295674 w 917011"/>
              <a:gd name="connsiteY38" fmla="*/ 169739 h 202592"/>
              <a:gd name="connsiteX39" fmla="*/ 268297 w 917011"/>
              <a:gd name="connsiteY39" fmla="*/ 175215 h 202592"/>
              <a:gd name="connsiteX40" fmla="*/ 191640 w 917011"/>
              <a:gd name="connsiteY40" fmla="*/ 186165 h 202592"/>
              <a:gd name="connsiteX41" fmla="*/ 147837 w 917011"/>
              <a:gd name="connsiteY41" fmla="*/ 180690 h 202592"/>
              <a:gd name="connsiteX42" fmla="*/ 125935 w 917011"/>
              <a:gd name="connsiteY42" fmla="*/ 186165 h 202592"/>
              <a:gd name="connsiteX43" fmla="*/ 82131 w 917011"/>
              <a:gd name="connsiteY43" fmla="*/ 180690 h 202592"/>
              <a:gd name="connsiteX44" fmla="*/ 54754 w 917011"/>
              <a:gd name="connsiteY44" fmla="*/ 153313 h 202592"/>
              <a:gd name="connsiteX45" fmla="*/ 38328 w 917011"/>
              <a:gd name="connsiteY45" fmla="*/ 147837 h 202592"/>
              <a:gd name="connsiteX46" fmla="*/ 16426 w 917011"/>
              <a:gd name="connsiteY46" fmla="*/ 114985 h 202592"/>
              <a:gd name="connsiteX47" fmla="*/ 0 w 917011"/>
              <a:gd name="connsiteY47" fmla="*/ 82132 h 202592"/>
              <a:gd name="connsiteX48" fmla="*/ 5475 w 917011"/>
              <a:gd name="connsiteY48" fmla="*/ 60230 h 202592"/>
              <a:gd name="connsiteX49" fmla="*/ 38328 w 917011"/>
              <a:gd name="connsiteY49" fmla="*/ 60230 h 202592"/>
              <a:gd name="connsiteX50" fmla="*/ 32852 w 917011"/>
              <a:gd name="connsiteY50" fmla="*/ 49279 h 202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17011" h="202592">
                <a:moveTo>
                  <a:pt x="32852" y="49279"/>
                </a:moveTo>
                <a:cubicBezTo>
                  <a:pt x="34677" y="45629"/>
                  <a:pt x="43230" y="40920"/>
                  <a:pt x="49279" y="38328"/>
                </a:cubicBezTo>
                <a:cubicBezTo>
                  <a:pt x="56196" y="35364"/>
                  <a:pt x="63725" y="33870"/>
                  <a:pt x="71181" y="32853"/>
                </a:cubicBezTo>
                <a:cubicBezTo>
                  <a:pt x="103933" y="28387"/>
                  <a:pt x="136939" y="26002"/>
                  <a:pt x="169739" y="21902"/>
                </a:cubicBezTo>
                <a:lnTo>
                  <a:pt x="213542" y="16427"/>
                </a:lnTo>
                <a:cubicBezTo>
                  <a:pt x="267528" y="29922"/>
                  <a:pt x="206709" y="20459"/>
                  <a:pt x="251870" y="10951"/>
                </a:cubicBezTo>
                <a:cubicBezTo>
                  <a:pt x="280669" y="4888"/>
                  <a:pt x="339478" y="0"/>
                  <a:pt x="339478" y="0"/>
                </a:cubicBezTo>
                <a:cubicBezTo>
                  <a:pt x="355904" y="1825"/>
                  <a:pt x="372230" y="5476"/>
                  <a:pt x="388757" y="5476"/>
                </a:cubicBezTo>
                <a:cubicBezTo>
                  <a:pt x="396282" y="5476"/>
                  <a:pt x="403133" y="0"/>
                  <a:pt x="410658" y="0"/>
                </a:cubicBezTo>
                <a:cubicBezTo>
                  <a:pt x="423564" y="0"/>
                  <a:pt x="436211" y="3651"/>
                  <a:pt x="448987" y="5476"/>
                </a:cubicBezTo>
                <a:cubicBezTo>
                  <a:pt x="454462" y="3651"/>
                  <a:pt x="459641" y="0"/>
                  <a:pt x="465413" y="0"/>
                </a:cubicBezTo>
                <a:cubicBezTo>
                  <a:pt x="471185" y="0"/>
                  <a:pt x="476205" y="4224"/>
                  <a:pt x="481839" y="5476"/>
                </a:cubicBezTo>
                <a:cubicBezTo>
                  <a:pt x="492677" y="7884"/>
                  <a:pt x="503702" y="9381"/>
                  <a:pt x="514692" y="10951"/>
                </a:cubicBezTo>
                <a:cubicBezTo>
                  <a:pt x="529259" y="13032"/>
                  <a:pt x="543951" y="14190"/>
                  <a:pt x="558495" y="16427"/>
                </a:cubicBezTo>
                <a:cubicBezTo>
                  <a:pt x="567693" y="17842"/>
                  <a:pt x="576716" y="20237"/>
                  <a:pt x="585873" y="21902"/>
                </a:cubicBezTo>
                <a:cubicBezTo>
                  <a:pt x="596796" y="23888"/>
                  <a:pt x="607774" y="25552"/>
                  <a:pt x="618725" y="27377"/>
                </a:cubicBezTo>
                <a:cubicBezTo>
                  <a:pt x="629676" y="25552"/>
                  <a:pt x="640504" y="21111"/>
                  <a:pt x="651578" y="21902"/>
                </a:cubicBezTo>
                <a:cubicBezTo>
                  <a:pt x="666590" y="22974"/>
                  <a:pt x="681104" y="28094"/>
                  <a:pt x="695382" y="32853"/>
                </a:cubicBezTo>
                <a:cubicBezTo>
                  <a:pt x="700857" y="34678"/>
                  <a:pt x="706104" y="37450"/>
                  <a:pt x="711808" y="38328"/>
                </a:cubicBezTo>
                <a:cubicBezTo>
                  <a:pt x="729937" y="41117"/>
                  <a:pt x="748311" y="41979"/>
                  <a:pt x="766563" y="43804"/>
                </a:cubicBezTo>
                <a:cubicBezTo>
                  <a:pt x="772038" y="47454"/>
                  <a:pt x="776498" y="53673"/>
                  <a:pt x="782989" y="54755"/>
                </a:cubicBezTo>
                <a:cubicBezTo>
                  <a:pt x="788682" y="55704"/>
                  <a:pt x="793816" y="50679"/>
                  <a:pt x="799415" y="49279"/>
                </a:cubicBezTo>
                <a:cubicBezTo>
                  <a:pt x="808443" y="47022"/>
                  <a:pt x="817666" y="45629"/>
                  <a:pt x="826792" y="43804"/>
                </a:cubicBezTo>
                <a:cubicBezTo>
                  <a:pt x="831538" y="44990"/>
                  <a:pt x="859009" y="51262"/>
                  <a:pt x="865121" y="54755"/>
                </a:cubicBezTo>
                <a:cubicBezTo>
                  <a:pt x="906875" y="78615"/>
                  <a:pt x="871440" y="61075"/>
                  <a:pt x="897973" y="87607"/>
                </a:cubicBezTo>
                <a:cubicBezTo>
                  <a:pt x="902626" y="92260"/>
                  <a:pt x="908924" y="94908"/>
                  <a:pt x="914400" y="98558"/>
                </a:cubicBezTo>
                <a:cubicBezTo>
                  <a:pt x="911128" y="108375"/>
                  <a:pt x="904739" y="130120"/>
                  <a:pt x="897973" y="136886"/>
                </a:cubicBezTo>
                <a:cubicBezTo>
                  <a:pt x="893892" y="140967"/>
                  <a:pt x="886709" y="139781"/>
                  <a:pt x="881547" y="142362"/>
                </a:cubicBezTo>
                <a:cubicBezTo>
                  <a:pt x="829494" y="168390"/>
                  <a:pt x="917011" y="136017"/>
                  <a:pt x="832268" y="164264"/>
                </a:cubicBezTo>
                <a:cubicBezTo>
                  <a:pt x="779392" y="181889"/>
                  <a:pt x="861603" y="153625"/>
                  <a:pt x="793940" y="180690"/>
                </a:cubicBezTo>
                <a:cubicBezTo>
                  <a:pt x="783222" y="184977"/>
                  <a:pt x="772406" y="189377"/>
                  <a:pt x="761087" y="191641"/>
                </a:cubicBezTo>
                <a:cubicBezTo>
                  <a:pt x="728050" y="198248"/>
                  <a:pt x="742539" y="194173"/>
                  <a:pt x="717284" y="202592"/>
                </a:cubicBezTo>
                <a:lnTo>
                  <a:pt x="613250" y="197116"/>
                </a:lnTo>
                <a:cubicBezTo>
                  <a:pt x="593135" y="195775"/>
                  <a:pt x="573115" y="193249"/>
                  <a:pt x="553020" y="191641"/>
                </a:cubicBezTo>
                <a:lnTo>
                  <a:pt x="476364" y="186165"/>
                </a:lnTo>
                <a:cubicBezTo>
                  <a:pt x="470888" y="184340"/>
                  <a:pt x="465597" y="181822"/>
                  <a:pt x="459937" y="180690"/>
                </a:cubicBezTo>
                <a:cubicBezTo>
                  <a:pt x="447355" y="178174"/>
                  <a:pt x="388451" y="171070"/>
                  <a:pt x="377806" y="169739"/>
                </a:cubicBezTo>
                <a:cubicBezTo>
                  <a:pt x="355904" y="171564"/>
                  <a:pt x="334078" y="175215"/>
                  <a:pt x="312100" y="175215"/>
                </a:cubicBezTo>
                <a:cubicBezTo>
                  <a:pt x="306328" y="175215"/>
                  <a:pt x="301446" y="169739"/>
                  <a:pt x="295674" y="169739"/>
                </a:cubicBezTo>
                <a:cubicBezTo>
                  <a:pt x="286368" y="169739"/>
                  <a:pt x="277453" y="173550"/>
                  <a:pt x="268297" y="175215"/>
                </a:cubicBezTo>
                <a:cubicBezTo>
                  <a:pt x="233572" y="181529"/>
                  <a:pt x="229704" y="181407"/>
                  <a:pt x="191640" y="186165"/>
                </a:cubicBezTo>
                <a:cubicBezTo>
                  <a:pt x="135427" y="200220"/>
                  <a:pt x="205098" y="187848"/>
                  <a:pt x="147837" y="180690"/>
                </a:cubicBezTo>
                <a:cubicBezTo>
                  <a:pt x="140370" y="179757"/>
                  <a:pt x="133236" y="184340"/>
                  <a:pt x="125935" y="186165"/>
                </a:cubicBezTo>
                <a:cubicBezTo>
                  <a:pt x="111334" y="184340"/>
                  <a:pt x="96327" y="184562"/>
                  <a:pt x="82131" y="180690"/>
                </a:cubicBezTo>
                <a:cubicBezTo>
                  <a:pt x="57211" y="173894"/>
                  <a:pt x="72374" y="167409"/>
                  <a:pt x="54754" y="153313"/>
                </a:cubicBezTo>
                <a:cubicBezTo>
                  <a:pt x="50247" y="149707"/>
                  <a:pt x="43803" y="149662"/>
                  <a:pt x="38328" y="147837"/>
                </a:cubicBezTo>
                <a:cubicBezTo>
                  <a:pt x="31027" y="136886"/>
                  <a:pt x="20587" y="127471"/>
                  <a:pt x="16426" y="114985"/>
                </a:cubicBezTo>
                <a:cubicBezTo>
                  <a:pt x="8870" y="92315"/>
                  <a:pt x="14153" y="103360"/>
                  <a:pt x="0" y="82132"/>
                </a:cubicBezTo>
                <a:cubicBezTo>
                  <a:pt x="1825" y="74831"/>
                  <a:pt x="774" y="66106"/>
                  <a:pt x="5475" y="60230"/>
                </a:cubicBezTo>
                <a:cubicBezTo>
                  <a:pt x="13092" y="50708"/>
                  <a:pt x="30711" y="55152"/>
                  <a:pt x="38328" y="60230"/>
                </a:cubicBezTo>
                <a:cubicBezTo>
                  <a:pt x="39847" y="61242"/>
                  <a:pt x="31027" y="52929"/>
                  <a:pt x="32852" y="49279"/>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6711424" y="951254"/>
            <a:ext cx="899450" cy="227936"/>
          </a:xfrm>
          <a:custGeom>
            <a:avLst/>
            <a:gdLst>
              <a:gd name="connsiteX0" fmla="*/ 28854 w 899450"/>
              <a:gd name="connsiteY0" fmla="*/ 56229 h 227936"/>
              <a:gd name="connsiteX1" fmla="*/ 72657 w 899450"/>
              <a:gd name="connsiteY1" fmla="*/ 39802 h 227936"/>
              <a:gd name="connsiteX2" fmla="*/ 110986 w 899450"/>
              <a:gd name="connsiteY2" fmla="*/ 28851 h 227936"/>
              <a:gd name="connsiteX3" fmla="*/ 220495 w 899450"/>
              <a:gd name="connsiteY3" fmla="*/ 17900 h 227936"/>
              <a:gd name="connsiteX4" fmla="*/ 319053 w 899450"/>
              <a:gd name="connsiteY4" fmla="*/ 12425 h 227936"/>
              <a:gd name="connsiteX5" fmla="*/ 379283 w 899450"/>
              <a:gd name="connsiteY5" fmla="*/ 28851 h 227936"/>
              <a:gd name="connsiteX6" fmla="*/ 406660 w 899450"/>
              <a:gd name="connsiteY6" fmla="*/ 34327 h 227936"/>
              <a:gd name="connsiteX7" fmla="*/ 455939 w 899450"/>
              <a:gd name="connsiteY7" fmla="*/ 39802 h 227936"/>
              <a:gd name="connsiteX8" fmla="*/ 510693 w 899450"/>
              <a:gd name="connsiteY8" fmla="*/ 23376 h 227936"/>
              <a:gd name="connsiteX9" fmla="*/ 527120 w 899450"/>
              <a:gd name="connsiteY9" fmla="*/ 17900 h 227936"/>
              <a:gd name="connsiteX10" fmla="*/ 592825 w 899450"/>
              <a:gd name="connsiteY10" fmla="*/ 12425 h 227936"/>
              <a:gd name="connsiteX11" fmla="*/ 614727 w 899450"/>
              <a:gd name="connsiteY11" fmla="*/ 17900 h 227936"/>
              <a:gd name="connsiteX12" fmla="*/ 647580 w 899450"/>
              <a:gd name="connsiteY12" fmla="*/ 6950 h 227936"/>
              <a:gd name="connsiteX13" fmla="*/ 696859 w 899450"/>
              <a:gd name="connsiteY13" fmla="*/ 12425 h 227936"/>
              <a:gd name="connsiteX14" fmla="*/ 735187 w 899450"/>
              <a:gd name="connsiteY14" fmla="*/ 23376 h 227936"/>
              <a:gd name="connsiteX15" fmla="*/ 762564 w 899450"/>
              <a:gd name="connsiteY15" fmla="*/ 28851 h 227936"/>
              <a:gd name="connsiteX16" fmla="*/ 784466 w 899450"/>
              <a:gd name="connsiteY16" fmla="*/ 34327 h 227936"/>
              <a:gd name="connsiteX17" fmla="*/ 850171 w 899450"/>
              <a:gd name="connsiteY17" fmla="*/ 23376 h 227936"/>
              <a:gd name="connsiteX18" fmla="*/ 866598 w 899450"/>
              <a:gd name="connsiteY18" fmla="*/ 28851 h 227936"/>
              <a:gd name="connsiteX19" fmla="*/ 883024 w 899450"/>
              <a:gd name="connsiteY19" fmla="*/ 45278 h 227936"/>
              <a:gd name="connsiteX20" fmla="*/ 888499 w 899450"/>
              <a:gd name="connsiteY20" fmla="*/ 67180 h 227936"/>
              <a:gd name="connsiteX21" fmla="*/ 899450 w 899450"/>
              <a:gd name="connsiteY21" fmla="*/ 83606 h 227936"/>
              <a:gd name="connsiteX22" fmla="*/ 866598 w 899450"/>
              <a:gd name="connsiteY22" fmla="*/ 143836 h 227936"/>
              <a:gd name="connsiteX23" fmla="*/ 850171 w 899450"/>
              <a:gd name="connsiteY23" fmla="*/ 154787 h 227936"/>
              <a:gd name="connsiteX24" fmla="*/ 828269 w 899450"/>
              <a:gd name="connsiteY24" fmla="*/ 171213 h 227936"/>
              <a:gd name="connsiteX25" fmla="*/ 789941 w 899450"/>
              <a:gd name="connsiteY25" fmla="*/ 182164 h 227936"/>
              <a:gd name="connsiteX26" fmla="*/ 751613 w 899450"/>
              <a:gd name="connsiteY26" fmla="*/ 198590 h 227936"/>
              <a:gd name="connsiteX27" fmla="*/ 664006 w 899450"/>
              <a:gd name="connsiteY27" fmla="*/ 209541 h 227936"/>
              <a:gd name="connsiteX28" fmla="*/ 587350 w 899450"/>
              <a:gd name="connsiteY28" fmla="*/ 198590 h 227936"/>
              <a:gd name="connsiteX29" fmla="*/ 538071 w 899450"/>
              <a:gd name="connsiteY29" fmla="*/ 193115 h 227936"/>
              <a:gd name="connsiteX30" fmla="*/ 494267 w 899450"/>
              <a:gd name="connsiteY30" fmla="*/ 182164 h 227936"/>
              <a:gd name="connsiteX31" fmla="*/ 455939 w 899450"/>
              <a:gd name="connsiteY31" fmla="*/ 176689 h 227936"/>
              <a:gd name="connsiteX32" fmla="*/ 357381 w 899450"/>
              <a:gd name="connsiteY32" fmla="*/ 182164 h 227936"/>
              <a:gd name="connsiteX33" fmla="*/ 340954 w 899450"/>
              <a:gd name="connsiteY33" fmla="*/ 176689 h 227936"/>
              <a:gd name="connsiteX34" fmla="*/ 324528 w 899450"/>
              <a:gd name="connsiteY34" fmla="*/ 182164 h 227936"/>
              <a:gd name="connsiteX35" fmla="*/ 286200 w 899450"/>
              <a:gd name="connsiteY35" fmla="*/ 187639 h 227936"/>
              <a:gd name="connsiteX36" fmla="*/ 264298 w 899450"/>
              <a:gd name="connsiteY36" fmla="*/ 193115 h 227936"/>
              <a:gd name="connsiteX37" fmla="*/ 209544 w 899450"/>
              <a:gd name="connsiteY37" fmla="*/ 204066 h 227936"/>
              <a:gd name="connsiteX38" fmla="*/ 193117 w 899450"/>
              <a:gd name="connsiteY38" fmla="*/ 209541 h 227936"/>
              <a:gd name="connsiteX39" fmla="*/ 143838 w 899450"/>
              <a:gd name="connsiteY39" fmla="*/ 215017 h 227936"/>
              <a:gd name="connsiteX40" fmla="*/ 45280 w 899450"/>
              <a:gd name="connsiteY40" fmla="*/ 215017 h 227936"/>
              <a:gd name="connsiteX41" fmla="*/ 28854 w 899450"/>
              <a:gd name="connsiteY41" fmla="*/ 204066 h 227936"/>
              <a:gd name="connsiteX42" fmla="*/ 17903 w 899450"/>
              <a:gd name="connsiteY42" fmla="*/ 187639 h 227936"/>
              <a:gd name="connsiteX43" fmla="*/ 1477 w 899450"/>
              <a:gd name="connsiteY43" fmla="*/ 171213 h 227936"/>
              <a:gd name="connsiteX44" fmla="*/ 12427 w 899450"/>
              <a:gd name="connsiteY44" fmla="*/ 100032 h 227936"/>
              <a:gd name="connsiteX45" fmla="*/ 23378 w 899450"/>
              <a:gd name="connsiteY45" fmla="*/ 83606 h 227936"/>
              <a:gd name="connsiteX46" fmla="*/ 28854 w 899450"/>
              <a:gd name="connsiteY46" fmla="*/ 56229 h 227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899450" h="227936">
                <a:moveTo>
                  <a:pt x="28854" y="56229"/>
                </a:moveTo>
                <a:cubicBezTo>
                  <a:pt x="37067" y="48928"/>
                  <a:pt x="34770" y="49274"/>
                  <a:pt x="72657" y="39802"/>
                </a:cubicBezTo>
                <a:cubicBezTo>
                  <a:pt x="98680" y="33296"/>
                  <a:pt x="80281" y="33969"/>
                  <a:pt x="110986" y="28851"/>
                </a:cubicBezTo>
                <a:cubicBezTo>
                  <a:pt x="143781" y="23385"/>
                  <a:pt x="189140" y="20513"/>
                  <a:pt x="220495" y="17900"/>
                </a:cubicBezTo>
                <a:cubicBezTo>
                  <a:pt x="274197" y="0"/>
                  <a:pt x="241844" y="5991"/>
                  <a:pt x="319053" y="12425"/>
                </a:cubicBezTo>
                <a:cubicBezTo>
                  <a:pt x="342654" y="20292"/>
                  <a:pt x="348404" y="22674"/>
                  <a:pt x="379283" y="28851"/>
                </a:cubicBezTo>
                <a:cubicBezTo>
                  <a:pt x="388409" y="30676"/>
                  <a:pt x="397447" y="33011"/>
                  <a:pt x="406660" y="34327"/>
                </a:cubicBezTo>
                <a:cubicBezTo>
                  <a:pt x="423021" y="36664"/>
                  <a:pt x="439513" y="37977"/>
                  <a:pt x="455939" y="39802"/>
                </a:cubicBezTo>
                <a:cubicBezTo>
                  <a:pt x="534031" y="13771"/>
                  <a:pt x="452756" y="39930"/>
                  <a:pt x="510693" y="23376"/>
                </a:cubicBezTo>
                <a:cubicBezTo>
                  <a:pt x="516243" y="21790"/>
                  <a:pt x="521399" y="18663"/>
                  <a:pt x="527120" y="17900"/>
                </a:cubicBezTo>
                <a:cubicBezTo>
                  <a:pt x="548905" y="14995"/>
                  <a:pt x="570923" y="14250"/>
                  <a:pt x="592825" y="12425"/>
                </a:cubicBezTo>
                <a:cubicBezTo>
                  <a:pt x="600126" y="14250"/>
                  <a:pt x="607239" y="18649"/>
                  <a:pt x="614727" y="17900"/>
                </a:cubicBezTo>
                <a:cubicBezTo>
                  <a:pt x="626213" y="16752"/>
                  <a:pt x="647580" y="6950"/>
                  <a:pt x="647580" y="6950"/>
                </a:cubicBezTo>
                <a:cubicBezTo>
                  <a:pt x="664006" y="8775"/>
                  <a:pt x="680524" y="9912"/>
                  <a:pt x="696859" y="12425"/>
                </a:cubicBezTo>
                <a:cubicBezTo>
                  <a:pt x="723493" y="16522"/>
                  <a:pt x="712286" y="17651"/>
                  <a:pt x="735187" y="23376"/>
                </a:cubicBezTo>
                <a:cubicBezTo>
                  <a:pt x="744215" y="25633"/>
                  <a:pt x="753479" y="26832"/>
                  <a:pt x="762564" y="28851"/>
                </a:cubicBezTo>
                <a:cubicBezTo>
                  <a:pt x="769910" y="30484"/>
                  <a:pt x="777165" y="32502"/>
                  <a:pt x="784466" y="34327"/>
                </a:cubicBezTo>
                <a:cubicBezTo>
                  <a:pt x="810168" y="25759"/>
                  <a:pt x="813490" y="23376"/>
                  <a:pt x="850171" y="23376"/>
                </a:cubicBezTo>
                <a:cubicBezTo>
                  <a:pt x="855943" y="23376"/>
                  <a:pt x="861122" y="27026"/>
                  <a:pt x="866598" y="28851"/>
                </a:cubicBezTo>
                <a:cubicBezTo>
                  <a:pt x="872073" y="34327"/>
                  <a:pt x="879182" y="38555"/>
                  <a:pt x="883024" y="45278"/>
                </a:cubicBezTo>
                <a:cubicBezTo>
                  <a:pt x="886757" y="51812"/>
                  <a:pt x="885535" y="60263"/>
                  <a:pt x="888499" y="67180"/>
                </a:cubicBezTo>
                <a:cubicBezTo>
                  <a:pt x="891091" y="73229"/>
                  <a:pt x="895800" y="78131"/>
                  <a:pt x="899450" y="83606"/>
                </a:cubicBezTo>
                <a:cubicBezTo>
                  <a:pt x="892897" y="99988"/>
                  <a:pt x="881516" y="133891"/>
                  <a:pt x="866598" y="143836"/>
                </a:cubicBezTo>
                <a:cubicBezTo>
                  <a:pt x="861122" y="147486"/>
                  <a:pt x="855526" y="150962"/>
                  <a:pt x="850171" y="154787"/>
                </a:cubicBezTo>
                <a:cubicBezTo>
                  <a:pt x="842745" y="160091"/>
                  <a:pt x="836192" y="166685"/>
                  <a:pt x="828269" y="171213"/>
                </a:cubicBezTo>
                <a:cubicBezTo>
                  <a:pt x="821700" y="174967"/>
                  <a:pt x="795281" y="180638"/>
                  <a:pt x="789941" y="182164"/>
                </a:cubicBezTo>
                <a:cubicBezTo>
                  <a:pt x="751879" y="193038"/>
                  <a:pt x="798325" y="181073"/>
                  <a:pt x="751613" y="198590"/>
                </a:cubicBezTo>
                <a:cubicBezTo>
                  <a:pt x="726911" y="207853"/>
                  <a:pt x="683119" y="207948"/>
                  <a:pt x="664006" y="209541"/>
                </a:cubicBezTo>
                <a:cubicBezTo>
                  <a:pt x="627720" y="197446"/>
                  <a:pt x="655896" y="205445"/>
                  <a:pt x="587350" y="198590"/>
                </a:cubicBezTo>
                <a:cubicBezTo>
                  <a:pt x="570905" y="196945"/>
                  <a:pt x="554432" y="195452"/>
                  <a:pt x="538071" y="193115"/>
                </a:cubicBezTo>
                <a:cubicBezTo>
                  <a:pt x="443042" y="179539"/>
                  <a:pt x="557965" y="194903"/>
                  <a:pt x="494267" y="182164"/>
                </a:cubicBezTo>
                <a:cubicBezTo>
                  <a:pt x="481612" y="179633"/>
                  <a:pt x="468715" y="178514"/>
                  <a:pt x="455939" y="176689"/>
                </a:cubicBezTo>
                <a:cubicBezTo>
                  <a:pt x="423086" y="178514"/>
                  <a:pt x="390284" y="182164"/>
                  <a:pt x="357381" y="182164"/>
                </a:cubicBezTo>
                <a:cubicBezTo>
                  <a:pt x="351609" y="182164"/>
                  <a:pt x="346726" y="176689"/>
                  <a:pt x="340954" y="176689"/>
                </a:cubicBezTo>
                <a:cubicBezTo>
                  <a:pt x="335183" y="176689"/>
                  <a:pt x="330187" y="181032"/>
                  <a:pt x="324528" y="182164"/>
                </a:cubicBezTo>
                <a:cubicBezTo>
                  <a:pt x="311873" y="184695"/>
                  <a:pt x="298898" y="185330"/>
                  <a:pt x="286200" y="187639"/>
                </a:cubicBezTo>
                <a:cubicBezTo>
                  <a:pt x="278796" y="188985"/>
                  <a:pt x="271656" y="191538"/>
                  <a:pt x="264298" y="193115"/>
                </a:cubicBezTo>
                <a:cubicBezTo>
                  <a:pt x="246098" y="197015"/>
                  <a:pt x="227202" y="198181"/>
                  <a:pt x="209544" y="204066"/>
                </a:cubicBezTo>
                <a:cubicBezTo>
                  <a:pt x="204068" y="205891"/>
                  <a:pt x="198810" y="208592"/>
                  <a:pt x="193117" y="209541"/>
                </a:cubicBezTo>
                <a:cubicBezTo>
                  <a:pt x="176814" y="212258"/>
                  <a:pt x="160264" y="213192"/>
                  <a:pt x="143838" y="215017"/>
                </a:cubicBezTo>
                <a:cubicBezTo>
                  <a:pt x="105080" y="227936"/>
                  <a:pt x="115591" y="226735"/>
                  <a:pt x="45280" y="215017"/>
                </a:cubicBezTo>
                <a:cubicBezTo>
                  <a:pt x="38789" y="213935"/>
                  <a:pt x="34329" y="207716"/>
                  <a:pt x="28854" y="204066"/>
                </a:cubicBezTo>
                <a:cubicBezTo>
                  <a:pt x="25204" y="198590"/>
                  <a:pt x="22116" y="192695"/>
                  <a:pt x="17903" y="187639"/>
                </a:cubicBezTo>
                <a:cubicBezTo>
                  <a:pt x="12946" y="181690"/>
                  <a:pt x="2654" y="178866"/>
                  <a:pt x="1477" y="171213"/>
                </a:cubicBezTo>
                <a:cubicBezTo>
                  <a:pt x="0" y="161611"/>
                  <a:pt x="3521" y="117845"/>
                  <a:pt x="12427" y="100032"/>
                </a:cubicBezTo>
                <a:cubicBezTo>
                  <a:pt x="15370" y="94146"/>
                  <a:pt x="19992" y="89249"/>
                  <a:pt x="23378" y="83606"/>
                </a:cubicBezTo>
                <a:cubicBezTo>
                  <a:pt x="25478" y="80106"/>
                  <a:pt x="20641" y="63530"/>
                  <a:pt x="28854" y="56229"/>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7818941" y="1281255"/>
            <a:ext cx="953677" cy="269775"/>
          </a:xfrm>
          <a:custGeom>
            <a:avLst/>
            <a:gdLst>
              <a:gd name="connsiteX0" fmla="*/ 60230 w 953677"/>
              <a:gd name="connsiteY0" fmla="*/ 49279 h 269775"/>
              <a:gd name="connsiteX1" fmla="*/ 125936 w 953677"/>
              <a:gd name="connsiteY1" fmla="*/ 27377 h 269775"/>
              <a:gd name="connsiteX2" fmla="*/ 147837 w 953677"/>
              <a:gd name="connsiteY2" fmla="*/ 21902 h 269775"/>
              <a:gd name="connsiteX3" fmla="*/ 169739 w 953677"/>
              <a:gd name="connsiteY3" fmla="*/ 16426 h 269775"/>
              <a:gd name="connsiteX4" fmla="*/ 197116 w 953677"/>
              <a:gd name="connsiteY4" fmla="*/ 10951 h 269775"/>
              <a:gd name="connsiteX5" fmla="*/ 229969 w 953677"/>
              <a:gd name="connsiteY5" fmla="*/ 0 h 269775"/>
              <a:gd name="connsiteX6" fmla="*/ 268297 w 953677"/>
              <a:gd name="connsiteY6" fmla="*/ 5476 h 269775"/>
              <a:gd name="connsiteX7" fmla="*/ 284724 w 953677"/>
              <a:gd name="connsiteY7" fmla="*/ 0 h 269775"/>
              <a:gd name="connsiteX8" fmla="*/ 323052 w 953677"/>
              <a:gd name="connsiteY8" fmla="*/ 5476 h 269775"/>
              <a:gd name="connsiteX9" fmla="*/ 339478 w 953677"/>
              <a:gd name="connsiteY9" fmla="*/ 10951 h 269775"/>
              <a:gd name="connsiteX10" fmla="*/ 366855 w 953677"/>
              <a:gd name="connsiteY10" fmla="*/ 16426 h 269775"/>
              <a:gd name="connsiteX11" fmla="*/ 388757 w 953677"/>
              <a:gd name="connsiteY11" fmla="*/ 21902 h 269775"/>
              <a:gd name="connsiteX12" fmla="*/ 481840 w 953677"/>
              <a:gd name="connsiteY12" fmla="*/ 16426 h 269775"/>
              <a:gd name="connsiteX13" fmla="*/ 514693 w 953677"/>
              <a:gd name="connsiteY13" fmla="*/ 5476 h 269775"/>
              <a:gd name="connsiteX14" fmla="*/ 531119 w 953677"/>
              <a:gd name="connsiteY14" fmla="*/ 0 h 269775"/>
              <a:gd name="connsiteX15" fmla="*/ 563972 w 953677"/>
              <a:gd name="connsiteY15" fmla="*/ 0 h 269775"/>
              <a:gd name="connsiteX16" fmla="*/ 618726 w 953677"/>
              <a:gd name="connsiteY16" fmla="*/ 5476 h 269775"/>
              <a:gd name="connsiteX17" fmla="*/ 640628 w 953677"/>
              <a:gd name="connsiteY17" fmla="*/ 10951 h 269775"/>
              <a:gd name="connsiteX18" fmla="*/ 673481 w 953677"/>
              <a:gd name="connsiteY18" fmla="*/ 21902 h 269775"/>
              <a:gd name="connsiteX19" fmla="*/ 744661 w 953677"/>
              <a:gd name="connsiteY19" fmla="*/ 38328 h 269775"/>
              <a:gd name="connsiteX20" fmla="*/ 761088 w 953677"/>
              <a:gd name="connsiteY20" fmla="*/ 32853 h 269775"/>
              <a:gd name="connsiteX21" fmla="*/ 782990 w 953677"/>
              <a:gd name="connsiteY21" fmla="*/ 38328 h 269775"/>
              <a:gd name="connsiteX22" fmla="*/ 815842 w 953677"/>
              <a:gd name="connsiteY22" fmla="*/ 43804 h 269775"/>
              <a:gd name="connsiteX23" fmla="*/ 854170 w 953677"/>
              <a:gd name="connsiteY23" fmla="*/ 38328 h 269775"/>
              <a:gd name="connsiteX24" fmla="*/ 876072 w 953677"/>
              <a:gd name="connsiteY24" fmla="*/ 43804 h 269775"/>
              <a:gd name="connsiteX25" fmla="*/ 903449 w 953677"/>
              <a:gd name="connsiteY25" fmla="*/ 49279 h 269775"/>
              <a:gd name="connsiteX26" fmla="*/ 936302 w 953677"/>
              <a:gd name="connsiteY26" fmla="*/ 60230 h 269775"/>
              <a:gd name="connsiteX27" fmla="*/ 941778 w 953677"/>
              <a:gd name="connsiteY27" fmla="*/ 76656 h 269775"/>
              <a:gd name="connsiteX28" fmla="*/ 952728 w 953677"/>
              <a:gd name="connsiteY28" fmla="*/ 93083 h 269775"/>
              <a:gd name="connsiteX29" fmla="*/ 947253 w 953677"/>
              <a:gd name="connsiteY29" fmla="*/ 109509 h 269775"/>
              <a:gd name="connsiteX30" fmla="*/ 908925 w 953677"/>
              <a:gd name="connsiteY30" fmla="*/ 153313 h 269775"/>
              <a:gd name="connsiteX31" fmla="*/ 887023 w 953677"/>
              <a:gd name="connsiteY31" fmla="*/ 164264 h 269775"/>
              <a:gd name="connsiteX32" fmla="*/ 870597 w 953677"/>
              <a:gd name="connsiteY32" fmla="*/ 175214 h 269775"/>
              <a:gd name="connsiteX33" fmla="*/ 821318 w 953677"/>
              <a:gd name="connsiteY33" fmla="*/ 191641 h 269775"/>
              <a:gd name="connsiteX34" fmla="*/ 788465 w 953677"/>
              <a:gd name="connsiteY34" fmla="*/ 202592 h 269775"/>
              <a:gd name="connsiteX35" fmla="*/ 766563 w 953677"/>
              <a:gd name="connsiteY35" fmla="*/ 208067 h 269775"/>
              <a:gd name="connsiteX36" fmla="*/ 750137 w 953677"/>
              <a:gd name="connsiteY36" fmla="*/ 213543 h 269775"/>
              <a:gd name="connsiteX37" fmla="*/ 717284 w 953677"/>
              <a:gd name="connsiteY37" fmla="*/ 219018 h 269775"/>
              <a:gd name="connsiteX38" fmla="*/ 640628 w 953677"/>
              <a:gd name="connsiteY38" fmla="*/ 229969 h 269775"/>
              <a:gd name="connsiteX39" fmla="*/ 613251 w 953677"/>
              <a:gd name="connsiteY39" fmla="*/ 235444 h 269775"/>
              <a:gd name="connsiteX40" fmla="*/ 574922 w 953677"/>
              <a:gd name="connsiteY40" fmla="*/ 246395 h 269775"/>
              <a:gd name="connsiteX41" fmla="*/ 459938 w 953677"/>
              <a:gd name="connsiteY41" fmla="*/ 257346 h 269775"/>
              <a:gd name="connsiteX42" fmla="*/ 355905 w 953677"/>
              <a:gd name="connsiteY42" fmla="*/ 257346 h 269775"/>
              <a:gd name="connsiteX43" fmla="*/ 328527 w 953677"/>
              <a:gd name="connsiteY43" fmla="*/ 262822 h 269775"/>
              <a:gd name="connsiteX44" fmla="*/ 273773 w 953677"/>
              <a:gd name="connsiteY44" fmla="*/ 268297 h 269775"/>
              <a:gd name="connsiteX45" fmla="*/ 251871 w 953677"/>
              <a:gd name="connsiteY45" fmla="*/ 262822 h 269775"/>
              <a:gd name="connsiteX46" fmla="*/ 219018 w 953677"/>
              <a:gd name="connsiteY46" fmla="*/ 246395 h 269775"/>
              <a:gd name="connsiteX47" fmla="*/ 175215 w 953677"/>
              <a:gd name="connsiteY47" fmla="*/ 240920 h 269775"/>
              <a:gd name="connsiteX48" fmla="*/ 147837 w 953677"/>
              <a:gd name="connsiteY48" fmla="*/ 235444 h 269775"/>
              <a:gd name="connsiteX49" fmla="*/ 131411 w 953677"/>
              <a:gd name="connsiteY49" fmla="*/ 224494 h 269775"/>
              <a:gd name="connsiteX50" fmla="*/ 104034 w 953677"/>
              <a:gd name="connsiteY50" fmla="*/ 219018 h 269775"/>
              <a:gd name="connsiteX51" fmla="*/ 16427 w 953677"/>
              <a:gd name="connsiteY51" fmla="*/ 213543 h 269775"/>
              <a:gd name="connsiteX52" fmla="*/ 0 w 953677"/>
              <a:gd name="connsiteY52" fmla="*/ 180690 h 269775"/>
              <a:gd name="connsiteX53" fmla="*/ 5476 w 953677"/>
              <a:gd name="connsiteY53" fmla="*/ 158788 h 269775"/>
              <a:gd name="connsiteX54" fmla="*/ 16427 w 953677"/>
              <a:gd name="connsiteY54" fmla="*/ 125935 h 269775"/>
              <a:gd name="connsiteX55" fmla="*/ 38328 w 953677"/>
              <a:gd name="connsiteY55" fmla="*/ 93083 h 269775"/>
              <a:gd name="connsiteX56" fmla="*/ 65706 w 953677"/>
              <a:gd name="connsiteY56" fmla="*/ 60230 h 269775"/>
              <a:gd name="connsiteX57" fmla="*/ 60230 w 953677"/>
              <a:gd name="connsiteY57" fmla="*/ 49279 h 26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953677" h="269775">
                <a:moveTo>
                  <a:pt x="60230" y="49279"/>
                </a:moveTo>
                <a:cubicBezTo>
                  <a:pt x="95593" y="31597"/>
                  <a:pt x="74214" y="40307"/>
                  <a:pt x="125936" y="27377"/>
                </a:cubicBezTo>
                <a:lnTo>
                  <a:pt x="147837" y="21902"/>
                </a:lnTo>
                <a:cubicBezTo>
                  <a:pt x="155138" y="20077"/>
                  <a:pt x="162360" y="17902"/>
                  <a:pt x="169739" y="16426"/>
                </a:cubicBezTo>
                <a:cubicBezTo>
                  <a:pt x="178865" y="14601"/>
                  <a:pt x="188138" y="13400"/>
                  <a:pt x="197116" y="10951"/>
                </a:cubicBezTo>
                <a:cubicBezTo>
                  <a:pt x="208253" y="7914"/>
                  <a:pt x="229969" y="0"/>
                  <a:pt x="229969" y="0"/>
                </a:cubicBezTo>
                <a:cubicBezTo>
                  <a:pt x="242745" y="1825"/>
                  <a:pt x="255391" y="5476"/>
                  <a:pt x="268297" y="5476"/>
                </a:cubicBezTo>
                <a:cubicBezTo>
                  <a:pt x="274069" y="5476"/>
                  <a:pt x="278952" y="0"/>
                  <a:pt x="284724" y="0"/>
                </a:cubicBezTo>
                <a:cubicBezTo>
                  <a:pt x="297630" y="0"/>
                  <a:pt x="310276" y="3651"/>
                  <a:pt x="323052" y="5476"/>
                </a:cubicBezTo>
                <a:cubicBezTo>
                  <a:pt x="328527" y="7301"/>
                  <a:pt x="333879" y="9551"/>
                  <a:pt x="339478" y="10951"/>
                </a:cubicBezTo>
                <a:cubicBezTo>
                  <a:pt x="348507" y="13208"/>
                  <a:pt x="357770" y="14407"/>
                  <a:pt x="366855" y="16426"/>
                </a:cubicBezTo>
                <a:cubicBezTo>
                  <a:pt x="374201" y="18059"/>
                  <a:pt x="381456" y="20077"/>
                  <a:pt x="388757" y="21902"/>
                </a:cubicBezTo>
                <a:cubicBezTo>
                  <a:pt x="419785" y="20077"/>
                  <a:pt x="451020" y="20446"/>
                  <a:pt x="481840" y="16426"/>
                </a:cubicBezTo>
                <a:cubicBezTo>
                  <a:pt x="493286" y="14933"/>
                  <a:pt x="503742" y="9126"/>
                  <a:pt x="514693" y="5476"/>
                </a:cubicBezTo>
                <a:lnTo>
                  <a:pt x="531119" y="0"/>
                </a:lnTo>
                <a:cubicBezTo>
                  <a:pt x="574920" y="14602"/>
                  <a:pt x="520169" y="0"/>
                  <a:pt x="563972" y="0"/>
                </a:cubicBezTo>
                <a:cubicBezTo>
                  <a:pt x="582314" y="0"/>
                  <a:pt x="600475" y="3651"/>
                  <a:pt x="618726" y="5476"/>
                </a:cubicBezTo>
                <a:cubicBezTo>
                  <a:pt x="626027" y="7301"/>
                  <a:pt x="633420" y="8789"/>
                  <a:pt x="640628" y="10951"/>
                </a:cubicBezTo>
                <a:cubicBezTo>
                  <a:pt x="651685" y="14268"/>
                  <a:pt x="662162" y="19638"/>
                  <a:pt x="673481" y="21902"/>
                </a:cubicBezTo>
                <a:cubicBezTo>
                  <a:pt x="733894" y="33985"/>
                  <a:pt x="710577" y="26967"/>
                  <a:pt x="744661" y="38328"/>
                </a:cubicBezTo>
                <a:cubicBezTo>
                  <a:pt x="750137" y="36503"/>
                  <a:pt x="755316" y="32853"/>
                  <a:pt x="761088" y="32853"/>
                </a:cubicBezTo>
                <a:cubicBezTo>
                  <a:pt x="768613" y="32853"/>
                  <a:pt x="775611" y="36852"/>
                  <a:pt x="782990" y="38328"/>
                </a:cubicBezTo>
                <a:cubicBezTo>
                  <a:pt x="793876" y="40505"/>
                  <a:pt x="804891" y="41979"/>
                  <a:pt x="815842" y="43804"/>
                </a:cubicBezTo>
                <a:cubicBezTo>
                  <a:pt x="828618" y="41979"/>
                  <a:pt x="841264" y="38328"/>
                  <a:pt x="854170" y="38328"/>
                </a:cubicBezTo>
                <a:cubicBezTo>
                  <a:pt x="861695" y="38328"/>
                  <a:pt x="868726" y="42171"/>
                  <a:pt x="876072" y="43804"/>
                </a:cubicBezTo>
                <a:cubicBezTo>
                  <a:pt x="885157" y="45823"/>
                  <a:pt x="894471" y="46830"/>
                  <a:pt x="903449" y="49279"/>
                </a:cubicBezTo>
                <a:cubicBezTo>
                  <a:pt x="914586" y="52316"/>
                  <a:pt x="936302" y="60230"/>
                  <a:pt x="936302" y="60230"/>
                </a:cubicBezTo>
                <a:cubicBezTo>
                  <a:pt x="938127" y="65705"/>
                  <a:pt x="939197" y="71494"/>
                  <a:pt x="941778" y="76656"/>
                </a:cubicBezTo>
                <a:cubicBezTo>
                  <a:pt x="944721" y="82542"/>
                  <a:pt x="951646" y="86592"/>
                  <a:pt x="952728" y="93083"/>
                </a:cubicBezTo>
                <a:cubicBezTo>
                  <a:pt x="953677" y="98776"/>
                  <a:pt x="950056" y="104464"/>
                  <a:pt x="947253" y="109509"/>
                </a:cubicBezTo>
                <a:cubicBezTo>
                  <a:pt x="932186" y="136630"/>
                  <a:pt x="931060" y="140665"/>
                  <a:pt x="908925" y="153313"/>
                </a:cubicBezTo>
                <a:cubicBezTo>
                  <a:pt x="901838" y="157363"/>
                  <a:pt x="894110" y="160214"/>
                  <a:pt x="887023" y="164264"/>
                </a:cubicBezTo>
                <a:cubicBezTo>
                  <a:pt x="881310" y="167529"/>
                  <a:pt x="876483" y="172271"/>
                  <a:pt x="870597" y="175214"/>
                </a:cubicBezTo>
                <a:cubicBezTo>
                  <a:pt x="843152" y="188936"/>
                  <a:pt x="847457" y="183799"/>
                  <a:pt x="821318" y="191641"/>
                </a:cubicBezTo>
                <a:cubicBezTo>
                  <a:pt x="810262" y="194958"/>
                  <a:pt x="799664" y="199793"/>
                  <a:pt x="788465" y="202592"/>
                </a:cubicBezTo>
                <a:cubicBezTo>
                  <a:pt x="781164" y="204417"/>
                  <a:pt x="773799" y="206000"/>
                  <a:pt x="766563" y="208067"/>
                </a:cubicBezTo>
                <a:cubicBezTo>
                  <a:pt x="761013" y="209653"/>
                  <a:pt x="755771" y="212291"/>
                  <a:pt x="750137" y="213543"/>
                </a:cubicBezTo>
                <a:cubicBezTo>
                  <a:pt x="739299" y="215951"/>
                  <a:pt x="728235" y="217193"/>
                  <a:pt x="717284" y="219018"/>
                </a:cubicBezTo>
                <a:cubicBezTo>
                  <a:pt x="678643" y="231900"/>
                  <a:pt x="717399" y="220373"/>
                  <a:pt x="640628" y="229969"/>
                </a:cubicBezTo>
                <a:cubicBezTo>
                  <a:pt x="631393" y="231123"/>
                  <a:pt x="622279" y="233187"/>
                  <a:pt x="613251" y="235444"/>
                </a:cubicBezTo>
                <a:cubicBezTo>
                  <a:pt x="571480" y="245887"/>
                  <a:pt x="626159" y="236147"/>
                  <a:pt x="574922" y="246395"/>
                </a:cubicBezTo>
                <a:cubicBezTo>
                  <a:pt x="529976" y="255384"/>
                  <a:pt x="516147" y="253599"/>
                  <a:pt x="459938" y="257346"/>
                </a:cubicBezTo>
                <a:cubicBezTo>
                  <a:pt x="372941" y="269775"/>
                  <a:pt x="480301" y="257346"/>
                  <a:pt x="355905" y="257346"/>
                </a:cubicBezTo>
                <a:cubicBezTo>
                  <a:pt x="346598" y="257346"/>
                  <a:pt x="337752" y="261592"/>
                  <a:pt x="328527" y="262822"/>
                </a:cubicBezTo>
                <a:cubicBezTo>
                  <a:pt x="310346" y="265246"/>
                  <a:pt x="292024" y="266472"/>
                  <a:pt x="273773" y="268297"/>
                </a:cubicBezTo>
                <a:cubicBezTo>
                  <a:pt x="266472" y="266472"/>
                  <a:pt x="258788" y="265786"/>
                  <a:pt x="251871" y="262822"/>
                </a:cubicBezTo>
                <a:cubicBezTo>
                  <a:pt x="226029" y="251747"/>
                  <a:pt x="245735" y="251253"/>
                  <a:pt x="219018" y="246395"/>
                </a:cubicBezTo>
                <a:cubicBezTo>
                  <a:pt x="204541" y="243763"/>
                  <a:pt x="189759" y="243157"/>
                  <a:pt x="175215" y="240920"/>
                </a:cubicBezTo>
                <a:cubicBezTo>
                  <a:pt x="166016" y="239505"/>
                  <a:pt x="156963" y="237269"/>
                  <a:pt x="147837" y="235444"/>
                </a:cubicBezTo>
                <a:cubicBezTo>
                  <a:pt x="142362" y="231794"/>
                  <a:pt x="137572" y="226805"/>
                  <a:pt x="131411" y="224494"/>
                </a:cubicBezTo>
                <a:cubicBezTo>
                  <a:pt x="122697" y="221226"/>
                  <a:pt x="113299" y="219900"/>
                  <a:pt x="104034" y="219018"/>
                </a:cubicBezTo>
                <a:cubicBezTo>
                  <a:pt x="74906" y="216244"/>
                  <a:pt x="45629" y="215368"/>
                  <a:pt x="16427" y="213543"/>
                </a:cubicBezTo>
                <a:cubicBezTo>
                  <a:pt x="10892" y="205240"/>
                  <a:pt x="0" y="192023"/>
                  <a:pt x="0" y="180690"/>
                </a:cubicBezTo>
                <a:cubicBezTo>
                  <a:pt x="0" y="173165"/>
                  <a:pt x="3314" y="165996"/>
                  <a:pt x="5476" y="158788"/>
                </a:cubicBezTo>
                <a:cubicBezTo>
                  <a:pt x="8793" y="147731"/>
                  <a:pt x="10024" y="135540"/>
                  <a:pt x="16427" y="125935"/>
                </a:cubicBezTo>
                <a:cubicBezTo>
                  <a:pt x="23727" y="114984"/>
                  <a:pt x="29022" y="102389"/>
                  <a:pt x="38328" y="93083"/>
                </a:cubicBezTo>
                <a:cubicBezTo>
                  <a:pt x="59408" y="72003"/>
                  <a:pt x="50459" y="83099"/>
                  <a:pt x="65706" y="60230"/>
                </a:cubicBezTo>
                <a:lnTo>
                  <a:pt x="60230" y="49279"/>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661" name="Picture 5"/>
          <p:cNvPicPr>
            <a:picLocks noChangeAspect="1" noChangeArrowheads="1"/>
          </p:cNvPicPr>
          <p:nvPr/>
        </p:nvPicPr>
        <p:blipFill>
          <a:blip r:embed="rId5" cstate="print"/>
          <a:srcRect/>
          <a:stretch>
            <a:fillRect/>
          </a:stretch>
        </p:blipFill>
        <p:spPr bwMode="auto">
          <a:xfrm>
            <a:off x="1524000" y="3429000"/>
            <a:ext cx="1219200" cy="879231"/>
          </a:xfrm>
          <a:prstGeom prst="rect">
            <a:avLst/>
          </a:prstGeom>
          <a:noFill/>
          <a:ln w="9525">
            <a:noFill/>
            <a:miter lim="800000"/>
            <a:headEnd/>
            <a:tailEnd/>
          </a:ln>
        </p:spPr>
      </p:pic>
      <p:sp>
        <p:nvSpPr>
          <p:cNvPr id="39" name="TextBox 38"/>
          <p:cNvSpPr txBox="1"/>
          <p:nvPr/>
        </p:nvSpPr>
        <p:spPr>
          <a:xfrm>
            <a:off x="2743200" y="2667000"/>
            <a:ext cx="1834348" cy="738664"/>
          </a:xfrm>
          <a:prstGeom prst="rect">
            <a:avLst/>
          </a:prstGeom>
          <a:noFill/>
        </p:spPr>
        <p:txBody>
          <a:bodyPr wrap="none" rtlCol="0">
            <a:spAutoFit/>
          </a:bodyPr>
          <a:lstStyle/>
          <a:p>
            <a:r>
              <a:rPr lang="en-US" sz="1400" dirty="0" err="1" smtClean="0">
                <a:solidFill>
                  <a:srgbClr val="FF0000"/>
                </a:solidFill>
              </a:rPr>
              <a:t>Qn</a:t>
            </a:r>
            <a:r>
              <a:rPr lang="en-US" sz="1400" dirty="0" smtClean="0">
                <a:solidFill>
                  <a:srgbClr val="FF0000"/>
                </a:solidFill>
              </a:rPr>
              <a:t>: What is the</a:t>
            </a:r>
          </a:p>
          <a:p>
            <a:r>
              <a:rPr lang="en-US" sz="1400" dirty="0">
                <a:solidFill>
                  <a:srgbClr val="FF0000"/>
                </a:solidFill>
              </a:rPr>
              <a:t> </a:t>
            </a:r>
            <a:r>
              <a:rPr lang="en-US" sz="1400" dirty="0" smtClean="0">
                <a:solidFill>
                  <a:srgbClr val="FF0000"/>
                </a:solidFill>
              </a:rPr>
              <a:t>most likely</a:t>
            </a:r>
          </a:p>
          <a:p>
            <a:r>
              <a:rPr lang="en-US" sz="1400" dirty="0">
                <a:solidFill>
                  <a:srgbClr val="FF0000"/>
                </a:solidFill>
              </a:rPr>
              <a:t> </a:t>
            </a:r>
            <a:r>
              <a:rPr lang="en-US" sz="1400" dirty="0" smtClean="0">
                <a:solidFill>
                  <a:srgbClr val="FF0000"/>
                </a:solidFill>
              </a:rPr>
              <a:t>configuration of A&amp;B?</a:t>
            </a:r>
            <a:endParaRPr lang="en-US" sz="1400" dirty="0">
              <a:solidFill>
                <a:srgbClr val="FF0000"/>
              </a:solidFill>
            </a:endParaRPr>
          </a:p>
        </p:txBody>
      </p:sp>
      <p:cxnSp>
        <p:nvCxnSpPr>
          <p:cNvPr id="41" name="Straight Arrow Connector 40"/>
          <p:cNvCxnSpPr>
            <a:stCxn id="39" idx="0"/>
          </p:cNvCxnSpPr>
          <p:nvPr/>
        </p:nvCxnSpPr>
        <p:spPr>
          <a:xfrm rot="5400000" flipH="1" flipV="1">
            <a:off x="3316087" y="1487287"/>
            <a:ext cx="1524000" cy="8354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7875371">
            <a:off x="3198923" y="1779083"/>
            <a:ext cx="1476366" cy="307777"/>
          </a:xfrm>
          <a:prstGeom prst="rect">
            <a:avLst/>
          </a:prstGeom>
          <a:noFill/>
        </p:spPr>
        <p:txBody>
          <a:bodyPr wrap="none" rtlCol="0">
            <a:spAutoFit/>
          </a:bodyPr>
          <a:lstStyle/>
          <a:p>
            <a:r>
              <a:rPr lang="en-US" sz="1400" dirty="0" smtClean="0">
                <a:solidFill>
                  <a:srgbClr val="7030A0"/>
                </a:solidFill>
              </a:rPr>
              <a:t>Factor says a=b=0</a:t>
            </a:r>
            <a:endParaRPr lang="en-US" sz="1400" dirty="0">
              <a:solidFill>
                <a:srgbClr val="7030A0"/>
              </a:solidFill>
            </a:endParaRPr>
          </a:p>
        </p:txBody>
      </p:sp>
      <p:cxnSp>
        <p:nvCxnSpPr>
          <p:cNvPr id="44" name="Straight Arrow Connector 43"/>
          <p:cNvCxnSpPr>
            <a:stCxn id="39" idx="2"/>
          </p:cNvCxnSpPr>
          <p:nvPr/>
        </p:nvCxnSpPr>
        <p:spPr>
          <a:xfrm rot="5400000">
            <a:off x="2961519" y="3187345"/>
            <a:ext cx="480536" cy="917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9831786">
            <a:off x="2774467" y="3613234"/>
            <a:ext cx="1506118" cy="523220"/>
          </a:xfrm>
          <a:prstGeom prst="rect">
            <a:avLst/>
          </a:prstGeom>
          <a:noFill/>
        </p:spPr>
        <p:txBody>
          <a:bodyPr wrap="none" rtlCol="0">
            <a:spAutoFit/>
          </a:bodyPr>
          <a:lstStyle/>
          <a:p>
            <a:r>
              <a:rPr lang="en-US" sz="1400" dirty="0" smtClean="0"/>
              <a:t>But, marginal says</a:t>
            </a:r>
          </a:p>
          <a:p>
            <a:r>
              <a:rPr lang="en-US" sz="1400" dirty="0" smtClean="0"/>
              <a:t> a=0;b=1!</a:t>
            </a:r>
          </a:p>
        </p:txBody>
      </p:sp>
      <p:sp>
        <p:nvSpPr>
          <p:cNvPr id="47" name="TextBox 46"/>
          <p:cNvSpPr txBox="1"/>
          <p:nvPr/>
        </p:nvSpPr>
        <p:spPr>
          <a:xfrm>
            <a:off x="2057400" y="6096000"/>
            <a:ext cx="1997919" cy="646331"/>
          </a:xfrm>
          <a:prstGeom prst="rect">
            <a:avLst/>
          </a:prstGeom>
          <a:solidFill>
            <a:srgbClr val="FFFF00"/>
          </a:solidFill>
        </p:spPr>
        <p:txBody>
          <a:bodyPr wrap="none" rtlCol="0">
            <a:spAutoFit/>
          </a:bodyPr>
          <a:lstStyle/>
          <a:p>
            <a:r>
              <a:rPr lang="en-US" dirty="0" smtClean="0">
                <a:solidFill>
                  <a:srgbClr val="7030A0"/>
                </a:solidFill>
              </a:rPr>
              <a:t>Moral:  Factors</a:t>
            </a:r>
          </a:p>
          <a:p>
            <a:r>
              <a:rPr lang="en-US" dirty="0">
                <a:solidFill>
                  <a:srgbClr val="7030A0"/>
                </a:solidFill>
              </a:rPr>
              <a:t> </a:t>
            </a:r>
            <a:r>
              <a:rPr lang="en-US" dirty="0" smtClean="0">
                <a:solidFill>
                  <a:srgbClr val="7030A0"/>
                </a:solidFill>
              </a:rPr>
              <a:t> are </a:t>
            </a:r>
            <a:r>
              <a:rPr lang="en-US" i="1" dirty="0" smtClean="0">
                <a:solidFill>
                  <a:srgbClr val="7030A0"/>
                </a:solidFill>
              </a:rPr>
              <a:t>not</a:t>
            </a:r>
            <a:r>
              <a:rPr lang="en-US" dirty="0" smtClean="0">
                <a:solidFill>
                  <a:srgbClr val="7030A0"/>
                </a:solidFill>
              </a:rPr>
              <a:t> </a:t>
            </a:r>
            <a:r>
              <a:rPr lang="en-US" dirty="0" err="1" smtClean="0">
                <a:solidFill>
                  <a:srgbClr val="7030A0"/>
                </a:solidFill>
              </a:rPr>
              <a:t>marginals</a:t>
            </a:r>
            <a:r>
              <a:rPr lang="en-US" dirty="0" smtClean="0">
                <a:solidFill>
                  <a:srgbClr val="7030A0"/>
                </a:solidFill>
              </a:rPr>
              <a:t>!</a:t>
            </a:r>
            <a:endParaRPr lang="en-US" dirty="0">
              <a:solidFill>
                <a:srgbClr val="7030A0"/>
              </a:solidFill>
            </a:endParaRPr>
          </a:p>
        </p:txBody>
      </p:sp>
      <p:sp>
        <p:nvSpPr>
          <p:cNvPr id="49" name="TextBox 48"/>
          <p:cNvSpPr txBox="1"/>
          <p:nvPr/>
        </p:nvSpPr>
        <p:spPr>
          <a:xfrm>
            <a:off x="2590800" y="4419600"/>
            <a:ext cx="1787669" cy="1569660"/>
          </a:xfrm>
          <a:prstGeom prst="rect">
            <a:avLst/>
          </a:prstGeom>
          <a:noFill/>
        </p:spPr>
        <p:txBody>
          <a:bodyPr wrap="none" rtlCol="0">
            <a:spAutoFit/>
          </a:bodyPr>
          <a:lstStyle/>
          <a:p>
            <a:r>
              <a:rPr lang="en-US" sz="1200" dirty="0" smtClean="0"/>
              <a:t>Although A,B would</a:t>
            </a:r>
          </a:p>
          <a:p>
            <a:r>
              <a:rPr lang="en-US" sz="1200" dirty="0" smtClean="0"/>
              <a:t>Like to agree, B&amp;C</a:t>
            </a:r>
          </a:p>
          <a:p>
            <a:r>
              <a:rPr lang="en-US" sz="1200" dirty="0" smtClean="0"/>
              <a:t>Need to agree, </a:t>
            </a:r>
          </a:p>
          <a:p>
            <a:r>
              <a:rPr lang="en-US" sz="1200" dirty="0" smtClean="0"/>
              <a:t>C&amp;D need to disagree</a:t>
            </a:r>
          </a:p>
          <a:p>
            <a:r>
              <a:rPr lang="en-US" sz="1200" dirty="0" smtClean="0"/>
              <a:t>And D&amp;A need to agree</a:t>
            </a:r>
          </a:p>
          <a:p>
            <a:r>
              <a:rPr lang="en-US" sz="1200" dirty="0" smtClean="0"/>
              <a:t>.and the latter three have</a:t>
            </a:r>
          </a:p>
          <a:p>
            <a:r>
              <a:rPr lang="en-US" sz="1200" dirty="0" smtClean="0"/>
              <a:t>Higher weights! </a:t>
            </a:r>
          </a:p>
          <a:p>
            <a:r>
              <a:rPr lang="en-US" sz="1200" b="1" dirty="0">
                <a:solidFill>
                  <a:srgbClr val="7030A0"/>
                </a:solidFill>
              </a:rPr>
              <a:t> </a:t>
            </a:r>
            <a:endParaRPr lang="en-US" sz="1200" dirty="0"/>
          </a:p>
        </p:txBody>
      </p:sp>
      <p:sp>
        <p:nvSpPr>
          <p:cNvPr id="51" name="TextBox 50"/>
          <p:cNvSpPr txBox="1"/>
          <p:nvPr/>
        </p:nvSpPr>
        <p:spPr>
          <a:xfrm>
            <a:off x="0" y="4343400"/>
            <a:ext cx="2068643" cy="2031325"/>
          </a:xfrm>
          <a:prstGeom prst="rect">
            <a:avLst/>
          </a:prstGeom>
          <a:solidFill>
            <a:schemeClr val="accent2">
              <a:lumMod val="60000"/>
              <a:lumOff val="40000"/>
            </a:schemeClr>
          </a:solidFill>
        </p:spPr>
        <p:txBody>
          <a:bodyPr wrap="none" rtlCol="0">
            <a:spAutoFit/>
          </a:bodyPr>
          <a:lstStyle/>
          <a:p>
            <a:r>
              <a:rPr lang="en-US" sz="1400" dirty="0" smtClean="0"/>
              <a:t>Okay, you convinced me</a:t>
            </a:r>
          </a:p>
          <a:p>
            <a:r>
              <a:rPr lang="en-US" sz="1400" dirty="0" smtClean="0"/>
              <a:t>that given any potentials</a:t>
            </a:r>
          </a:p>
          <a:p>
            <a:r>
              <a:rPr lang="en-US" sz="1400" dirty="0"/>
              <a:t>w</a:t>
            </a:r>
            <a:r>
              <a:rPr lang="en-US" sz="1400" dirty="0" smtClean="0"/>
              <a:t>e will have a consistent</a:t>
            </a:r>
          </a:p>
          <a:p>
            <a:r>
              <a:rPr lang="en-US" sz="1400" dirty="0" smtClean="0"/>
              <a:t>Joint. </a:t>
            </a:r>
            <a:r>
              <a:rPr lang="en-US" sz="1400" dirty="0" smtClean="0">
                <a:solidFill>
                  <a:srgbClr val="0070C0"/>
                </a:solidFill>
              </a:rPr>
              <a:t>But given any joint,</a:t>
            </a:r>
          </a:p>
          <a:p>
            <a:r>
              <a:rPr lang="en-US" sz="1400" dirty="0">
                <a:solidFill>
                  <a:srgbClr val="0070C0"/>
                </a:solidFill>
              </a:rPr>
              <a:t>w</a:t>
            </a:r>
            <a:r>
              <a:rPr lang="en-US" sz="1400" dirty="0" smtClean="0">
                <a:solidFill>
                  <a:srgbClr val="0070C0"/>
                </a:solidFill>
              </a:rPr>
              <a:t>ill there be a potentials </a:t>
            </a:r>
          </a:p>
          <a:p>
            <a:r>
              <a:rPr lang="en-US" sz="1400" dirty="0" smtClean="0">
                <a:solidFill>
                  <a:srgbClr val="0070C0"/>
                </a:solidFill>
              </a:rPr>
              <a:t>I can provide? </a:t>
            </a:r>
          </a:p>
          <a:p>
            <a:endParaRPr lang="en-US" sz="1400" dirty="0"/>
          </a:p>
          <a:p>
            <a:r>
              <a:rPr lang="en-US" sz="1400" dirty="0" smtClean="0">
                <a:solidFill>
                  <a:srgbClr val="FF0000"/>
                </a:solidFill>
                <a:sym typeface="Wingdings" pitchFamily="2" charset="2"/>
              </a:rPr>
              <a:t></a:t>
            </a:r>
            <a:r>
              <a:rPr lang="en-US" sz="1400" dirty="0" err="1" smtClean="0">
                <a:solidFill>
                  <a:srgbClr val="FF0000"/>
                </a:solidFill>
                <a:sym typeface="Wingdings" pitchFamily="2" charset="2"/>
              </a:rPr>
              <a:t>Hammersley</a:t>
            </a:r>
            <a:r>
              <a:rPr lang="en-US" sz="1400" dirty="0" smtClean="0">
                <a:solidFill>
                  <a:srgbClr val="FF0000"/>
                </a:solidFill>
                <a:sym typeface="Wingdings" pitchFamily="2" charset="2"/>
              </a:rPr>
              <a:t>-Clifford </a:t>
            </a:r>
          </a:p>
          <a:p>
            <a:r>
              <a:rPr lang="en-US" sz="1400" dirty="0">
                <a:solidFill>
                  <a:srgbClr val="FF0000"/>
                </a:solidFill>
                <a:sym typeface="Wingdings" pitchFamily="2" charset="2"/>
              </a:rPr>
              <a:t> </a:t>
            </a:r>
            <a:r>
              <a:rPr lang="en-US" sz="1400" dirty="0" smtClean="0">
                <a:solidFill>
                  <a:srgbClr val="FF0000"/>
                </a:solidFill>
                <a:sym typeface="Wingdings" pitchFamily="2" charset="2"/>
              </a:rPr>
              <a:t>    theorem…</a:t>
            </a:r>
            <a:endParaRPr lang="en-US" sz="1400" dirty="0">
              <a:solidFill>
                <a:srgbClr val="FF0000"/>
              </a:solidFill>
            </a:endParaRPr>
          </a:p>
        </p:txBody>
      </p:sp>
      <p:sp>
        <p:nvSpPr>
          <p:cNvPr id="52" name="TextBox 51"/>
          <p:cNvSpPr txBox="1"/>
          <p:nvPr/>
        </p:nvSpPr>
        <p:spPr>
          <a:xfrm>
            <a:off x="838200" y="76200"/>
            <a:ext cx="2092111" cy="1600438"/>
          </a:xfrm>
          <a:prstGeom prst="rect">
            <a:avLst/>
          </a:prstGeom>
          <a:solidFill>
            <a:schemeClr val="bg2">
              <a:lumMod val="90000"/>
            </a:schemeClr>
          </a:solidFill>
        </p:spPr>
        <p:txBody>
          <a:bodyPr wrap="none" rtlCol="0">
            <a:spAutoFit/>
          </a:bodyPr>
          <a:lstStyle/>
          <a:p>
            <a:r>
              <a:rPr lang="en-US" sz="1400" dirty="0" smtClean="0"/>
              <a:t>We can have potentials</a:t>
            </a:r>
          </a:p>
          <a:p>
            <a:r>
              <a:rPr lang="en-US" sz="1400" dirty="0"/>
              <a:t> </a:t>
            </a:r>
            <a:r>
              <a:rPr lang="en-US" sz="1400" dirty="0" smtClean="0"/>
              <a:t>on any cliques—not just</a:t>
            </a:r>
          </a:p>
          <a:p>
            <a:r>
              <a:rPr lang="en-US" sz="1400" dirty="0"/>
              <a:t> </a:t>
            </a:r>
            <a:r>
              <a:rPr lang="en-US" sz="1400" dirty="0" smtClean="0"/>
              <a:t>the maximal ones.</a:t>
            </a:r>
          </a:p>
          <a:p>
            <a:r>
              <a:rPr lang="en-US" sz="1400" dirty="0"/>
              <a:t> </a:t>
            </a:r>
            <a:r>
              <a:rPr lang="en-US" sz="1400" dirty="0" smtClean="0"/>
              <a:t>  So, for example we can</a:t>
            </a:r>
          </a:p>
          <a:p>
            <a:r>
              <a:rPr lang="en-US" sz="1400" dirty="0"/>
              <a:t> </a:t>
            </a:r>
            <a:r>
              <a:rPr lang="en-US" sz="1400" dirty="0" smtClean="0"/>
              <a:t>   have a potential on A</a:t>
            </a:r>
          </a:p>
          <a:p>
            <a:r>
              <a:rPr lang="en-US" sz="1400" dirty="0"/>
              <a:t> </a:t>
            </a:r>
            <a:r>
              <a:rPr lang="en-US" sz="1400" dirty="0" smtClean="0"/>
              <a:t>   in addition to the other </a:t>
            </a:r>
          </a:p>
          <a:p>
            <a:r>
              <a:rPr lang="en-US" sz="1400" dirty="0"/>
              <a:t> </a:t>
            </a:r>
            <a:r>
              <a:rPr lang="en-US" sz="1400" dirty="0" smtClean="0"/>
              <a:t>   four </a:t>
            </a:r>
            <a:r>
              <a:rPr lang="en-US" sz="1400" dirty="0" err="1" smtClean="0"/>
              <a:t>pairwise</a:t>
            </a:r>
            <a:r>
              <a:rPr lang="en-US" sz="1400" dirty="0" smtClean="0"/>
              <a:t> potentials</a:t>
            </a:r>
            <a:endParaRPr lang="en-US" sz="1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par>
                                <p:cTn id="20" presetID="3" presetClass="entr" presetSubtype="1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3" presetClass="entr" presetSubtype="1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0658"/>
                                        </p:tgtEl>
                                        <p:attrNameLst>
                                          <p:attrName>style.visibility</p:attrName>
                                        </p:attrNameLst>
                                      </p:cBhvr>
                                      <p:to>
                                        <p:strVal val="visible"/>
                                      </p:to>
                                    </p:set>
                                    <p:animEffect transition="in" filter="blinds(horizontal)">
                                      <p:cBhvr>
                                        <p:cTn id="33" dur="500"/>
                                        <p:tgtEl>
                                          <p:spTgt spid="7065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blinds(horizontal)">
                                      <p:cBhvr>
                                        <p:cTn id="38" dur="500"/>
                                        <p:tgtEl>
                                          <p:spTgt spid="5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0660"/>
                                        </p:tgtEl>
                                        <p:attrNameLst>
                                          <p:attrName>style.visibility</p:attrName>
                                        </p:attrNameLst>
                                      </p:cBhvr>
                                      <p:to>
                                        <p:strVal val="visible"/>
                                      </p:to>
                                    </p:set>
                                    <p:animEffect transition="in" filter="blinds(horizontal)">
                                      <p:cBhvr>
                                        <p:cTn id="43" dur="500"/>
                                        <p:tgtEl>
                                          <p:spTgt spid="70660"/>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0659"/>
                                        </p:tgtEl>
                                        <p:attrNameLst>
                                          <p:attrName>style.visibility</p:attrName>
                                        </p:attrNameLst>
                                      </p:cBhvr>
                                      <p:to>
                                        <p:strVal val="visible"/>
                                      </p:to>
                                    </p:set>
                                    <p:animEffect transition="in" filter="blinds(horizontal)">
                                      <p:cBhvr>
                                        <p:cTn id="48" dur="500"/>
                                        <p:tgtEl>
                                          <p:spTgt spid="70659"/>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blinds(horizontal)">
                                      <p:cBhvr>
                                        <p:cTn id="53" dur="500"/>
                                        <p:tgtEl>
                                          <p:spTgt spid="31"/>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blinds(horizontal)">
                                      <p:cBhvr>
                                        <p:cTn id="56" dur="500"/>
                                        <p:tgtEl>
                                          <p:spTgt spid="33"/>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blinds(horizontal)">
                                      <p:cBhvr>
                                        <p:cTn id="59" dur="500"/>
                                        <p:tgtEl>
                                          <p:spTgt spid="34"/>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blinds(horizontal)">
                                      <p:cBhvr>
                                        <p:cTn id="62" dur="500"/>
                                        <p:tgtEl>
                                          <p:spTgt spid="35"/>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blinds(horizontal)">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blinds(horizontal)">
                                      <p:cBhvr>
                                        <p:cTn id="70" dur="500"/>
                                        <p:tgtEl>
                                          <p:spTgt spid="39"/>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blinds(horizontal)">
                                      <p:cBhvr>
                                        <p:cTn id="75" dur="500"/>
                                        <p:tgtEl>
                                          <p:spTgt spid="42"/>
                                        </p:tgtEl>
                                      </p:cBhvr>
                                    </p:animEffect>
                                  </p:childTnLst>
                                </p:cTn>
                              </p:par>
                              <p:par>
                                <p:cTn id="76" presetID="3" presetClass="entr" presetSubtype="10" fill="hold"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blinds(horizontal)">
                                      <p:cBhvr>
                                        <p:cTn id="78" dur="500"/>
                                        <p:tgtEl>
                                          <p:spTgt spid="41"/>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blinds(horizontal)">
                                      <p:cBhvr>
                                        <p:cTn id="83" dur="500"/>
                                        <p:tgtEl>
                                          <p:spTgt spid="44"/>
                                        </p:tgtEl>
                                      </p:cBhvr>
                                    </p:animEffect>
                                  </p:childTnLst>
                                </p:cTn>
                              </p:par>
                              <p:par>
                                <p:cTn id="84" presetID="3" presetClass="entr" presetSubtype="10" fill="hold" nodeType="withEffect">
                                  <p:stCondLst>
                                    <p:cond delay="0"/>
                                  </p:stCondLst>
                                  <p:childTnLst>
                                    <p:set>
                                      <p:cBhvr>
                                        <p:cTn id="85" dur="1" fill="hold">
                                          <p:stCondLst>
                                            <p:cond delay="0"/>
                                          </p:stCondLst>
                                        </p:cTn>
                                        <p:tgtEl>
                                          <p:spTgt spid="70661"/>
                                        </p:tgtEl>
                                        <p:attrNameLst>
                                          <p:attrName>style.visibility</p:attrName>
                                        </p:attrNameLst>
                                      </p:cBhvr>
                                      <p:to>
                                        <p:strVal val="visible"/>
                                      </p:to>
                                    </p:set>
                                    <p:animEffect transition="in" filter="blinds(horizontal)">
                                      <p:cBhvr>
                                        <p:cTn id="86" dur="500"/>
                                        <p:tgtEl>
                                          <p:spTgt spid="70661"/>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blinds(horizontal)">
                                      <p:cBhvr>
                                        <p:cTn id="89" dur="500"/>
                                        <p:tgtEl>
                                          <p:spTgt spid="4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49"/>
                                        </p:tgtEl>
                                        <p:attrNameLst>
                                          <p:attrName>style.visibility</p:attrName>
                                        </p:attrNameLst>
                                      </p:cBhvr>
                                      <p:to>
                                        <p:strVal val="visible"/>
                                      </p:to>
                                    </p:set>
                                    <p:animEffect transition="in" filter="blinds(horizontal)">
                                      <p:cBhvr>
                                        <p:cTn id="94" dur="500"/>
                                        <p:tgtEl>
                                          <p:spTgt spid="49"/>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blinds(horizontal)">
                                      <p:cBhvr>
                                        <p:cTn id="99" dur="500"/>
                                        <p:tgtEl>
                                          <p:spTgt spid="47"/>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blinds(horizontal)">
                                      <p:cBhvr>
                                        <p:cTn id="10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29" grpId="0" animBg="1"/>
      <p:bldP spid="31" grpId="0" animBg="1"/>
      <p:bldP spid="33" grpId="0" animBg="1"/>
      <p:bldP spid="34" grpId="0" animBg="1"/>
      <p:bldP spid="35" grpId="0" animBg="1"/>
      <p:bldP spid="39" grpId="0"/>
      <p:bldP spid="42" grpId="0"/>
      <p:bldP spid="46" grpId="0"/>
      <p:bldP spid="47" grpId="0" animBg="1"/>
      <p:bldP spid="49" grpId="0"/>
      <p:bldP spid="51" grpId="0" animBg="1"/>
      <p:bldP spid="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srcRect/>
          <a:stretch>
            <a:fillRect/>
          </a:stretch>
        </p:blipFill>
        <p:spPr bwMode="auto">
          <a:xfrm>
            <a:off x="1295400" y="990600"/>
            <a:ext cx="6470650" cy="4940300"/>
          </a:xfrm>
          <a:prstGeom prst="rect">
            <a:avLst/>
          </a:prstGeom>
          <a:noFill/>
          <a:ln w="9525">
            <a:noFill/>
            <a:miter lim="800000"/>
            <a:headEnd/>
            <a:tailEnd/>
          </a:ln>
        </p:spPr>
      </p:pic>
      <p:sp>
        <p:nvSpPr>
          <p:cNvPr id="3" name="Rectangle 2"/>
          <p:cNvSpPr/>
          <p:nvPr/>
        </p:nvSpPr>
        <p:spPr>
          <a:xfrm>
            <a:off x="1600200" y="4800600"/>
            <a:ext cx="5943600" cy="914400"/>
          </a:xfrm>
          <a:prstGeom prst="rect">
            <a:avLst/>
          </a:prstGeom>
          <a:solidFill>
            <a:schemeClr val="accent1">
              <a:lumMod val="20000"/>
              <a:lumOff val="80000"/>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a:xfrm>
            <a:off x="457200" y="76200"/>
            <a:ext cx="7543800" cy="731838"/>
          </a:xfrm>
        </p:spPr>
        <p:txBody>
          <a:bodyPr>
            <a:normAutofit fontScale="90000"/>
          </a:bodyPr>
          <a:lstStyle/>
          <a:p>
            <a:r>
              <a:rPr lang="en-US"/>
              <a:t>Markov Networks</a:t>
            </a:r>
          </a:p>
        </p:txBody>
      </p:sp>
      <p:sp>
        <p:nvSpPr>
          <p:cNvPr id="958467" name="Rectangle 3"/>
          <p:cNvSpPr>
            <a:spLocks noGrp="1" noChangeArrowheads="1"/>
          </p:cNvSpPr>
          <p:nvPr>
            <p:ph type="body" sz="half" idx="1"/>
          </p:nvPr>
        </p:nvSpPr>
        <p:spPr>
          <a:xfrm>
            <a:off x="457200" y="838200"/>
            <a:ext cx="8458200" cy="533400"/>
          </a:xfrm>
        </p:spPr>
        <p:txBody>
          <a:bodyPr/>
          <a:lstStyle/>
          <a:p>
            <a:r>
              <a:rPr lang="en-US" sz="2600" b="1"/>
              <a:t>Undirected</a:t>
            </a:r>
            <a:r>
              <a:rPr lang="en-US" sz="2600"/>
              <a:t> graphical models</a:t>
            </a:r>
          </a:p>
        </p:txBody>
      </p:sp>
      <p:sp>
        <p:nvSpPr>
          <p:cNvPr id="958468" name="Oval 4"/>
          <p:cNvSpPr>
            <a:spLocks noChangeArrowheads="1"/>
          </p:cNvSpPr>
          <p:nvPr/>
        </p:nvSpPr>
        <p:spPr bwMode="auto">
          <a:xfrm>
            <a:off x="4038600" y="1371600"/>
            <a:ext cx="1828800" cy="609600"/>
          </a:xfrm>
          <a:prstGeom prst="ellipse">
            <a:avLst/>
          </a:prstGeom>
          <a:solidFill>
            <a:schemeClr val="accent1"/>
          </a:solidFill>
          <a:ln w="9525">
            <a:solidFill>
              <a:schemeClr val="tx1"/>
            </a:solidFill>
            <a:round/>
            <a:headEnd/>
            <a:tailEnd/>
          </a:ln>
          <a:effectLst/>
        </p:spPr>
        <p:txBody>
          <a:bodyPr wrap="none" anchor="ctr"/>
          <a:lstStyle/>
          <a:p>
            <a:pPr algn="ctr"/>
            <a:r>
              <a:rPr lang="en-US" sz="2800"/>
              <a:t>Cancer</a:t>
            </a:r>
          </a:p>
        </p:txBody>
      </p:sp>
      <p:sp>
        <p:nvSpPr>
          <p:cNvPr id="958469" name="Oval 5"/>
          <p:cNvSpPr>
            <a:spLocks noChangeArrowheads="1"/>
          </p:cNvSpPr>
          <p:nvPr/>
        </p:nvSpPr>
        <p:spPr bwMode="auto">
          <a:xfrm>
            <a:off x="5410200" y="2286000"/>
            <a:ext cx="1828800" cy="609600"/>
          </a:xfrm>
          <a:prstGeom prst="ellipse">
            <a:avLst/>
          </a:prstGeom>
          <a:solidFill>
            <a:schemeClr val="accent1"/>
          </a:solidFill>
          <a:ln w="9525">
            <a:solidFill>
              <a:schemeClr val="tx1"/>
            </a:solidFill>
            <a:round/>
            <a:headEnd/>
            <a:tailEnd/>
          </a:ln>
          <a:effectLst/>
        </p:spPr>
        <p:txBody>
          <a:bodyPr wrap="none" anchor="ctr"/>
          <a:lstStyle/>
          <a:p>
            <a:pPr algn="ctr"/>
            <a:r>
              <a:rPr lang="en-US" sz="2800"/>
              <a:t>Cough</a:t>
            </a:r>
          </a:p>
        </p:txBody>
      </p:sp>
      <p:sp>
        <p:nvSpPr>
          <p:cNvPr id="958470" name="Oval 6"/>
          <p:cNvSpPr>
            <a:spLocks noChangeArrowheads="1"/>
          </p:cNvSpPr>
          <p:nvPr/>
        </p:nvSpPr>
        <p:spPr bwMode="auto">
          <a:xfrm>
            <a:off x="2743200" y="2286000"/>
            <a:ext cx="1828800" cy="609600"/>
          </a:xfrm>
          <a:prstGeom prst="ellipse">
            <a:avLst/>
          </a:prstGeom>
          <a:solidFill>
            <a:schemeClr val="accent1"/>
          </a:solidFill>
          <a:ln w="9525">
            <a:solidFill>
              <a:schemeClr val="tx1"/>
            </a:solidFill>
            <a:round/>
            <a:headEnd/>
            <a:tailEnd/>
          </a:ln>
          <a:effectLst/>
        </p:spPr>
        <p:txBody>
          <a:bodyPr wrap="none" anchor="ctr"/>
          <a:lstStyle/>
          <a:p>
            <a:pPr algn="ctr"/>
            <a:r>
              <a:rPr lang="en-US" sz="2800"/>
              <a:t>Asthma</a:t>
            </a:r>
          </a:p>
        </p:txBody>
      </p:sp>
      <p:sp>
        <p:nvSpPr>
          <p:cNvPr id="958471" name="Oval 7"/>
          <p:cNvSpPr>
            <a:spLocks noChangeArrowheads="1"/>
          </p:cNvSpPr>
          <p:nvPr/>
        </p:nvSpPr>
        <p:spPr bwMode="auto">
          <a:xfrm>
            <a:off x="1371600" y="1371600"/>
            <a:ext cx="1828800" cy="609600"/>
          </a:xfrm>
          <a:prstGeom prst="ellipse">
            <a:avLst/>
          </a:prstGeom>
          <a:solidFill>
            <a:schemeClr val="accent1"/>
          </a:solidFill>
          <a:ln w="9525">
            <a:solidFill>
              <a:schemeClr val="tx1"/>
            </a:solidFill>
            <a:round/>
            <a:headEnd/>
            <a:tailEnd/>
          </a:ln>
          <a:effectLst/>
        </p:spPr>
        <p:txBody>
          <a:bodyPr wrap="none" anchor="ctr"/>
          <a:lstStyle/>
          <a:p>
            <a:pPr algn="ctr"/>
            <a:r>
              <a:rPr lang="en-US" sz="2800"/>
              <a:t>Smoking</a:t>
            </a:r>
          </a:p>
        </p:txBody>
      </p:sp>
      <p:cxnSp>
        <p:nvCxnSpPr>
          <p:cNvPr id="958472" name="AutoShape 8"/>
          <p:cNvCxnSpPr>
            <a:cxnSpLocks noChangeShapeType="1"/>
            <a:stCxn id="958471" idx="6"/>
            <a:endCxn id="958468" idx="2"/>
          </p:cNvCxnSpPr>
          <p:nvPr/>
        </p:nvCxnSpPr>
        <p:spPr bwMode="auto">
          <a:xfrm>
            <a:off x="3200400" y="1676400"/>
            <a:ext cx="838200" cy="0"/>
          </a:xfrm>
          <a:prstGeom prst="straightConnector1">
            <a:avLst/>
          </a:prstGeom>
          <a:noFill/>
          <a:ln w="9525">
            <a:solidFill>
              <a:schemeClr val="tx1"/>
            </a:solidFill>
            <a:round/>
            <a:headEnd/>
            <a:tailEnd/>
          </a:ln>
          <a:effectLst/>
        </p:spPr>
      </p:cxnSp>
      <p:cxnSp>
        <p:nvCxnSpPr>
          <p:cNvPr id="958473" name="AutoShape 9"/>
          <p:cNvCxnSpPr>
            <a:cxnSpLocks noChangeShapeType="1"/>
          </p:cNvCxnSpPr>
          <p:nvPr/>
        </p:nvCxnSpPr>
        <p:spPr bwMode="auto">
          <a:xfrm>
            <a:off x="5638800" y="1905000"/>
            <a:ext cx="384175" cy="381000"/>
          </a:xfrm>
          <a:prstGeom prst="straightConnector1">
            <a:avLst/>
          </a:prstGeom>
          <a:noFill/>
          <a:ln w="9525">
            <a:solidFill>
              <a:schemeClr val="tx1"/>
            </a:solidFill>
            <a:round/>
            <a:headEnd/>
            <a:tailEnd/>
          </a:ln>
          <a:effectLst/>
        </p:spPr>
      </p:cxnSp>
      <p:cxnSp>
        <p:nvCxnSpPr>
          <p:cNvPr id="958474" name="AutoShape 10"/>
          <p:cNvCxnSpPr>
            <a:cxnSpLocks noChangeShapeType="1"/>
          </p:cNvCxnSpPr>
          <p:nvPr/>
        </p:nvCxnSpPr>
        <p:spPr bwMode="auto">
          <a:xfrm flipH="1">
            <a:off x="4114800" y="1905000"/>
            <a:ext cx="268288" cy="393700"/>
          </a:xfrm>
          <a:prstGeom prst="straightConnector1">
            <a:avLst/>
          </a:prstGeom>
          <a:noFill/>
          <a:ln w="9525">
            <a:solidFill>
              <a:schemeClr val="tx1"/>
            </a:solidFill>
            <a:round/>
            <a:headEnd/>
            <a:tailEnd/>
          </a:ln>
          <a:effectLst/>
        </p:spPr>
      </p:cxnSp>
      <p:cxnSp>
        <p:nvCxnSpPr>
          <p:cNvPr id="958475" name="AutoShape 11"/>
          <p:cNvCxnSpPr>
            <a:cxnSpLocks noChangeShapeType="1"/>
            <a:stCxn id="958470" idx="6"/>
            <a:endCxn id="958469" idx="2"/>
          </p:cNvCxnSpPr>
          <p:nvPr/>
        </p:nvCxnSpPr>
        <p:spPr bwMode="auto">
          <a:xfrm>
            <a:off x="4572000" y="2590800"/>
            <a:ext cx="838200" cy="0"/>
          </a:xfrm>
          <a:prstGeom prst="straightConnector1">
            <a:avLst/>
          </a:prstGeom>
          <a:noFill/>
          <a:ln w="9525">
            <a:solidFill>
              <a:schemeClr val="tx1"/>
            </a:solidFill>
            <a:round/>
            <a:headEnd/>
            <a:tailEnd/>
          </a:ln>
          <a:effectLst/>
        </p:spPr>
      </p:cxnSp>
      <p:sp>
        <p:nvSpPr>
          <p:cNvPr id="958476" name="Rectangle 12"/>
          <p:cNvSpPr>
            <a:spLocks noChangeArrowheads="1"/>
          </p:cNvSpPr>
          <p:nvPr/>
        </p:nvSpPr>
        <p:spPr bwMode="auto">
          <a:xfrm>
            <a:off x="381000" y="3048000"/>
            <a:ext cx="8458200" cy="533400"/>
          </a:xfrm>
          <a:prstGeom prst="rect">
            <a:avLst/>
          </a:prstGeom>
          <a:noFill/>
          <a:ln w="9525">
            <a:noFill/>
            <a:miter lim="800000"/>
            <a:headEnd/>
            <a:tailEnd/>
          </a:ln>
          <a:effectLst/>
        </p:spPr>
        <p:txBody>
          <a:bodyPr/>
          <a:lstStyle/>
          <a:p>
            <a:pPr marL="342900" indent="-342900">
              <a:spcBef>
                <a:spcPct val="20000"/>
              </a:spcBef>
              <a:buClr>
                <a:schemeClr val="tx2"/>
              </a:buClr>
              <a:buSzPct val="70000"/>
              <a:buFont typeface="Wingdings" pitchFamily="2" charset="2"/>
              <a:buChar char="l"/>
            </a:pPr>
            <a:r>
              <a:rPr lang="en-US" sz="2600"/>
              <a:t>Potential functions defined over cliques</a:t>
            </a:r>
          </a:p>
        </p:txBody>
      </p:sp>
      <p:graphicFrame>
        <p:nvGraphicFramePr>
          <p:cNvPr id="958477" name="Group 13"/>
          <p:cNvGraphicFramePr>
            <a:graphicFrameLocks noGrp="1"/>
          </p:cNvGraphicFramePr>
          <p:nvPr/>
        </p:nvGraphicFramePr>
        <p:xfrm>
          <a:off x="4419600" y="3657600"/>
          <a:ext cx="3962400" cy="2489201"/>
        </p:xfrm>
        <a:graphic>
          <a:graphicData uri="http://schemas.openxmlformats.org/drawingml/2006/table">
            <a:tbl>
              <a:tblPr/>
              <a:tblGrid>
                <a:gridCol w="1320800"/>
                <a:gridCol w="1320800"/>
                <a:gridCol w="1320800"/>
              </a:tblGrid>
              <a:tr h="5175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Smoking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Cancer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cs typeface="Arial" pitchFamily="34" charset="0"/>
                        </a:rPr>
                        <a:t>  </a:t>
                      </a:r>
                      <a:r>
                        <a:rPr kumimoji="0" lang="ru-RU" sz="2000" b="1" i="0" u="none" strike="noStrike" cap="none" normalizeH="0" baseline="0" smtClean="0">
                          <a:ln>
                            <a:noFill/>
                          </a:ln>
                          <a:solidFill>
                            <a:schemeClr val="tx1"/>
                          </a:solidFill>
                          <a:effectLst/>
                          <a:latin typeface="Arial" pitchFamily="34" charset="0"/>
                          <a:cs typeface="Arial" pitchFamily="34" charset="0"/>
                        </a:rPr>
                        <a:t>Ф</a:t>
                      </a:r>
                      <a:r>
                        <a:rPr kumimoji="0" lang="en-US" sz="2000" b="1" i="0" u="none" strike="noStrike" cap="none" normalizeH="0" baseline="0" smtClean="0">
                          <a:ln>
                            <a:noFill/>
                          </a:ln>
                          <a:solidFill>
                            <a:schemeClr val="tx1"/>
                          </a:solidFill>
                          <a:effectLst/>
                          <a:latin typeface="Arial" pitchFamily="34" charset="0"/>
                          <a:cs typeface="Arial" pitchFamily="34" charset="0"/>
                        </a:rPr>
                        <a:t>(S,C)</a:t>
                      </a:r>
                      <a:endParaRPr kumimoji="0" lang="ru-RU" sz="2000" b="1" i="0" u="none" strike="noStrike" cap="none" normalizeH="0" baseline="0" smtClean="0">
                        <a:ln>
                          <a:noFill/>
                        </a:ln>
                        <a:solidFill>
                          <a:schemeClr val="tx1"/>
                        </a:solidFill>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937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     4.5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     4.5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     2.7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     4.5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58503" name="Object 39"/>
          <p:cNvGraphicFramePr>
            <a:graphicFrameLocks noChangeAspect="1"/>
          </p:cNvGraphicFramePr>
          <p:nvPr/>
        </p:nvGraphicFramePr>
        <p:xfrm>
          <a:off x="1033463" y="3733800"/>
          <a:ext cx="2982912" cy="971550"/>
        </p:xfrm>
        <a:graphic>
          <a:graphicData uri="http://schemas.openxmlformats.org/presentationml/2006/ole">
            <mc:AlternateContent xmlns:mc="http://schemas.openxmlformats.org/markup-compatibility/2006">
              <mc:Choice xmlns:v="urn:schemas-microsoft-com:vml" Requires="v">
                <p:oleObj spid="_x0000_s59406" name="Equation" r:id="rId4" imgW="1282680" imgH="419040" progId="Equation.3">
                  <p:embed/>
                </p:oleObj>
              </mc:Choice>
              <mc:Fallback>
                <p:oleObj name="Equation" r:id="rId4" imgW="1282680" imgH="419040" progId="Equation.3">
                  <p:embed/>
                  <p:pic>
                    <p:nvPicPr>
                      <p:cNvPr id="0"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033463" y="3733800"/>
                        <a:ext cx="2982912"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8504" name="Object 40"/>
          <p:cNvGraphicFramePr>
            <a:graphicFrameLocks noChangeAspect="1"/>
          </p:cNvGraphicFramePr>
          <p:nvPr/>
        </p:nvGraphicFramePr>
        <p:xfrm>
          <a:off x="1143000" y="5105400"/>
          <a:ext cx="2628900" cy="795338"/>
        </p:xfrm>
        <a:graphic>
          <a:graphicData uri="http://schemas.openxmlformats.org/presentationml/2006/ole">
            <mc:AlternateContent xmlns:mc="http://schemas.openxmlformats.org/markup-compatibility/2006">
              <mc:Choice xmlns:v="urn:schemas-microsoft-com:vml" Requires="v">
                <p:oleObj spid="_x0000_s59407" name="Equation" r:id="rId5" imgW="1130040" imgH="342720" progId="Equation.3">
                  <p:embed/>
                </p:oleObj>
              </mc:Choice>
              <mc:Fallback>
                <p:oleObj name="Equation" r:id="rId5" imgW="1130040" imgH="342720" progId="Equation.3">
                  <p:embed/>
                  <p:pic>
                    <p:nvPicPr>
                      <p:cNvPr id="0"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143000" y="5105400"/>
                        <a:ext cx="2628900"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35900</TotalTime>
  <Words>1062</Words>
  <Application>Microsoft Macintosh PowerPoint</Application>
  <PresentationFormat>On-screen Show (4:3)</PresentationFormat>
  <Paragraphs>234</Paragraphs>
  <Slides>33</Slides>
  <Notes>13</Notes>
  <HiddenSlides>6</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Office Theme</vt:lpstr>
      <vt:lpstr>Equation</vt:lpstr>
      <vt:lpstr>Undirected Probabilistic Graphical Models (Markov Nets)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Markov Networks</vt:lpstr>
      <vt:lpstr>PowerPoint Presentation</vt:lpstr>
      <vt:lpstr>Log-Linear models for Markov Nets</vt:lpstr>
      <vt:lpstr>Markov Networks</vt:lpstr>
      <vt:lpstr>PowerPoint Presentation</vt:lpstr>
      <vt:lpstr>PowerPoint Presentation</vt:lpstr>
      <vt:lpstr>PowerPoint Presentation</vt:lpstr>
      <vt:lpstr>PowerPoint Presentation</vt:lpstr>
      <vt:lpstr>PowerPoint Presentation</vt:lpstr>
      <vt:lpstr>Markov Nets vs. Bayes Nets</vt:lpstr>
      <vt:lpstr>Inference in Markov Networks</vt:lpstr>
      <vt:lpstr>MCMC: Gibbs Sampling</vt:lpstr>
      <vt:lpstr>PowerPoint Presentation</vt:lpstr>
      <vt:lpstr>PowerPoint Presentation</vt:lpstr>
      <vt:lpstr>Other Inference Methods</vt:lpstr>
      <vt:lpstr>Overview</vt:lpstr>
      <vt:lpstr>Learning Markov Networks</vt:lpstr>
      <vt:lpstr>Entanglement in log likelihood…</vt:lpstr>
      <vt:lpstr>Learning for log-linear formulation</vt:lpstr>
      <vt:lpstr>Why should we spend so much time computing gradient?</vt:lpstr>
      <vt:lpstr>Generative Weight Learning</vt:lpstr>
      <vt:lpstr>Alternative Objectives to maximize..</vt:lpstr>
      <vt:lpstr>Pseudo-Likelihood</vt:lpstr>
      <vt:lpstr>Discriminative Weight Learning</vt:lpstr>
      <vt:lpstr>Structure Learning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11/16: After Sanity Test</dc:title>
  <dc:creator>User</dc:creator>
  <cp:lastModifiedBy>Alan</cp:lastModifiedBy>
  <cp:revision>471</cp:revision>
  <dcterms:created xsi:type="dcterms:W3CDTF">2009-11-16T19:39:43Z</dcterms:created>
  <dcterms:modified xsi:type="dcterms:W3CDTF">2015-03-23T20:12:31Z</dcterms:modified>
</cp:coreProperties>
</file>