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386" r:id="rId2"/>
    <p:sldId id="389" r:id="rId3"/>
    <p:sldId id="385" r:id="rId4"/>
    <p:sldId id="391" r:id="rId5"/>
    <p:sldId id="393" r:id="rId6"/>
    <p:sldId id="392" r:id="rId7"/>
    <p:sldId id="361" r:id="rId8"/>
    <p:sldId id="370" r:id="rId9"/>
    <p:sldId id="369" r:id="rId10"/>
    <p:sldId id="364" r:id="rId11"/>
    <p:sldId id="365" r:id="rId12"/>
    <p:sldId id="371" r:id="rId13"/>
    <p:sldId id="367" r:id="rId14"/>
    <p:sldId id="399" r:id="rId15"/>
    <p:sldId id="400" r:id="rId16"/>
    <p:sldId id="404" r:id="rId17"/>
    <p:sldId id="403" r:id="rId18"/>
    <p:sldId id="311" r:id="rId19"/>
    <p:sldId id="395" r:id="rId20"/>
    <p:sldId id="396" r:id="rId21"/>
    <p:sldId id="406" r:id="rId22"/>
    <p:sldId id="405" r:id="rId23"/>
    <p:sldId id="402" r:id="rId24"/>
    <p:sldId id="398" r:id="rId25"/>
    <p:sldId id="397"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146331E-AFE9-4027-A751-3DF7F0C3A923}">
          <p14:sldIdLst>
            <p14:sldId id="386"/>
            <p14:sldId id="389"/>
            <p14:sldId id="385"/>
            <p14:sldId id="391"/>
            <p14:sldId id="393"/>
            <p14:sldId id="392"/>
          </p14:sldIdLst>
        </p14:section>
        <p14:section name="Model" id="{51CD4404-5DBF-4B64-BE13-38C1B36324CD}">
          <p14:sldIdLst>
            <p14:sldId id="361"/>
            <p14:sldId id="370"/>
            <p14:sldId id="369"/>
            <p14:sldId id="364"/>
            <p14:sldId id="365"/>
            <p14:sldId id="371"/>
            <p14:sldId id="367"/>
            <p14:sldId id="399"/>
            <p14:sldId id="400"/>
            <p14:sldId id="404"/>
            <p14:sldId id="403"/>
            <p14:sldId id="311"/>
            <p14:sldId id="395"/>
            <p14:sldId id="396"/>
            <p14:sldId id="406"/>
            <p14:sldId id="405"/>
            <p14:sldId id="402"/>
            <p14:sldId id="398"/>
          </p14:sldIdLst>
        </p14:section>
        <p14:section name="Lessons" id="{441388AF-F4B0-4F3F-9402-4EDB49F0C349}">
          <p14:sldIdLst>
            <p14:sldId id="397"/>
          </p14:sldIdLst>
        </p14:section>
        <p14:section name="Summarize Contributions" id="{878AF9C0-831C-42EF-8D60-26E9C604470E}">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359" autoAdjust="0"/>
  </p:normalViewPr>
  <p:slideViewPr>
    <p:cSldViewPr>
      <p:cViewPr varScale="1">
        <p:scale>
          <a:sx n="74" d="100"/>
          <a:sy n="74" d="100"/>
        </p:scale>
        <p:origin x="1452"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23582C-B0BE-457C-A96A-059E6159CFFB}" type="datetimeFigureOut">
              <a:rPr lang="en-US" smtClean="0"/>
              <a:t>10/18/2013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673171-2EC0-4114-9D46-963F4B9A772E}" type="slidenum">
              <a:rPr lang="en-US" smtClean="0"/>
              <a:t>‹#›</a:t>
            </a:fld>
            <a:endParaRPr lang="en-US"/>
          </a:p>
        </p:txBody>
      </p:sp>
    </p:spTree>
    <p:extLst>
      <p:ext uri="{BB962C8B-B14F-4D97-AF65-F5344CB8AC3E}">
        <p14:creationId xmlns:p14="http://schemas.microsoft.com/office/powerpoint/2010/main" val="3862325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Distant</a:t>
            </a:r>
            <a:r>
              <a:rPr lang="en-US" baseline="0" dirty="0" smtClean="0"/>
              <a:t> supervision is the task of learning to extract information from text given only unlabeled  corpora, and populated databases.</a:t>
            </a:r>
          </a:p>
          <a:p>
            <a:r>
              <a:rPr lang="en-US" baseline="0" dirty="0" smtClean="0"/>
              <a:t>This is in contrast to the more traditional approach to information extraction which relies on manually annotated corpora.</a:t>
            </a:r>
          </a:p>
          <a:p>
            <a:r>
              <a:rPr lang="en-US" baseline="0" dirty="0" smtClean="0"/>
              <a:t>There has been a lot of recent work in this area, some of which I’ve listed here…</a:t>
            </a:r>
          </a:p>
          <a:p>
            <a:r>
              <a:rPr lang="en-US" baseline="0" dirty="0" smtClean="0"/>
              <a:t>The motivation for this approach is that it’s more domain independent, since it doesn’t rely on manually labeled data in a fixed domain, and it’s able to scale up to large unlabeled text corpora.</a:t>
            </a:r>
          </a:p>
          <a:p>
            <a:r>
              <a:rPr lang="en-US" baseline="0" dirty="0" smtClean="0"/>
              <a:t>Also this approach has the potential to scale up to many relations.</a:t>
            </a:r>
            <a:endParaRPr lang="en-US" dirty="0" smtClean="0"/>
          </a:p>
        </p:txBody>
      </p:sp>
      <p:sp>
        <p:nvSpPr>
          <p:cNvPr id="4" name="Slide Number Placeholder 3"/>
          <p:cNvSpPr>
            <a:spLocks noGrp="1"/>
          </p:cNvSpPr>
          <p:nvPr>
            <p:ph type="sldNum" sz="quarter" idx="10"/>
          </p:nvPr>
        </p:nvSpPr>
        <p:spPr/>
        <p:txBody>
          <a:bodyPr/>
          <a:lstStyle/>
          <a:p>
            <a:fld id="{60673171-2EC0-4114-9D46-963F4B9A772E}" type="slidenum">
              <a:rPr lang="en-US" smtClean="0"/>
              <a:t>2</a:t>
            </a:fld>
            <a:endParaRPr lang="en-US"/>
          </a:p>
        </p:txBody>
      </p:sp>
    </p:spTree>
    <p:extLst>
      <p:ext uri="{BB962C8B-B14F-4D97-AF65-F5344CB8AC3E}">
        <p14:creationId xmlns:p14="http://schemas.microsoft.com/office/powerpoint/2010/main" val="9865309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a:t>
            </a:r>
            <a:r>
              <a:rPr lang="en-US" baseline="0" dirty="0" smtClean="0"/>
              <a:t> proposed solution is to split these aggregate variables into two parts, one which represents whether each fact is mentioned in the text.</a:t>
            </a:r>
          </a:p>
          <a:p>
            <a:r>
              <a:rPr lang="en-US" baseline="0" dirty="0" smtClean="0"/>
              <a:t>Another which represents whether it is mentioned in the database.</a:t>
            </a:r>
          </a:p>
          <a:p>
            <a:r>
              <a:rPr lang="en-US" baseline="0" dirty="0" smtClean="0"/>
              <a:t>These factors between the two variables just encourage, but don’t require that they agree with </a:t>
            </a:r>
            <a:r>
              <a:rPr lang="en-US" baseline="0" dirty="0" err="1" smtClean="0"/>
              <a:t>eachother</a:t>
            </a:r>
            <a:r>
              <a:rPr lang="en-US" baseline="0" dirty="0" smtClean="0"/>
              <a:t>.</a:t>
            </a:r>
          </a:p>
          <a:p>
            <a:r>
              <a:rPr lang="en-US" baseline="0" dirty="0" smtClean="0"/>
              <a:t>So now you can see that the facts in FB will act like soft constraints instead of hard constraints as they did previously.</a:t>
            </a:r>
          </a:p>
          <a:p>
            <a:r>
              <a:rPr lang="en-US" baseline="0" dirty="0" smtClean="0"/>
              <a:t>So for example, it’s possible to extract facts not in FB if the local extractors are very confident, but of course we have to pay some penalty for doing that.</a:t>
            </a:r>
          </a:p>
          <a:p>
            <a:endParaRPr lang="en-US" dirty="0" smtClean="0"/>
          </a:p>
          <a:p>
            <a:endParaRPr lang="en-US" dirty="0" smtClean="0"/>
          </a:p>
          <a:p>
            <a:r>
              <a:rPr lang="en-US" dirty="0" smtClean="0"/>
              <a:t>********************************************************</a:t>
            </a:r>
          </a:p>
          <a:p>
            <a:endParaRPr lang="en-US" dirty="0" smtClean="0"/>
          </a:p>
          <a:p>
            <a:r>
              <a:rPr lang="en-US" dirty="0" smtClean="0"/>
              <a:t>We’re proposing to split these aggregate-level</a:t>
            </a:r>
            <a:r>
              <a:rPr lang="en-US" baseline="0" dirty="0" smtClean="0"/>
              <a:t> variables into two parts.</a:t>
            </a:r>
          </a:p>
          <a:p>
            <a:r>
              <a:rPr lang="en-US" baseline="0" dirty="0" smtClean="0"/>
              <a:t>One which represents whether each fact is mentioned in the text</a:t>
            </a:r>
          </a:p>
          <a:p>
            <a:r>
              <a:rPr lang="en-US" baseline="0" dirty="0" smtClean="0"/>
              <a:t>And another which represents whether it is mentioned in the database.</a:t>
            </a:r>
          </a:p>
          <a:p>
            <a:r>
              <a:rPr lang="en-US" baseline="0" dirty="0" smtClean="0"/>
              <a:t>Then these factors encourage, but don’t require that they agree.</a:t>
            </a:r>
          </a:p>
          <a:p>
            <a:r>
              <a:rPr lang="en-US" baseline="0" dirty="0" smtClean="0"/>
              <a:t>As you can see, the facts in freebase now act like soft rather than hard constraints.</a:t>
            </a:r>
          </a:p>
          <a:p>
            <a:r>
              <a:rPr lang="en-US" baseline="0" dirty="0" smtClean="0"/>
              <a:t>It’s possible to extract facts not in Freebase, if the sentence-level extractors are very confident though you have to pay some penalty for doing it.</a:t>
            </a:r>
          </a:p>
          <a:p>
            <a:endParaRPr lang="en-US" baseline="0" dirty="0" smtClean="0"/>
          </a:p>
          <a:p>
            <a:r>
              <a:rPr lang="en-US" baseline="0" dirty="0" smtClean="0"/>
              <a:t>******************************************************</a:t>
            </a:r>
            <a:endParaRPr lang="en-US" dirty="0" smtClean="0"/>
          </a:p>
          <a:p>
            <a:endParaRPr lang="en-US" dirty="0" smtClean="0"/>
          </a:p>
          <a:p>
            <a:r>
              <a:rPr lang="en-US" dirty="0" smtClean="0"/>
              <a:t>And split the aggregate variables into two parts.</a:t>
            </a:r>
          </a:p>
          <a:p>
            <a:r>
              <a:rPr lang="en-US" dirty="0" smtClean="0"/>
              <a:t>-One</a:t>
            </a:r>
            <a:r>
              <a:rPr lang="en-US" baseline="0" dirty="0" smtClean="0"/>
              <a:t> which is true if a fact is mentioned in the text, and another variable which is true if the fact is mentioned in the database.</a:t>
            </a:r>
          </a:p>
          <a:p>
            <a:endParaRPr lang="en-US" baseline="0" dirty="0" smtClean="0"/>
          </a:p>
          <a:p>
            <a:r>
              <a:rPr lang="en-US" baseline="0" dirty="0" smtClean="0"/>
              <a:t>-The factors between these two variables encourage, but don’t require agreement; so that it’s possible to violate these constraints, but you have to pay a penalty.</a:t>
            </a:r>
          </a:p>
          <a:p>
            <a:endParaRPr lang="en-US" baseline="0" dirty="0" smtClean="0"/>
          </a:p>
        </p:txBody>
      </p:sp>
      <p:sp>
        <p:nvSpPr>
          <p:cNvPr id="4" name="Slide Number Placeholder 3"/>
          <p:cNvSpPr>
            <a:spLocks noGrp="1"/>
          </p:cNvSpPr>
          <p:nvPr>
            <p:ph type="sldNum" sz="quarter" idx="10"/>
          </p:nvPr>
        </p:nvSpPr>
        <p:spPr/>
        <p:txBody>
          <a:bodyPr/>
          <a:lstStyle/>
          <a:p>
            <a:fld id="{463BE883-F1E4-4C80-AE1F-B31143F9886D}" type="slidenum">
              <a:rPr lang="en-US" smtClean="0"/>
              <a:t>11</a:t>
            </a:fld>
            <a:endParaRPr lang="en-US"/>
          </a:p>
        </p:txBody>
      </p:sp>
    </p:spTree>
    <p:extLst>
      <p:ext uri="{BB962C8B-B14F-4D97-AF65-F5344CB8AC3E}">
        <p14:creationId xmlns:p14="http://schemas.microsoft.com/office/powerpoint/2010/main" val="22834745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Learning proceeds in much the same way</a:t>
            </a:r>
            <a:r>
              <a:rPr lang="en-US" baseline="0" dirty="0" smtClean="0"/>
              <a:t> as before.</a:t>
            </a:r>
          </a:p>
          <a:p>
            <a:r>
              <a:rPr lang="en-US" baseline="0" dirty="0" smtClean="0"/>
              <a:t>Basically the only difference is that we’re also maximizing over these new aggregate hidden variables.</a:t>
            </a:r>
          </a:p>
          <a:p>
            <a:r>
              <a:rPr lang="en-US" baseline="0" dirty="0" smtClean="0"/>
              <a:t>This doesn’t end up making much difference in the unconstrained optimization.</a:t>
            </a:r>
          </a:p>
          <a:p>
            <a:r>
              <a:rPr lang="en-US" baseline="0" dirty="0" smtClean="0"/>
              <a:t>But for the constrained case it makes the inference harder than before (no longer simple bipartite graph matching problem).</a:t>
            </a:r>
          </a:p>
          <a:p>
            <a:endParaRPr lang="en-US" dirty="0" smtClean="0"/>
          </a:p>
          <a:p>
            <a:endParaRPr lang="en-US" dirty="0" smtClean="0"/>
          </a:p>
          <a:p>
            <a:r>
              <a:rPr lang="en-US" dirty="0" smtClean="0"/>
              <a:t>******************************************************************</a:t>
            </a:r>
          </a:p>
          <a:p>
            <a:endParaRPr lang="en-US" dirty="0" smtClean="0"/>
          </a:p>
          <a:p>
            <a:r>
              <a:rPr lang="en-US" dirty="0" smtClean="0"/>
              <a:t>Learning proceeds in much the same way as before, except now we optimize over these additional</a:t>
            </a:r>
            <a:r>
              <a:rPr lang="en-US" baseline="0" dirty="0" smtClean="0"/>
              <a:t> aggregate level hidden variables.</a:t>
            </a:r>
          </a:p>
          <a:p>
            <a:r>
              <a:rPr lang="en-US" baseline="0" dirty="0" smtClean="0"/>
              <a:t>This doesn’t end up making any difference for the unconstrained inference problem.</a:t>
            </a:r>
          </a:p>
          <a:p>
            <a:r>
              <a:rPr lang="en-US" baseline="0" dirty="0" smtClean="0"/>
              <a:t>It does make the inference problem which is constrained by the freebase facts more difficult.</a:t>
            </a:r>
            <a:endParaRPr lang="en-US" dirty="0" smtClean="0"/>
          </a:p>
          <a:p>
            <a:endParaRPr lang="en-US" dirty="0" smtClean="0"/>
          </a:p>
          <a:p>
            <a:r>
              <a:rPr lang="en-US" dirty="0" smtClean="0"/>
              <a:t>*********************************************************</a:t>
            </a:r>
          </a:p>
          <a:p>
            <a:endParaRPr lang="en-US" dirty="0" smtClean="0"/>
          </a:p>
          <a:p>
            <a:r>
              <a:rPr lang="en-US" dirty="0" smtClean="0"/>
              <a:t>The difference here is that we’re</a:t>
            </a:r>
            <a:r>
              <a:rPr lang="en-US" baseline="0" dirty="0" smtClean="0"/>
              <a:t> also maximizing over these additional hidden variables, but they are deterministically determined by the sentence-level hidden variables, so the real difference is that the Freebase relations act like soft constraints as opposed to hard constraints as before.</a:t>
            </a:r>
            <a:endParaRPr lang="en-US" dirty="0" smtClean="0"/>
          </a:p>
          <a:p>
            <a:endParaRPr lang="en-US" dirty="0" smtClean="0"/>
          </a:p>
          <a:p>
            <a:r>
              <a:rPr lang="en-US" dirty="0" smtClean="0"/>
              <a:t>*********************************************************</a:t>
            </a:r>
          </a:p>
          <a:p>
            <a:endParaRPr lang="en-US" dirty="0" smtClean="0"/>
          </a:p>
          <a:p>
            <a:r>
              <a:rPr lang="en-US" dirty="0" smtClean="0"/>
              <a:t>Now we’re optimizing over the t’s in addition to z’s</a:t>
            </a:r>
          </a:p>
          <a:p>
            <a:endParaRPr lang="en-US" dirty="0" smtClean="0"/>
          </a:p>
          <a:p>
            <a:r>
              <a:rPr lang="en-US" dirty="0" smtClean="0"/>
              <a:t>Effective</a:t>
            </a:r>
            <a:r>
              <a:rPr lang="en-US" baseline="0" dirty="0" smtClean="0"/>
              <a:t>ly this means now we have soft constraints whereas before we had hard constraints.</a:t>
            </a:r>
            <a:endParaRPr lang="en-US" dirty="0"/>
          </a:p>
        </p:txBody>
      </p:sp>
      <p:sp>
        <p:nvSpPr>
          <p:cNvPr id="4" name="Slide Number Placeholder 3"/>
          <p:cNvSpPr>
            <a:spLocks noGrp="1"/>
          </p:cNvSpPr>
          <p:nvPr>
            <p:ph type="sldNum" sz="quarter" idx="10"/>
          </p:nvPr>
        </p:nvSpPr>
        <p:spPr/>
        <p:txBody>
          <a:bodyPr/>
          <a:lstStyle/>
          <a:p>
            <a:fld id="{60673171-2EC0-4114-9D46-963F4B9A772E}" type="slidenum">
              <a:rPr lang="en-US" smtClean="0"/>
              <a:t>12</a:t>
            </a:fld>
            <a:endParaRPr lang="en-US"/>
          </a:p>
        </p:txBody>
      </p:sp>
    </p:spTree>
    <p:extLst>
      <p:ext uri="{BB962C8B-B14F-4D97-AF65-F5344CB8AC3E}">
        <p14:creationId xmlns:p14="http://schemas.microsoft.com/office/powerpoint/2010/main" val="39981078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the question here is: how to find the best assignment to the sentence level hidden variables given the observed sentences and facts in freebase.</a:t>
            </a:r>
          </a:p>
          <a:p>
            <a:r>
              <a:rPr lang="en-US" baseline="0" dirty="0" smtClean="0"/>
              <a:t>This is just an optimization problem with soft constraints.</a:t>
            </a:r>
          </a:p>
          <a:p>
            <a:r>
              <a:rPr lang="en-US" baseline="0" dirty="0" smtClean="0"/>
              <a:t>We looked at two different methods for solving this; the first is A* search, which is slow and memory intensive, but is guaranteed to find an optimal solution, because we’re using an admissible heuristic.</a:t>
            </a:r>
          </a:p>
          <a:p>
            <a:r>
              <a:rPr lang="en-US" baseline="0" dirty="0" smtClean="0"/>
              <a:t>The second approach is an approximate inference approach based on A* search which is fast and doesn’t require much memory, so scales up to the larger problem sizes which are found in our data.</a:t>
            </a:r>
          </a:p>
          <a:p>
            <a:r>
              <a:rPr lang="en-US" baseline="0" dirty="0" smtClean="0"/>
              <a:t>We found that using a carefully chosen set of search operators, local search almost always finds an exact solution, which we can verify by comparing it’s results to optimal solutions found using A*.</a:t>
            </a:r>
          </a:p>
          <a:p>
            <a:r>
              <a:rPr lang="en-US" baseline="0" dirty="0" smtClean="0"/>
              <a:t>Using this approach we only missed an optimal solution in 3 out of 100000 problems from our actual data.</a:t>
            </a:r>
          </a:p>
          <a:p>
            <a:endParaRPr lang="en-US" baseline="0" dirty="0" smtClean="0"/>
          </a:p>
        </p:txBody>
      </p:sp>
      <p:sp>
        <p:nvSpPr>
          <p:cNvPr id="4" name="Slide Number Placeholder 3"/>
          <p:cNvSpPr>
            <a:spLocks noGrp="1"/>
          </p:cNvSpPr>
          <p:nvPr>
            <p:ph type="sldNum" sz="quarter" idx="10"/>
          </p:nvPr>
        </p:nvSpPr>
        <p:spPr/>
        <p:txBody>
          <a:bodyPr/>
          <a:lstStyle/>
          <a:p>
            <a:fld id="{463BE883-F1E4-4C80-AE1F-B31143F9886D}" type="slidenum">
              <a:rPr lang="en-US" smtClean="0"/>
              <a:t>13</a:t>
            </a:fld>
            <a:endParaRPr lang="en-US"/>
          </a:p>
        </p:txBody>
      </p:sp>
    </p:spTree>
    <p:extLst>
      <p:ext uri="{BB962C8B-B14F-4D97-AF65-F5344CB8AC3E}">
        <p14:creationId xmlns:p14="http://schemas.microsoft.com/office/powerpoint/2010/main" val="296156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add figure to explain this</a:t>
            </a:r>
            <a:r>
              <a:rPr lang="en-US" baseline="0" dirty="0" smtClean="0"/>
              <a:t> with more detailed example?</a:t>
            </a:r>
          </a:p>
          <a:p>
            <a:endParaRPr lang="en-US" baseline="0" dirty="0" smtClean="0"/>
          </a:p>
          <a:p>
            <a:r>
              <a:rPr lang="en-US" baseline="0" dirty="0" smtClean="0"/>
              <a:t>-&gt; e.g. fact not in freebase, many sentences mention, may have to transition through many low-scoring states to gain enough benefit to </a:t>
            </a:r>
            <a:r>
              <a:rPr lang="en-US" baseline="0" dirty="0" err="1" smtClean="0"/>
              <a:t>outweight</a:t>
            </a:r>
            <a:r>
              <a:rPr lang="en-US" baseline="0" dirty="0" smtClean="0"/>
              <a:t> the </a:t>
            </a:r>
            <a:r>
              <a:rPr lang="en-US" baseline="0" dirty="0" err="1" smtClean="0"/>
              <a:t>peanlty</a:t>
            </a:r>
            <a:r>
              <a:rPr lang="en-US" baseline="0" dirty="0" smtClean="0"/>
              <a:t> for extracting something not in FB</a:t>
            </a:r>
            <a:endParaRPr lang="en-US" dirty="0" smtClean="0"/>
          </a:p>
        </p:txBody>
      </p:sp>
      <p:sp>
        <p:nvSpPr>
          <p:cNvPr id="4" name="Slide Number Placeholder 3"/>
          <p:cNvSpPr>
            <a:spLocks noGrp="1"/>
          </p:cNvSpPr>
          <p:nvPr>
            <p:ph type="sldNum" sz="quarter" idx="10"/>
          </p:nvPr>
        </p:nvSpPr>
        <p:spPr/>
        <p:txBody>
          <a:bodyPr/>
          <a:lstStyle/>
          <a:p>
            <a:fld id="{60673171-2EC0-4114-9D46-963F4B9A772E}" type="slidenum">
              <a:rPr lang="en-US" smtClean="0"/>
              <a:t>16</a:t>
            </a:fld>
            <a:endParaRPr lang="en-US"/>
          </a:p>
        </p:txBody>
      </p:sp>
    </p:spTree>
    <p:extLst>
      <p:ext uri="{BB962C8B-B14F-4D97-AF65-F5344CB8AC3E}">
        <p14:creationId xmlns:p14="http://schemas.microsoft.com/office/powerpoint/2010/main" val="1784786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nice feature of this model is that it provides a natural way to incorporate side information in the form of a missing data model.</a:t>
            </a:r>
          </a:p>
          <a:p>
            <a:r>
              <a:rPr lang="en-US" dirty="0" smtClean="0"/>
              <a:t>One example of this is to take into account an entity’s coverage</a:t>
            </a:r>
            <a:r>
              <a:rPr lang="en-US" baseline="0" dirty="0" smtClean="0"/>
              <a:t> in the database.</a:t>
            </a:r>
          </a:p>
          <a:p>
            <a:r>
              <a:rPr lang="en-US" baseline="0" dirty="0" smtClean="0"/>
              <a:t>The idea is that popular entities like Barack Obama, tend to have very good coverage in databases like Freebase, so it’s unlikely we will extract new facts about them which are missing.  We can encode this intuition in a pretty natural way using the disagreement penalties in this model, basically we just set a higher penalty for extracting new facts for popular entities.</a:t>
            </a:r>
            <a:endParaRPr lang="en-US" dirty="0"/>
          </a:p>
        </p:txBody>
      </p:sp>
      <p:sp>
        <p:nvSpPr>
          <p:cNvPr id="4" name="Slide Number Placeholder 3"/>
          <p:cNvSpPr>
            <a:spLocks noGrp="1"/>
          </p:cNvSpPr>
          <p:nvPr>
            <p:ph type="sldNum" sz="quarter" idx="10"/>
          </p:nvPr>
        </p:nvSpPr>
        <p:spPr/>
        <p:txBody>
          <a:bodyPr/>
          <a:lstStyle/>
          <a:p>
            <a:fld id="{60673171-2EC0-4114-9D46-963F4B9A772E}" type="slidenum">
              <a:rPr lang="en-US" smtClean="0"/>
              <a:t>17</a:t>
            </a:fld>
            <a:endParaRPr lang="en-US"/>
          </a:p>
        </p:txBody>
      </p:sp>
    </p:spTree>
    <p:extLst>
      <p:ext uri="{BB962C8B-B14F-4D97-AF65-F5344CB8AC3E}">
        <p14:creationId xmlns:p14="http://schemas.microsoft.com/office/powerpoint/2010/main" val="28033188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 course the real question is, how does modeling missing data</a:t>
            </a:r>
            <a:r>
              <a:rPr lang="en-US" baseline="0" dirty="0" smtClean="0"/>
              <a:t> during learning affect performance in terms of precision and recall.</a:t>
            </a:r>
          </a:p>
          <a:p>
            <a:r>
              <a:rPr lang="en-US" baseline="0" dirty="0" smtClean="0"/>
              <a:t>The answer is that it actually makes a big difference.</a:t>
            </a:r>
          </a:p>
          <a:p>
            <a:r>
              <a:rPr lang="en-US" baseline="0" dirty="0" smtClean="0"/>
              <a:t>Here I’m showing P/R curves on the sentence-level relation extraction task comparing against human </a:t>
            </a:r>
            <a:r>
              <a:rPr lang="en-US" baseline="0" dirty="0" err="1" smtClean="0"/>
              <a:t>judgements</a:t>
            </a:r>
            <a:r>
              <a:rPr lang="en-US" baseline="0" dirty="0" smtClean="0"/>
              <a:t>.</a:t>
            </a:r>
          </a:p>
          <a:p>
            <a:r>
              <a:rPr lang="en-US" baseline="0" dirty="0" smtClean="0"/>
              <a:t>The red curve here is the system using hard constraints, which you can think of as the baseline.</a:t>
            </a:r>
          </a:p>
          <a:p>
            <a:r>
              <a:rPr lang="en-US" baseline="0" dirty="0" smtClean="0"/>
              <a:t>By simply relaxing these as soft constraints and setting two parameters by hand we get the black curve which is a huge improvement.</a:t>
            </a:r>
          </a:p>
          <a:p>
            <a:r>
              <a:rPr lang="en-US" baseline="0" dirty="0" smtClean="0"/>
              <a:t>Finally, by incorporating additional side information in the form of a missing data model, we get the green curve.</a:t>
            </a:r>
            <a:endParaRPr lang="en-US" dirty="0" smtClean="0"/>
          </a:p>
          <a:p>
            <a:endParaRPr lang="en-US" dirty="0" smtClean="0"/>
          </a:p>
          <a:p>
            <a:r>
              <a:rPr lang="en-US" dirty="0" smtClean="0"/>
              <a:t>-------------------------------------------------------------------</a:t>
            </a:r>
          </a:p>
          <a:p>
            <a:r>
              <a:rPr lang="en-US" dirty="0" smtClean="0"/>
              <a:t>OK</a:t>
            </a:r>
            <a:r>
              <a:rPr lang="en-US" dirty="0" smtClean="0"/>
              <a:t>, so how much difference</a:t>
            </a:r>
            <a:r>
              <a:rPr lang="en-US" baseline="0" dirty="0" smtClean="0"/>
              <a:t> does explicitly modeling missing data make in practice?</a:t>
            </a:r>
          </a:p>
          <a:p>
            <a:r>
              <a:rPr lang="en-US" baseline="0" dirty="0" smtClean="0"/>
              <a:t>Here I’m showing precision-recall curves on the sentence-level extraction task compared against human judgments.</a:t>
            </a:r>
          </a:p>
          <a:p>
            <a:r>
              <a:rPr lang="en-US" dirty="0" smtClean="0"/>
              <a:t>The red curve is the original system which uses</a:t>
            </a:r>
            <a:r>
              <a:rPr lang="en-US" baseline="0" dirty="0" smtClean="0"/>
              <a:t> Freebase as hard constraints.</a:t>
            </a:r>
          </a:p>
          <a:p>
            <a:r>
              <a:rPr lang="en-US" dirty="0" smtClean="0"/>
              <a:t>In</a:t>
            </a:r>
            <a:r>
              <a:rPr lang="en-US" baseline="0" dirty="0" smtClean="0"/>
              <a:t> the black curve we’re using soft constraints with two hand-set parameters, one is the penalty for extracting facts not in FB, the other is the penalty for not extracting facts in FB.</a:t>
            </a:r>
          </a:p>
          <a:p>
            <a:r>
              <a:rPr lang="en-US" dirty="0" smtClean="0"/>
              <a:t>In</a:t>
            </a:r>
            <a:r>
              <a:rPr lang="en-US" baseline="0" dirty="0" smtClean="0"/>
              <a:t> the green curve we’re incorporating additional information in the form of a missing data model.</a:t>
            </a:r>
          </a:p>
          <a:p>
            <a:endParaRPr lang="en-US" baseline="0" dirty="0" smtClean="0"/>
          </a:p>
          <a:p>
            <a:r>
              <a:rPr lang="en-US" dirty="0" smtClean="0"/>
              <a:t>By</a:t>
            </a:r>
            <a:r>
              <a:rPr lang="en-US" baseline="0" dirty="0" smtClean="0"/>
              <a:t> explicitly modeling missing data we’re doing much better.  I think we knew these distant supervision models were making some bad assumptions, but I was surprised that there is this much room for improvement.</a:t>
            </a:r>
            <a:endParaRPr lang="en-US" dirty="0" smtClean="0"/>
          </a:p>
          <a:p>
            <a:endParaRPr lang="en-US" dirty="0" smtClean="0"/>
          </a:p>
          <a:p>
            <a:r>
              <a:rPr lang="en-US" dirty="0" smtClean="0"/>
              <a:t>**********************************************************</a:t>
            </a:r>
          </a:p>
          <a:p>
            <a:endParaRPr lang="en-US" dirty="0" smtClean="0"/>
          </a:p>
          <a:p>
            <a:r>
              <a:rPr lang="en-US" dirty="0" smtClean="0"/>
              <a:t>-The precision and recall using this</a:t>
            </a:r>
            <a:r>
              <a:rPr lang="en-US" baseline="0" dirty="0" smtClean="0"/>
              <a:t> approach is much better than the original model</a:t>
            </a:r>
          </a:p>
          <a:p>
            <a:r>
              <a:rPr lang="en-US" dirty="0" smtClean="0"/>
              <a:t>-</a:t>
            </a:r>
            <a:endParaRPr lang="en-US" dirty="0"/>
          </a:p>
        </p:txBody>
      </p:sp>
      <p:sp>
        <p:nvSpPr>
          <p:cNvPr id="4" name="Slide Number Placeholder 3"/>
          <p:cNvSpPr>
            <a:spLocks noGrp="1"/>
          </p:cNvSpPr>
          <p:nvPr>
            <p:ph type="sldNum" sz="quarter" idx="10"/>
          </p:nvPr>
        </p:nvSpPr>
        <p:spPr/>
        <p:txBody>
          <a:bodyPr/>
          <a:lstStyle/>
          <a:p>
            <a:fld id="{463BE883-F1E4-4C80-AE1F-B31143F9886D}" type="slidenum">
              <a:rPr lang="en-US" smtClean="0"/>
              <a:t>18</a:t>
            </a:fld>
            <a:endParaRPr lang="en-US"/>
          </a:p>
        </p:txBody>
      </p:sp>
    </p:spTree>
    <p:extLst>
      <p:ext uri="{BB962C8B-B14F-4D97-AF65-F5344CB8AC3E}">
        <p14:creationId xmlns:p14="http://schemas.microsoft.com/office/powerpoint/2010/main" val="17966112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a:t>
            </a:r>
            <a:r>
              <a:rPr lang="en-US" baseline="0" dirty="0" smtClean="0"/>
              <a:t> so we also did an automatic evaluation, which has been used in a bunch of the previous work.</a:t>
            </a:r>
          </a:p>
          <a:p>
            <a:r>
              <a:rPr lang="en-US" baseline="0" dirty="0" smtClean="0"/>
              <a:t>The idea is to test how well our model can predict held-out facts in Freebase</a:t>
            </a:r>
          </a:p>
          <a:p>
            <a:r>
              <a:rPr lang="en-US" baseline="0" dirty="0" smtClean="0"/>
              <a:t>There are a number of problems with this evaluation.</a:t>
            </a:r>
          </a:p>
          <a:p>
            <a:r>
              <a:rPr lang="en-US" baseline="0" dirty="0" smtClean="0"/>
              <a:t>Facts extracted by our model are often correct, but missing from Freebase, in which case they are marked as precision errors.</a:t>
            </a:r>
          </a:p>
          <a:p>
            <a:r>
              <a:rPr lang="en-US" baseline="0" dirty="0" smtClean="0"/>
              <a:t>In my opinion, these are really the facts we should really care about the most: the whole point of this exercise should be to extract new facts not already in the database!</a:t>
            </a:r>
          </a:p>
          <a:p>
            <a:endParaRPr lang="en-US" dirty="0"/>
          </a:p>
        </p:txBody>
      </p:sp>
      <p:sp>
        <p:nvSpPr>
          <p:cNvPr id="4" name="Slide Number Placeholder 3"/>
          <p:cNvSpPr>
            <a:spLocks noGrp="1"/>
          </p:cNvSpPr>
          <p:nvPr>
            <p:ph type="sldNum" sz="quarter" idx="10"/>
          </p:nvPr>
        </p:nvSpPr>
        <p:spPr/>
        <p:txBody>
          <a:bodyPr/>
          <a:lstStyle/>
          <a:p>
            <a:fld id="{60673171-2EC0-4114-9D46-963F4B9A772E}" type="slidenum">
              <a:rPr lang="en-US" smtClean="0"/>
              <a:t>19</a:t>
            </a:fld>
            <a:endParaRPr lang="en-US"/>
          </a:p>
        </p:txBody>
      </p:sp>
    </p:spTree>
    <p:extLst>
      <p:ext uri="{BB962C8B-B14F-4D97-AF65-F5344CB8AC3E}">
        <p14:creationId xmlns:p14="http://schemas.microsoft.com/office/powerpoint/2010/main" val="25953284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here I’m showing our results</a:t>
            </a:r>
            <a:r>
              <a:rPr lang="en-US" baseline="0" dirty="0" smtClean="0"/>
              <a:t> on the aggregate evaluation.  In general we’re doing worse in terms of precision than the system trained using hard constraints, though we are able to get much higher recall.</a:t>
            </a:r>
          </a:p>
        </p:txBody>
      </p:sp>
      <p:sp>
        <p:nvSpPr>
          <p:cNvPr id="4" name="Slide Number Placeholder 3"/>
          <p:cNvSpPr>
            <a:spLocks noGrp="1"/>
          </p:cNvSpPr>
          <p:nvPr>
            <p:ph type="sldNum" sz="quarter" idx="10"/>
          </p:nvPr>
        </p:nvSpPr>
        <p:spPr/>
        <p:txBody>
          <a:bodyPr/>
          <a:lstStyle/>
          <a:p>
            <a:fld id="{60673171-2EC0-4114-9D46-963F4B9A772E}" type="slidenum">
              <a:rPr lang="en-US" smtClean="0"/>
              <a:t>20</a:t>
            </a:fld>
            <a:endParaRPr lang="en-US"/>
          </a:p>
        </p:txBody>
      </p:sp>
    </p:spTree>
    <p:extLst>
      <p:ext uri="{BB962C8B-B14F-4D97-AF65-F5344CB8AC3E}">
        <p14:creationId xmlns:p14="http://schemas.microsoft.com/office/powerpoint/2010/main" val="26066981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Like I mentioned correct extractions are often missing from the database, so this evaluation is underestimating</a:t>
            </a:r>
            <a:r>
              <a:rPr lang="en-US" baseline="0" dirty="0" smtClean="0"/>
              <a:t> precision.</a:t>
            </a:r>
          </a:p>
          <a:p>
            <a:r>
              <a:rPr lang="en-US" baseline="0" dirty="0" smtClean="0"/>
              <a:t>This is true for all the models, but I think the bigger problem is that this evaluation is biased towards systems that make predictions for more frequent entities which are likely to appear in Freebase.</a:t>
            </a:r>
          </a:p>
          <a:p>
            <a:r>
              <a:rPr lang="en-US" baseline="0" dirty="0" smtClean="0"/>
              <a:t>Also, I’d like to point out that the system trained using hard constraints is explicitly tuned to extract only those facts in Freebase, whereas our system which is modeling missing data is more likely to predict facts missing from freebase, but which are mentioned in the text.</a:t>
            </a:r>
          </a:p>
        </p:txBody>
      </p:sp>
      <p:sp>
        <p:nvSpPr>
          <p:cNvPr id="4" name="Slide Number Placeholder 3"/>
          <p:cNvSpPr>
            <a:spLocks noGrp="1"/>
          </p:cNvSpPr>
          <p:nvPr>
            <p:ph type="sldNum" sz="quarter" idx="10"/>
          </p:nvPr>
        </p:nvSpPr>
        <p:spPr/>
        <p:txBody>
          <a:bodyPr/>
          <a:lstStyle/>
          <a:p>
            <a:fld id="{60673171-2EC0-4114-9D46-963F4B9A772E}" type="slidenum">
              <a:rPr lang="en-US" smtClean="0"/>
              <a:t>21</a:t>
            </a:fld>
            <a:endParaRPr lang="en-US"/>
          </a:p>
        </p:txBody>
      </p:sp>
    </p:spTree>
    <p:extLst>
      <p:ext uri="{BB962C8B-B14F-4D97-AF65-F5344CB8AC3E}">
        <p14:creationId xmlns:p14="http://schemas.microsoft.com/office/powerpoint/2010/main" val="8912146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OK, so we also did an evaluation on a weakly supervised named entity categorization task which is a pretty straightforward generalization of distant supervision from binary to unary relations.</a:t>
            </a:r>
          </a:p>
          <a:p>
            <a:r>
              <a:rPr lang="en-US" baseline="0" dirty="0" smtClean="0"/>
              <a:t>Here we have a similar setup, for example we have a NE category we want to predict, for example products</a:t>
            </a:r>
          </a:p>
          <a:p>
            <a:r>
              <a:rPr lang="en-US" baseline="0" dirty="0" smtClean="0"/>
              <a:t>And Freebase gives us a large list of products.</a:t>
            </a:r>
          </a:p>
          <a:p>
            <a:r>
              <a:rPr lang="en-US" baseline="0" dirty="0" smtClean="0"/>
              <a:t>For each NP in this list, we can search a big text corpus to find sentences which mention it, and assume they contain mentions to products.</a:t>
            </a:r>
          </a:p>
          <a:p>
            <a:r>
              <a:rPr lang="en-US" baseline="0" dirty="0" smtClean="0"/>
              <a:t>But again we run into the same problem if there are entities missing from the database.</a:t>
            </a:r>
          </a:p>
          <a:p>
            <a:endParaRPr lang="en-US" baseline="0" dirty="0" smtClean="0"/>
          </a:p>
        </p:txBody>
      </p:sp>
      <p:sp>
        <p:nvSpPr>
          <p:cNvPr id="4" name="Slide Number Placeholder 3"/>
          <p:cNvSpPr>
            <a:spLocks noGrp="1"/>
          </p:cNvSpPr>
          <p:nvPr>
            <p:ph type="sldNum" sz="quarter" idx="10"/>
          </p:nvPr>
        </p:nvSpPr>
        <p:spPr/>
        <p:txBody>
          <a:bodyPr/>
          <a:lstStyle/>
          <a:p>
            <a:fld id="{60673171-2EC0-4114-9D46-963F4B9A772E}" type="slidenum">
              <a:rPr lang="en-US" smtClean="0"/>
              <a:t>22</a:t>
            </a:fld>
            <a:endParaRPr lang="en-US"/>
          </a:p>
        </p:txBody>
      </p:sp>
    </p:spTree>
    <p:extLst>
      <p:ext uri="{BB962C8B-B14F-4D97-AF65-F5344CB8AC3E}">
        <p14:creationId xmlns:p14="http://schemas.microsoft.com/office/powerpoint/2010/main" val="1962225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in</a:t>
            </a:r>
            <a:r>
              <a:rPr lang="en-US" baseline="0" dirty="0" smtClean="0"/>
              <a:t> distant supervision for binary relations we have access to a large number of instances of a target relation.</a:t>
            </a:r>
          </a:p>
          <a:p>
            <a:r>
              <a:rPr lang="en-US" baseline="0" dirty="0" smtClean="0"/>
              <a:t>Then we gather a bunch of sentences which mention pairs of entities from the </a:t>
            </a:r>
            <a:r>
              <a:rPr lang="en-US" baseline="0" dirty="0" err="1" smtClean="0"/>
              <a:t>realtion</a:t>
            </a:r>
            <a:r>
              <a:rPr lang="en-US" baseline="0" dirty="0" smtClean="0"/>
              <a:t>.</a:t>
            </a:r>
          </a:p>
          <a:p>
            <a:r>
              <a:rPr lang="en-US" baseline="0" dirty="0" smtClean="0"/>
              <a:t>Now we can extract features from these sentences and treat them like positive examples of the relation.</a:t>
            </a:r>
          </a:p>
          <a:p>
            <a:r>
              <a:rPr lang="en-US" baseline="0" dirty="0" smtClean="0"/>
              <a:t>But what happens if some data is missing here?</a:t>
            </a:r>
          </a:p>
          <a:p>
            <a:r>
              <a:rPr lang="en-US" baseline="0" dirty="0" smtClean="0"/>
              <a:t>Now all these sentences are effectively negative training examples which is clearly problematic.</a:t>
            </a:r>
          </a:p>
          <a:p>
            <a:r>
              <a:rPr lang="en-US" baseline="0" dirty="0" smtClean="0"/>
              <a:t>This is a pretty common situation.  These databases are incomplete and there is a lot of missing data.</a:t>
            </a:r>
            <a:endParaRPr lang="en-US" dirty="0" smtClean="0"/>
          </a:p>
          <a:p>
            <a:endParaRPr lang="en-US" dirty="0" smtClean="0"/>
          </a:p>
          <a:p>
            <a:r>
              <a:rPr lang="en-US" dirty="0" smtClean="0"/>
              <a:t>********************************************************</a:t>
            </a:r>
          </a:p>
          <a:p>
            <a:endParaRPr lang="en-US" dirty="0" smtClean="0"/>
          </a:p>
          <a:p>
            <a:r>
              <a:rPr lang="en-US" dirty="0" smtClean="0"/>
              <a:t>***PROBLEM</a:t>
            </a:r>
            <a:r>
              <a:rPr lang="en-US" baseline="0" dirty="0" smtClean="0"/>
              <a:t>-AREA****</a:t>
            </a:r>
            <a:endParaRPr lang="en-US" dirty="0" smtClean="0"/>
          </a:p>
          <a:p>
            <a:endParaRPr lang="en-US" dirty="0" smtClean="0"/>
          </a:p>
          <a:p>
            <a:r>
              <a:rPr lang="en-US" dirty="0" smtClean="0"/>
              <a:t>In distant supervision we have access to both a database and a large text corpus.</a:t>
            </a:r>
          </a:p>
          <a:p>
            <a:r>
              <a:rPr lang="en-US" dirty="0" smtClean="0"/>
              <a:t>For example Freebase contains large lists of people and their</a:t>
            </a:r>
            <a:r>
              <a:rPr lang="en-US" baseline="0" dirty="0" smtClean="0"/>
              <a:t> birth locations.</a:t>
            </a:r>
          </a:p>
          <a:p>
            <a:r>
              <a:rPr lang="en-US" baseline="0" dirty="0" smtClean="0"/>
              <a:t>And if we search the web for pairs of these entities, we can find lots of sentences which mention them.</a:t>
            </a:r>
          </a:p>
          <a:p>
            <a:r>
              <a:rPr lang="en-US" baseline="0" dirty="0" smtClean="0"/>
              <a:t>For example here are a few sentences which mention Barack Obama and Honolulu.</a:t>
            </a:r>
          </a:p>
          <a:p>
            <a:r>
              <a:rPr lang="en-US" baseline="0" dirty="0" smtClean="0"/>
              <a:t>OK, so each of these entity pairs become positive examples for the relation we’re trying to extract (in this case birth-location), we extract features from these sentences and train a supervised classifier to recognize instances of the relation for new pairs of entities.</a:t>
            </a:r>
          </a:p>
          <a:p>
            <a:endParaRPr lang="en-US" dirty="0" smtClean="0"/>
          </a:p>
          <a:p>
            <a:endParaRPr lang="en-US" dirty="0" smtClean="0"/>
          </a:p>
          <a:p>
            <a:r>
              <a:rPr lang="en-US" dirty="0" smtClean="0"/>
              <a:t>********************************************************************</a:t>
            </a:r>
          </a:p>
          <a:p>
            <a:endParaRPr lang="en-US" dirty="0" smtClean="0"/>
          </a:p>
          <a:p>
            <a:r>
              <a:rPr lang="en-US" dirty="0" smtClean="0"/>
              <a:t>In Distant supervision we have access to a structured database,</a:t>
            </a:r>
            <a:r>
              <a:rPr lang="en-US" baseline="0" dirty="0" smtClean="0"/>
              <a:t> for example Freebase contains a list of birth locations for many individuals.</a:t>
            </a:r>
          </a:p>
          <a:p>
            <a:r>
              <a:rPr lang="en-US" dirty="0" smtClean="0"/>
              <a:t>Then</a:t>
            </a:r>
            <a:r>
              <a:rPr lang="en-US" baseline="0" dirty="0" smtClean="0"/>
              <a:t> we look through a large text collection and find all the sentences which mention people and their birth locations, for example all the sentences that contain Barack Obama and Honolulu.</a:t>
            </a:r>
          </a:p>
          <a:p>
            <a:r>
              <a:rPr lang="en-US" baseline="0" dirty="0" smtClean="0"/>
              <a:t>Then features are extracted from each group of sentences, and these entity pairs are treated as positive examples of the relation for a supervised classifier.</a:t>
            </a:r>
          </a:p>
          <a:p>
            <a:r>
              <a:rPr lang="en-US" baseline="0" dirty="0" smtClean="0"/>
              <a:t>-Negative instances are just random pairs of entities.</a:t>
            </a:r>
          </a:p>
        </p:txBody>
      </p:sp>
      <p:sp>
        <p:nvSpPr>
          <p:cNvPr id="4" name="Slide Number Placeholder 3"/>
          <p:cNvSpPr>
            <a:spLocks noGrp="1"/>
          </p:cNvSpPr>
          <p:nvPr>
            <p:ph type="sldNum" sz="quarter" idx="10"/>
          </p:nvPr>
        </p:nvSpPr>
        <p:spPr/>
        <p:txBody>
          <a:bodyPr/>
          <a:lstStyle/>
          <a:p>
            <a:fld id="{60673171-2EC0-4114-9D46-963F4B9A772E}" type="slidenum">
              <a:rPr lang="en-US" smtClean="0"/>
              <a:t>3</a:t>
            </a:fld>
            <a:endParaRPr lang="en-US"/>
          </a:p>
        </p:txBody>
      </p:sp>
    </p:spTree>
    <p:extLst>
      <p:ext uri="{BB962C8B-B14F-4D97-AF65-F5344CB8AC3E}">
        <p14:creationId xmlns:p14="http://schemas.microsoft.com/office/powerpoint/2010/main" val="42856255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I’m showing P/R</a:t>
            </a:r>
            <a:r>
              <a:rPr lang="en-US" baseline="0" dirty="0" smtClean="0"/>
              <a:t> curves on the named entity classification evaluation, again comparing against human annotations.</a:t>
            </a:r>
          </a:p>
          <a:p>
            <a:r>
              <a:rPr lang="en-US" baseline="0" dirty="0" smtClean="0"/>
              <a:t>You can see that by explicitly modeling missing data, we’re able to do much better, though I should mention that we aren’t getting state of the art results here.</a:t>
            </a:r>
          </a:p>
          <a:p>
            <a:endParaRPr lang="en-US" dirty="0"/>
          </a:p>
        </p:txBody>
      </p:sp>
      <p:sp>
        <p:nvSpPr>
          <p:cNvPr id="4" name="Slide Number Placeholder 3"/>
          <p:cNvSpPr>
            <a:spLocks noGrp="1"/>
          </p:cNvSpPr>
          <p:nvPr>
            <p:ph type="sldNum" sz="quarter" idx="10"/>
          </p:nvPr>
        </p:nvSpPr>
        <p:spPr/>
        <p:txBody>
          <a:bodyPr/>
          <a:lstStyle/>
          <a:p>
            <a:fld id="{60673171-2EC0-4114-9D46-963F4B9A772E}" type="slidenum">
              <a:rPr lang="en-US" smtClean="0"/>
              <a:t>23</a:t>
            </a:fld>
            <a:endParaRPr lang="en-US"/>
          </a:p>
        </p:txBody>
      </p:sp>
    </p:spTree>
    <p:extLst>
      <p:ext uri="{BB962C8B-B14F-4D97-AF65-F5344CB8AC3E}">
        <p14:creationId xmlns:p14="http://schemas.microsoft.com/office/powerpoint/2010/main" val="36603898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to summarize the experiments,</a:t>
            </a:r>
            <a:r>
              <a:rPr lang="en-US" baseline="0" dirty="0" smtClean="0"/>
              <a:t> we see a big improvement in the sentence level relation-extraction task comparing against human judgments.</a:t>
            </a:r>
          </a:p>
          <a:p>
            <a:r>
              <a:rPr lang="en-US" dirty="0" smtClean="0"/>
              <a:t>We do worse on the aggregate evaluation, though I would argue</a:t>
            </a:r>
            <a:r>
              <a:rPr lang="en-US" baseline="0" dirty="0" smtClean="0"/>
              <a:t> this is a flawed evaluation metric, especially for evaluating systems modeling missing data.</a:t>
            </a:r>
          </a:p>
          <a:p>
            <a:r>
              <a:rPr lang="en-US" baseline="0" dirty="0" smtClean="0"/>
              <a:t>The constrained system is explicitly trained to predict only things which appear in freebase, whereas by using soft constraints we’re more likely to predict facts which are mentioned in the text, but not in the database.</a:t>
            </a:r>
          </a:p>
          <a:p>
            <a:r>
              <a:rPr lang="en-US" baseline="0" dirty="0" smtClean="0"/>
              <a:t>In my opinion, our goal should really be to extract new facts from text which aren’t already in the database!</a:t>
            </a:r>
          </a:p>
          <a:p>
            <a:endParaRPr lang="en-US" dirty="0"/>
          </a:p>
        </p:txBody>
      </p:sp>
      <p:sp>
        <p:nvSpPr>
          <p:cNvPr id="4" name="Slide Number Placeholder 3"/>
          <p:cNvSpPr>
            <a:spLocks noGrp="1"/>
          </p:cNvSpPr>
          <p:nvPr>
            <p:ph type="sldNum" sz="quarter" idx="10"/>
          </p:nvPr>
        </p:nvSpPr>
        <p:spPr/>
        <p:txBody>
          <a:bodyPr/>
          <a:lstStyle/>
          <a:p>
            <a:fld id="{60673171-2EC0-4114-9D46-963F4B9A772E}" type="slidenum">
              <a:rPr lang="en-US" smtClean="0"/>
              <a:t>24</a:t>
            </a:fld>
            <a:endParaRPr lang="en-US"/>
          </a:p>
        </p:txBody>
      </p:sp>
    </p:spTree>
    <p:extLst>
      <p:ext uri="{BB962C8B-B14F-4D97-AF65-F5344CB8AC3E}">
        <p14:creationId xmlns:p14="http://schemas.microsoft.com/office/powerpoint/2010/main" val="38074249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to wrap up, I would argue that we shouldn’t just train distant</a:t>
            </a:r>
            <a:r>
              <a:rPr lang="en-US" baseline="0" dirty="0" smtClean="0"/>
              <a:t> supervision models to predict facts we already know.</a:t>
            </a:r>
          </a:p>
          <a:p>
            <a:r>
              <a:rPr lang="en-US" baseline="0" dirty="0" smtClean="0"/>
              <a:t>We showed that by explicitly modeling the possibility of missing data during learning, we get a big improvement on the sentence-level relation extraction task.</a:t>
            </a:r>
          </a:p>
          <a:p>
            <a:r>
              <a:rPr lang="en-US" baseline="0" dirty="0" smtClean="0"/>
              <a:t>And by incorporating side information in the form of a missing data model, we do even better.</a:t>
            </a:r>
          </a:p>
          <a:p>
            <a:r>
              <a:rPr lang="en-US" baseline="0" dirty="0" smtClean="0"/>
              <a:t>I think there is a lot of room for better missing data models here.</a:t>
            </a:r>
          </a:p>
          <a:p>
            <a:endParaRPr lang="en-US" baseline="0" dirty="0" smtClean="0"/>
          </a:p>
        </p:txBody>
      </p:sp>
      <p:sp>
        <p:nvSpPr>
          <p:cNvPr id="4" name="Slide Number Placeholder 3"/>
          <p:cNvSpPr>
            <a:spLocks noGrp="1"/>
          </p:cNvSpPr>
          <p:nvPr>
            <p:ph type="sldNum" sz="quarter" idx="10"/>
          </p:nvPr>
        </p:nvSpPr>
        <p:spPr/>
        <p:txBody>
          <a:bodyPr/>
          <a:lstStyle/>
          <a:p>
            <a:fld id="{60673171-2EC0-4114-9D46-963F4B9A772E}" type="slidenum">
              <a:rPr lang="en-US" smtClean="0"/>
              <a:t>25</a:t>
            </a:fld>
            <a:endParaRPr lang="en-US"/>
          </a:p>
        </p:txBody>
      </p:sp>
    </p:spTree>
    <p:extLst>
      <p:ext uri="{BB962C8B-B14F-4D97-AF65-F5344CB8AC3E}">
        <p14:creationId xmlns:p14="http://schemas.microsoft.com/office/powerpoint/2010/main" val="2477202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 of the previous work assumes that there is no missing data in the database.</a:t>
            </a:r>
          </a:p>
          <a:p>
            <a:r>
              <a:rPr lang="en-US" dirty="0" smtClean="0"/>
              <a:t>This is corresponds</a:t>
            </a:r>
            <a:r>
              <a:rPr lang="en-US" baseline="0" dirty="0" smtClean="0"/>
              <a:t> to the closed world assumption, which states that all propositions missing from the DB are false.</a:t>
            </a:r>
          </a:p>
          <a:p>
            <a:r>
              <a:rPr lang="en-US" baseline="0" dirty="0" smtClean="0"/>
              <a:t>In the case of missing data this leads to errors in the training data, both false negatives like I just illustrated on the previous slide, and false positives if there is information missing in the text.</a:t>
            </a:r>
          </a:p>
          <a:p>
            <a:r>
              <a:rPr lang="en-US" baseline="0" dirty="0" smtClean="0"/>
              <a:t>There has been a bit of recent work which has aimed at addressing the problem of false negatives.</a:t>
            </a:r>
          </a:p>
          <a:p>
            <a:r>
              <a:rPr lang="en-US" baseline="0" dirty="0" smtClean="0"/>
              <a:t>Basically the idea here is that we’d like to treat these missing propositions as hidden variables, but there is a bit of a problem here, because they aren’t missing at random.</a:t>
            </a:r>
            <a:endParaRPr lang="en-US" dirty="0"/>
          </a:p>
        </p:txBody>
      </p:sp>
      <p:sp>
        <p:nvSpPr>
          <p:cNvPr id="4" name="Slide Number Placeholder 3"/>
          <p:cNvSpPr>
            <a:spLocks noGrp="1"/>
          </p:cNvSpPr>
          <p:nvPr>
            <p:ph type="sldNum" sz="quarter" idx="10"/>
          </p:nvPr>
        </p:nvSpPr>
        <p:spPr/>
        <p:txBody>
          <a:bodyPr/>
          <a:lstStyle/>
          <a:p>
            <a:fld id="{60673171-2EC0-4114-9D46-963F4B9A772E}" type="slidenum">
              <a:rPr lang="en-US" smtClean="0"/>
              <a:t>4</a:t>
            </a:fld>
            <a:endParaRPr lang="en-US"/>
          </a:p>
        </p:txBody>
      </p:sp>
    </p:spTree>
    <p:extLst>
      <p:ext uri="{BB962C8B-B14F-4D97-AF65-F5344CB8AC3E}">
        <p14:creationId xmlns:p14="http://schemas.microsoft.com/office/powerpoint/2010/main" val="3533809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show</a:t>
            </a:r>
            <a:r>
              <a:rPr lang="en-US" baseline="0" dirty="0" smtClean="0"/>
              <a:t> why data which is not missing at random can be a problem, I’d like to start out with a simple example.</a:t>
            </a:r>
          </a:p>
          <a:p>
            <a:r>
              <a:rPr lang="en-US" baseline="0" dirty="0" smtClean="0"/>
              <a:t>Let’s suppose we’re going to do an experiment where we flip a coin 1000 times and our goal is to estimate the probability it comes up heads.</a:t>
            </a:r>
          </a:p>
          <a:p>
            <a:r>
              <a:rPr lang="en-US" baseline="0" dirty="0" smtClean="0"/>
              <a:t>But, I’m going to look at the result first, and every time the coin comes up heads I’ll hide the result.  If the coin comes up tails, I’ll hide the result with some probability.</a:t>
            </a:r>
          </a:p>
          <a:p>
            <a:r>
              <a:rPr lang="en-US" baseline="0" dirty="0" smtClean="0"/>
              <a:t>I think you can see that in order to get an accurate, unbiased estimate of \theta{h}, we need to know something about the process by which I’m deciding when to hide the coin.</a:t>
            </a:r>
          </a:p>
          <a:p>
            <a:r>
              <a:rPr lang="en-US" dirty="0" smtClean="0"/>
              <a:t>This is a case where data is not missing at random, because</a:t>
            </a:r>
            <a:r>
              <a:rPr lang="en-US" baseline="0" dirty="0" smtClean="0"/>
              <a:t> whether an observation is missing depends on the value of the variable we are trying to observe.</a:t>
            </a:r>
            <a:endParaRPr lang="en-US" dirty="0"/>
          </a:p>
        </p:txBody>
      </p:sp>
      <p:sp>
        <p:nvSpPr>
          <p:cNvPr id="4" name="Slide Number Placeholder 3"/>
          <p:cNvSpPr>
            <a:spLocks noGrp="1"/>
          </p:cNvSpPr>
          <p:nvPr>
            <p:ph type="sldNum" sz="quarter" idx="10"/>
          </p:nvPr>
        </p:nvSpPr>
        <p:spPr/>
        <p:txBody>
          <a:bodyPr/>
          <a:lstStyle/>
          <a:p>
            <a:fld id="{60673171-2EC0-4114-9D46-963F4B9A772E}" type="slidenum">
              <a:rPr lang="en-US" smtClean="0"/>
              <a:t>5</a:t>
            </a:fld>
            <a:endParaRPr lang="en-US"/>
          </a:p>
        </p:txBody>
      </p:sp>
    </p:spTree>
    <p:extLst>
      <p:ext uri="{BB962C8B-B14F-4D97-AF65-F5344CB8AC3E}">
        <p14:creationId xmlns:p14="http://schemas.microsoft.com/office/powerpoint/2010/main" val="2589198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we have pretty much the same problem in distant supervision for information</a:t>
            </a:r>
            <a:r>
              <a:rPr lang="en-US" baseline="0" dirty="0" smtClean="0"/>
              <a:t> extraction.</a:t>
            </a:r>
          </a:p>
          <a:p>
            <a:r>
              <a:rPr lang="en-US" baseline="0" dirty="0" smtClean="0"/>
              <a:t>If a proposition is true, we have some chance to observe it in the database</a:t>
            </a:r>
          </a:p>
          <a:p>
            <a:r>
              <a:rPr lang="en-US" baseline="0" dirty="0" smtClean="0"/>
              <a:t>If it’s false, we will never get to observe it’s truth value.</a:t>
            </a:r>
          </a:p>
          <a:p>
            <a:r>
              <a:rPr lang="en-US" baseline="0" dirty="0" smtClean="0"/>
              <a:t>Most of the previous work has heuristically assumed that all propositions not mentioned in the database are missing</a:t>
            </a:r>
          </a:p>
          <a:p>
            <a:r>
              <a:rPr lang="en-US" baseline="0" dirty="0" smtClean="0"/>
              <a:t>Instead we’d really like to treat missing propositions like hidden variables.</a:t>
            </a:r>
          </a:p>
          <a:p>
            <a:r>
              <a:rPr lang="en-US" baseline="0" dirty="0" smtClean="0"/>
              <a:t>But like I just mentioned, this is a problem because they aren’t missing at random, whether we observe them depends on their truth value.</a:t>
            </a:r>
          </a:p>
          <a:p>
            <a:r>
              <a:rPr lang="en-US" baseline="0" dirty="0" smtClean="0"/>
              <a:t>So in order to get an unbiased estimate of the parameters of the information extraction model, we need to jointly model information extraction along with the missing data mechanism.</a:t>
            </a:r>
          </a:p>
          <a:p>
            <a:endParaRPr lang="en-US" dirty="0" smtClean="0"/>
          </a:p>
        </p:txBody>
      </p:sp>
      <p:sp>
        <p:nvSpPr>
          <p:cNvPr id="4" name="Slide Number Placeholder 3"/>
          <p:cNvSpPr>
            <a:spLocks noGrp="1"/>
          </p:cNvSpPr>
          <p:nvPr>
            <p:ph type="sldNum" sz="quarter" idx="10"/>
          </p:nvPr>
        </p:nvSpPr>
        <p:spPr/>
        <p:txBody>
          <a:bodyPr/>
          <a:lstStyle/>
          <a:p>
            <a:fld id="{60673171-2EC0-4114-9D46-963F4B9A772E}" type="slidenum">
              <a:rPr lang="en-US" smtClean="0"/>
              <a:t>6</a:t>
            </a:fld>
            <a:endParaRPr lang="en-US"/>
          </a:p>
        </p:txBody>
      </p:sp>
    </p:spTree>
    <p:extLst>
      <p:ext uri="{BB962C8B-B14F-4D97-AF65-F5344CB8AC3E}">
        <p14:creationId xmlns:p14="http://schemas.microsoft.com/office/powerpoint/2010/main" val="28627173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Before I get into the details of how we’re going to deal with missing data, I’d like to walk through a model for distant supervision in the context of extracting binary relations.</a:t>
            </a:r>
            <a:endParaRPr lang="en-US" baseline="0" dirty="0" smtClean="0"/>
          </a:p>
        </p:txBody>
      </p:sp>
      <p:sp>
        <p:nvSpPr>
          <p:cNvPr id="4" name="Slide Number Placeholder 3"/>
          <p:cNvSpPr>
            <a:spLocks noGrp="1"/>
          </p:cNvSpPr>
          <p:nvPr>
            <p:ph type="sldNum" sz="quarter" idx="10"/>
          </p:nvPr>
        </p:nvSpPr>
        <p:spPr/>
        <p:txBody>
          <a:bodyPr/>
          <a:lstStyle/>
          <a:p>
            <a:fld id="{463BE883-F1E4-4C80-AE1F-B31143F9886D}" type="slidenum">
              <a:rPr lang="en-US" smtClean="0"/>
              <a:t>7</a:t>
            </a:fld>
            <a:endParaRPr lang="en-US"/>
          </a:p>
        </p:txBody>
      </p:sp>
    </p:spTree>
    <p:extLst>
      <p:ext uri="{BB962C8B-B14F-4D97-AF65-F5344CB8AC3E}">
        <p14:creationId xmlns:p14="http://schemas.microsoft.com/office/powerpoint/2010/main" val="24798096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PROBLEM AREA</a:t>
            </a:r>
          </a:p>
          <a:p>
            <a:endParaRPr lang="en-US" dirty="0" smtClean="0"/>
          </a:p>
          <a:p>
            <a:endParaRPr lang="en-US" dirty="0" smtClean="0"/>
          </a:p>
          <a:p>
            <a:r>
              <a:rPr lang="en-US" dirty="0" smtClean="0"/>
              <a:t>For learning,</a:t>
            </a:r>
            <a:r>
              <a:rPr lang="en-US" baseline="0" dirty="0" smtClean="0"/>
              <a:t> we’re using an approach based on the Structured Perceptron which is an iterative gradient-based update.</a:t>
            </a:r>
          </a:p>
          <a:p>
            <a:r>
              <a:rPr lang="en-US" baseline="0" dirty="0" smtClean="0"/>
              <a:t>Additionally, we take an online approach to learning, which just means that we update the parameters after each entity pair rather than going through them all and doing batch updates.</a:t>
            </a:r>
          </a:p>
          <a:p>
            <a:r>
              <a:rPr lang="en-US" baseline="0" dirty="0" smtClean="0"/>
              <a:t>So here is what the gradient looks like.  It’s just the difference between these two expectations over the features.</a:t>
            </a:r>
          </a:p>
          <a:p>
            <a:r>
              <a:rPr lang="en-US" baseline="0" dirty="0" smtClean="0"/>
              <a:t>In practice these expectations are too difficult to compute, so instead we approximate them with maximizations.</a:t>
            </a:r>
          </a:p>
          <a:p>
            <a:r>
              <a:rPr lang="en-US" dirty="0" smtClean="0"/>
              <a:t>Basically</a:t>
            </a:r>
            <a:r>
              <a:rPr lang="en-US" baseline="0" dirty="0" smtClean="0"/>
              <a:t> what we do here is to find the best assignment to the sentence-level </a:t>
            </a:r>
            <a:r>
              <a:rPr lang="en-US" baseline="0" dirty="0" err="1" smtClean="0"/>
              <a:t>varaibles</a:t>
            </a:r>
            <a:r>
              <a:rPr lang="en-US" baseline="0" dirty="0" smtClean="0"/>
              <a:t>, both conditioned on the facts observed in Freebase, and unconstrained.</a:t>
            </a:r>
          </a:p>
          <a:p>
            <a:r>
              <a:rPr lang="en-US" baseline="0" dirty="0" smtClean="0"/>
              <a:t>If the two predictions agree with </a:t>
            </a:r>
            <a:r>
              <a:rPr lang="en-US" baseline="0" dirty="0" err="1" smtClean="0"/>
              <a:t>eachother</a:t>
            </a:r>
            <a:r>
              <a:rPr lang="en-US" baseline="0" dirty="0" smtClean="0"/>
              <a:t> then we don’t make any changes, otherwise we update the parameters by the difference between these terms.</a:t>
            </a:r>
          </a:p>
          <a:p>
            <a:r>
              <a:rPr lang="en-US" baseline="0" dirty="0" smtClean="0"/>
              <a:t>The unconstrained inference problem is trivial, we just find the max-scoring relation for each sentence independently.</a:t>
            </a:r>
          </a:p>
          <a:p>
            <a:r>
              <a:rPr lang="en-US" baseline="0" dirty="0" smtClean="0"/>
              <a:t>And the constrained inference problem can be viewed as an instance of a weighted edge-cover problem which can be </a:t>
            </a:r>
            <a:r>
              <a:rPr lang="en-US" baseline="0" dirty="0" err="1" smtClean="0"/>
              <a:t>efficently</a:t>
            </a:r>
            <a:r>
              <a:rPr lang="en-US" baseline="0" dirty="0" smtClean="0"/>
              <a:t> solved exactly.</a:t>
            </a:r>
            <a:endParaRPr lang="en-US" dirty="0" smtClean="0"/>
          </a:p>
          <a:p>
            <a:endParaRPr lang="en-US" dirty="0" smtClean="0"/>
          </a:p>
          <a:p>
            <a:r>
              <a:rPr lang="en-US" dirty="0" smtClean="0"/>
              <a:t>*********************************************</a:t>
            </a:r>
          </a:p>
          <a:p>
            <a:endParaRPr lang="en-US" dirty="0" smtClean="0"/>
          </a:p>
          <a:p>
            <a:r>
              <a:rPr lang="en-US" dirty="0" smtClean="0"/>
              <a:t>To do this we use</a:t>
            </a:r>
            <a:r>
              <a:rPr lang="en-US" baseline="0" dirty="0" smtClean="0"/>
              <a:t> an iterative gradient descent method based on the structured perceptron</a:t>
            </a:r>
          </a:p>
          <a:p>
            <a:r>
              <a:rPr lang="en-US" baseline="0" dirty="0" smtClean="0"/>
              <a:t>Additionally we use an online approach to learning (we iterate through each entity pair updating parameters after each).</a:t>
            </a:r>
          </a:p>
          <a:p>
            <a:r>
              <a:rPr lang="en-US" baseline="0" dirty="0" smtClean="0"/>
              <a:t>The gradient is the difference between these two expectations over the features</a:t>
            </a:r>
          </a:p>
          <a:p>
            <a:r>
              <a:rPr lang="en-US" dirty="0" smtClean="0"/>
              <a:t>This is to expensive to compute in practice, so instead we approximate the expectations with maximizations</a:t>
            </a:r>
          </a:p>
          <a:p>
            <a:r>
              <a:rPr lang="en-US" dirty="0" smtClean="0"/>
              <a:t>Basically</a:t>
            </a:r>
            <a:r>
              <a:rPr lang="en-US" baseline="0" dirty="0" smtClean="0"/>
              <a:t> what happens here is that we find the best assignment to the hidden sentence-level variables constrained by Freebase and unconstrained.</a:t>
            </a:r>
          </a:p>
          <a:p>
            <a:r>
              <a:rPr lang="en-US" baseline="0" dirty="0" smtClean="0"/>
              <a:t>If the two predictions agree, then we don’t make any changes to the weights.</a:t>
            </a:r>
          </a:p>
          <a:p>
            <a:r>
              <a:rPr lang="en-US" baseline="0" dirty="0" smtClean="0"/>
              <a:t>If they disagree, we update the parameters based on the difference between the features.</a:t>
            </a:r>
          </a:p>
          <a:p>
            <a:endParaRPr lang="en-US" dirty="0" smtClean="0"/>
          </a:p>
          <a:p>
            <a:endParaRPr lang="en-US" dirty="0" smtClean="0"/>
          </a:p>
          <a:p>
            <a:r>
              <a:rPr lang="en-US" dirty="0" smtClean="0"/>
              <a:t>**********************************************************************</a:t>
            </a:r>
          </a:p>
          <a:p>
            <a:endParaRPr lang="en-US" dirty="0" smtClean="0"/>
          </a:p>
          <a:p>
            <a:r>
              <a:rPr lang="en-US" dirty="0" smtClean="0"/>
              <a:t>-STRUCTURED</a:t>
            </a:r>
            <a:r>
              <a:rPr lang="en-US" baseline="0" dirty="0" smtClean="0"/>
              <a:t> PERCEPTRON</a:t>
            </a:r>
          </a:p>
          <a:p>
            <a:r>
              <a:rPr lang="en-US" baseline="0" dirty="0" smtClean="0"/>
              <a:t>-ONLINE Learning</a:t>
            </a:r>
          </a:p>
          <a:p>
            <a:endParaRPr lang="en-US" baseline="0" dirty="0" smtClean="0"/>
          </a:p>
          <a:p>
            <a:r>
              <a:rPr lang="en-US" baseline="0" dirty="0" smtClean="0"/>
              <a:t>-Latent variables</a:t>
            </a:r>
          </a:p>
          <a:p>
            <a:r>
              <a:rPr lang="en-US" baseline="0" dirty="0" smtClean="0"/>
              <a:t>-Find max prob. assignment to hidden variables</a:t>
            </a:r>
          </a:p>
          <a:p>
            <a:r>
              <a:rPr lang="en-US" baseline="0" dirty="0" smtClean="0"/>
              <a:t>-Update parameters (Feature expectations…)</a:t>
            </a:r>
          </a:p>
          <a:p>
            <a:endParaRPr lang="en-US" dirty="0" smtClean="0"/>
          </a:p>
          <a:p>
            <a:endParaRPr lang="en-US" dirty="0" smtClean="0"/>
          </a:p>
          <a:p>
            <a:r>
              <a:rPr lang="en-US" dirty="0" smtClean="0"/>
              <a:t>-So what happens during training is</a:t>
            </a:r>
            <a:r>
              <a:rPr lang="en-US" baseline="0" dirty="0" smtClean="0"/>
              <a:t> that we get to observe the aggregate variables, which we treat as constraints.</a:t>
            </a:r>
          </a:p>
          <a:p>
            <a:endParaRPr lang="en-US" baseline="0" dirty="0" smtClean="0"/>
          </a:p>
          <a:p>
            <a:r>
              <a:rPr lang="en-US" baseline="0" dirty="0" smtClean="0"/>
              <a:t>-Then we search for the highest scoring assignment to the hidden variables which satisfy these constraints, and use this to update the parameters of the local extractors.</a:t>
            </a:r>
          </a:p>
          <a:p>
            <a:endParaRPr lang="en-US" dirty="0"/>
          </a:p>
        </p:txBody>
      </p:sp>
      <p:sp>
        <p:nvSpPr>
          <p:cNvPr id="4" name="Slide Number Placeholder 3"/>
          <p:cNvSpPr>
            <a:spLocks noGrp="1"/>
          </p:cNvSpPr>
          <p:nvPr>
            <p:ph type="sldNum" sz="quarter" idx="10"/>
          </p:nvPr>
        </p:nvSpPr>
        <p:spPr/>
        <p:txBody>
          <a:bodyPr/>
          <a:lstStyle/>
          <a:p>
            <a:fld id="{463BE883-F1E4-4C80-AE1F-B31143F9886D}" type="slidenum">
              <a:rPr lang="en-US" smtClean="0"/>
              <a:t>8</a:t>
            </a:fld>
            <a:endParaRPr lang="en-US"/>
          </a:p>
        </p:txBody>
      </p:sp>
    </p:spTree>
    <p:extLst>
      <p:ext uri="{BB962C8B-B14F-4D97-AF65-F5344CB8AC3E}">
        <p14:creationId xmlns:p14="http://schemas.microsoft.com/office/powerpoint/2010/main" val="31325770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two assumptions driving the learning here.</a:t>
            </a:r>
          </a:p>
          <a:p>
            <a:r>
              <a:rPr lang="en-US" dirty="0" smtClean="0"/>
              <a:t>If a fact</a:t>
            </a:r>
            <a:r>
              <a:rPr lang="en-US" baseline="0" dirty="0" smtClean="0"/>
              <a:t> is not mentioned in the DB it can’t be mentioned in the text.</a:t>
            </a:r>
          </a:p>
          <a:p>
            <a:r>
              <a:rPr lang="en-US" baseline="0" dirty="0" smtClean="0"/>
              <a:t>If a fact is mentioned in the DB we have to extract it at least once from the text.</a:t>
            </a:r>
          </a:p>
          <a:p>
            <a:r>
              <a:rPr lang="en-US" baseline="0" dirty="0" smtClean="0"/>
              <a:t>These assumptions are good, because they drive the learning, but if there is missing data in either the text or the database the lead to errors in the training data.</a:t>
            </a:r>
          </a:p>
          <a:p>
            <a:endParaRPr lang="en-US" dirty="0"/>
          </a:p>
        </p:txBody>
      </p:sp>
      <p:sp>
        <p:nvSpPr>
          <p:cNvPr id="4" name="Slide Number Placeholder 3"/>
          <p:cNvSpPr>
            <a:spLocks noGrp="1"/>
          </p:cNvSpPr>
          <p:nvPr>
            <p:ph type="sldNum" sz="quarter" idx="10"/>
          </p:nvPr>
        </p:nvSpPr>
        <p:spPr/>
        <p:txBody>
          <a:bodyPr/>
          <a:lstStyle/>
          <a:p>
            <a:fld id="{60673171-2EC0-4114-9D46-963F4B9A772E}" type="slidenum">
              <a:rPr lang="en-US" smtClean="0"/>
              <a:t>9</a:t>
            </a:fld>
            <a:endParaRPr lang="en-US"/>
          </a:p>
        </p:txBody>
      </p:sp>
    </p:spTree>
    <p:extLst>
      <p:ext uri="{BB962C8B-B14F-4D97-AF65-F5344CB8AC3E}">
        <p14:creationId xmlns:p14="http://schemas.microsoft.com/office/powerpoint/2010/main" val="29261931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how can we deal more gracefully with missing data?</a:t>
            </a:r>
          </a:p>
          <a:p>
            <a:endParaRPr lang="en-US" dirty="0" smtClean="0"/>
          </a:p>
          <a:p>
            <a:r>
              <a:rPr lang="en-US" dirty="0" smtClean="0"/>
              <a:t>**************************************</a:t>
            </a:r>
          </a:p>
          <a:p>
            <a:endParaRPr lang="en-US" dirty="0" smtClean="0"/>
          </a:p>
          <a:p>
            <a:r>
              <a:rPr lang="en-US" dirty="0" smtClean="0"/>
              <a:t>So how can we more gracefully deal with missing data?</a:t>
            </a:r>
          </a:p>
          <a:p>
            <a:endParaRPr lang="en-US" dirty="0" smtClean="0"/>
          </a:p>
        </p:txBody>
      </p:sp>
      <p:sp>
        <p:nvSpPr>
          <p:cNvPr id="4" name="Slide Number Placeholder 3"/>
          <p:cNvSpPr>
            <a:spLocks noGrp="1"/>
          </p:cNvSpPr>
          <p:nvPr>
            <p:ph type="sldNum" sz="quarter" idx="10"/>
          </p:nvPr>
        </p:nvSpPr>
        <p:spPr/>
        <p:txBody>
          <a:bodyPr/>
          <a:lstStyle/>
          <a:p>
            <a:fld id="{463BE883-F1E4-4C80-AE1F-B31143F9886D}" type="slidenum">
              <a:rPr lang="en-US" smtClean="0"/>
              <a:t>10</a:t>
            </a:fld>
            <a:endParaRPr lang="en-US"/>
          </a:p>
        </p:txBody>
      </p:sp>
    </p:spTree>
    <p:extLst>
      <p:ext uri="{BB962C8B-B14F-4D97-AF65-F5344CB8AC3E}">
        <p14:creationId xmlns:p14="http://schemas.microsoft.com/office/powerpoint/2010/main" val="1838710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EBEC3DA-C7B6-4C1E-B4AB-4CA08CD31E07}" type="datetime1">
              <a:rPr lang="en-US" smtClean="0"/>
              <a:t>10/18/2013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6EE31C-0605-4C97-841F-11B510EA0F72}" type="datetime1">
              <a:rPr lang="en-US" smtClean="0"/>
              <a:t>10/18/2013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EA3565-25FD-4F70-94C4-6C828F18994E}" type="datetime1">
              <a:rPr lang="en-US" smtClean="0"/>
              <a:t>10/18/2013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EFA4AA-D208-4410-9A50-FCEA8102DB72}" type="datetime1">
              <a:rPr lang="en-US" smtClean="0"/>
              <a:t>10/18/2013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8E6B17-F19D-44D4-8FF0-54773F33A135}" type="datetime1">
              <a:rPr lang="en-US" smtClean="0"/>
              <a:t>10/18/2013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A7C1317-98DD-475F-A624-95403359D721}" type="datetime1">
              <a:rPr lang="en-US" smtClean="0"/>
              <a:t>10/18/2013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8FAC18-D351-485B-AE1D-2F067BA16A57}" type="datetime1">
              <a:rPr lang="en-US" smtClean="0"/>
              <a:t>10/18/2013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9510E8-C426-4B79-948B-194E89168390}" type="datetime1">
              <a:rPr lang="en-US" smtClean="0"/>
              <a:t>10/18/2013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D1EBE7-D180-4453-AC3D-B8BAB9AF701D}" type="datetime1">
              <a:rPr lang="en-US" smtClean="0"/>
              <a:t>10/18/2013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CE6338-5862-4CB3-B762-9C5292426C66}" type="datetime1">
              <a:rPr lang="en-US" smtClean="0"/>
              <a:t>10/18/2013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F7961C-7596-44C8-AF13-E99C3E0C6BCB}" type="datetime1">
              <a:rPr lang="en-US" smtClean="0"/>
              <a:t>10/18/2013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DDAD9F-FDC8-4593-B613-D485059EF96E}" type="datetime1">
              <a:rPr lang="en-US" smtClean="0"/>
              <a:t>10/18/2013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image" Target="../media/image55.png"/><Relationship Id="rId3" Type="http://schemas.openxmlformats.org/officeDocument/2006/relationships/image" Target="../media/image15.png"/><Relationship Id="rId7" Type="http://schemas.openxmlformats.org/officeDocument/2006/relationships/image" Target="../media/image500.png"/><Relationship Id="rId12" Type="http://schemas.openxmlformats.org/officeDocument/2006/relationships/image" Target="../media/image54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10.png"/><Relationship Id="rId11" Type="http://schemas.openxmlformats.org/officeDocument/2006/relationships/image" Target="../media/image530.png"/><Relationship Id="rId5" Type="http://schemas.openxmlformats.org/officeDocument/2006/relationships/image" Target="../media/image310.png"/><Relationship Id="rId10" Type="http://schemas.openxmlformats.org/officeDocument/2006/relationships/image" Target="../media/image8.png"/><Relationship Id="rId4" Type="http://schemas.openxmlformats.org/officeDocument/2006/relationships/image" Target="../media/image210.png"/><Relationship Id="rId9" Type="http://schemas.openxmlformats.org/officeDocument/2006/relationships/image" Target="../media/image70.png"/><Relationship Id="rId14" Type="http://schemas.openxmlformats.org/officeDocument/2006/relationships/image" Target="../media/image5.png"/></Relationships>
</file>

<file path=ppt/slides/_rels/slide11.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image" Target="../media/image180.png"/><Relationship Id="rId3" Type="http://schemas.openxmlformats.org/officeDocument/2006/relationships/image" Target="../media/image15.png"/><Relationship Id="rId7" Type="http://schemas.openxmlformats.org/officeDocument/2006/relationships/image" Target="../media/image500.png"/><Relationship Id="rId12" Type="http://schemas.openxmlformats.org/officeDocument/2006/relationships/image" Target="../media/image170.png"/><Relationship Id="rId17" Type="http://schemas.openxmlformats.org/officeDocument/2006/relationships/image" Target="../media/image5.png"/><Relationship Id="rId2" Type="http://schemas.openxmlformats.org/officeDocument/2006/relationships/notesSlide" Target="../notesSlides/notesSlide10.xml"/><Relationship Id="rId16"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410.png"/><Relationship Id="rId11" Type="http://schemas.openxmlformats.org/officeDocument/2006/relationships/image" Target="../media/image16.png"/><Relationship Id="rId5" Type="http://schemas.openxmlformats.org/officeDocument/2006/relationships/image" Target="../media/image310.png"/><Relationship Id="rId15" Type="http://schemas.openxmlformats.org/officeDocument/2006/relationships/image" Target="../media/image57.png"/><Relationship Id="rId10" Type="http://schemas.openxmlformats.org/officeDocument/2006/relationships/image" Target="../media/image8.png"/><Relationship Id="rId4" Type="http://schemas.openxmlformats.org/officeDocument/2006/relationships/image" Target="../media/image210.png"/><Relationship Id="rId9" Type="http://schemas.openxmlformats.org/officeDocument/2006/relationships/image" Target="../media/image70.png"/><Relationship Id="rId14" Type="http://schemas.openxmlformats.org/officeDocument/2006/relationships/image" Target="../media/image56.png"/></Relationships>
</file>

<file path=ppt/slides/_rels/slide12.xml.rels><?xml version="1.0" encoding="UTF-8" standalone="yes"?>
<Relationships xmlns="http://schemas.openxmlformats.org/package/2006/relationships"><Relationship Id="rId3" Type="http://schemas.openxmlformats.org/officeDocument/2006/relationships/image" Target="../media/image55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60.png"/></Relationships>
</file>

<file path=ppt/slides/_rels/slide1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 Id="rId5" Type="http://schemas.openxmlformats.org/officeDocument/2006/relationships/image" Target="../media/image12.emf"/><Relationship Id="rId4" Type="http://schemas.openxmlformats.org/officeDocument/2006/relationships/image" Target="../media/image11.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image" Target="../media/image180.png"/><Relationship Id="rId3" Type="http://schemas.openxmlformats.org/officeDocument/2006/relationships/image" Target="../media/image15.png"/><Relationship Id="rId7" Type="http://schemas.openxmlformats.org/officeDocument/2006/relationships/image" Target="../media/image500.png"/><Relationship Id="rId12" Type="http://schemas.openxmlformats.org/officeDocument/2006/relationships/image" Target="../media/image170.png"/><Relationship Id="rId17" Type="http://schemas.openxmlformats.org/officeDocument/2006/relationships/image" Target="../media/image13.png"/><Relationship Id="rId2" Type="http://schemas.openxmlformats.org/officeDocument/2006/relationships/notesSlide" Target="../notesSlides/notesSlide14.xml"/><Relationship Id="rId16"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410.png"/><Relationship Id="rId11" Type="http://schemas.openxmlformats.org/officeDocument/2006/relationships/image" Target="../media/image16.png"/><Relationship Id="rId5" Type="http://schemas.openxmlformats.org/officeDocument/2006/relationships/image" Target="../media/image310.png"/><Relationship Id="rId15" Type="http://schemas.openxmlformats.org/officeDocument/2006/relationships/image" Target="../media/image57.png"/><Relationship Id="rId10" Type="http://schemas.openxmlformats.org/officeDocument/2006/relationships/image" Target="../media/image8.png"/><Relationship Id="rId4" Type="http://schemas.openxmlformats.org/officeDocument/2006/relationships/image" Target="../media/image210.png"/><Relationship Id="rId9" Type="http://schemas.openxmlformats.org/officeDocument/2006/relationships/image" Target="../media/image70.png"/><Relationship Id="rId14" Type="http://schemas.openxmlformats.org/officeDocument/2006/relationships/image" Target="../media/image56.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430.png"/><Relationship Id="rId13" Type="http://schemas.openxmlformats.org/officeDocument/2006/relationships/image" Target="../media/image480.png"/><Relationship Id="rId3" Type="http://schemas.openxmlformats.org/officeDocument/2006/relationships/image" Target="../media/image380.png"/><Relationship Id="rId7" Type="http://schemas.openxmlformats.org/officeDocument/2006/relationships/image" Target="../media/image420.png"/><Relationship Id="rId12" Type="http://schemas.openxmlformats.org/officeDocument/2006/relationships/image" Target="../media/image470.png"/><Relationship Id="rId17" Type="http://schemas.openxmlformats.org/officeDocument/2006/relationships/image" Target="../media/image5.png"/><Relationship Id="rId2" Type="http://schemas.openxmlformats.org/officeDocument/2006/relationships/notesSlide" Target="../notesSlides/notesSlide6.xml"/><Relationship Id="rId16" Type="http://schemas.openxmlformats.org/officeDocument/2006/relationships/image" Target="../media/image490.png"/><Relationship Id="rId1" Type="http://schemas.openxmlformats.org/officeDocument/2006/relationships/slideLayout" Target="../slideLayouts/slideLayout2.xml"/><Relationship Id="rId6" Type="http://schemas.openxmlformats.org/officeDocument/2006/relationships/image" Target="../media/image411.png"/><Relationship Id="rId11" Type="http://schemas.openxmlformats.org/officeDocument/2006/relationships/image" Target="../media/image460.png"/><Relationship Id="rId5" Type="http://schemas.openxmlformats.org/officeDocument/2006/relationships/image" Target="../media/image400.png"/><Relationship Id="rId10" Type="http://schemas.openxmlformats.org/officeDocument/2006/relationships/image" Target="../media/image450.png"/><Relationship Id="rId4" Type="http://schemas.openxmlformats.org/officeDocument/2006/relationships/image" Target="../media/image390.png"/><Relationship Id="rId9" Type="http://schemas.openxmlformats.org/officeDocument/2006/relationships/image" Target="../media/image440.png"/><Relationship Id="rId14" Type="http://schemas.openxmlformats.org/officeDocument/2006/relationships/image" Target="../media/image391.png"/></Relationships>
</file>

<file path=ppt/slides/_rels/slide8.xml.rels><?xml version="1.0" encoding="UTF-8" standalone="yes"?>
<Relationships xmlns="http://schemas.openxmlformats.org/package/2006/relationships"><Relationship Id="rId3" Type="http://schemas.openxmlformats.org/officeDocument/2006/relationships/image" Target="../media/image52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7675" y="2057400"/>
            <a:ext cx="8229600" cy="1470025"/>
          </a:xfrm>
        </p:spPr>
        <p:txBody>
          <a:bodyPr>
            <a:normAutofit fontScale="90000"/>
          </a:bodyPr>
          <a:lstStyle/>
          <a:p>
            <a:r>
              <a:rPr lang="en-US" dirty="0" smtClean="0"/>
              <a:t>Modeling Missing Data in Distant Supervision for Information Extraction</a:t>
            </a:r>
            <a:endParaRPr lang="en-US" dirty="0"/>
          </a:p>
        </p:txBody>
      </p:sp>
      <p:sp>
        <p:nvSpPr>
          <p:cNvPr id="3" name="Subtitle 2"/>
          <p:cNvSpPr>
            <a:spLocks noGrp="1"/>
          </p:cNvSpPr>
          <p:nvPr>
            <p:ph type="subTitle" idx="1"/>
          </p:nvPr>
        </p:nvSpPr>
        <p:spPr>
          <a:xfrm>
            <a:off x="1371600" y="3886200"/>
            <a:ext cx="6400800" cy="1502484"/>
          </a:xfrm>
        </p:spPr>
        <p:txBody>
          <a:bodyPr>
            <a:normAutofit fontScale="77500" lnSpcReduction="20000"/>
          </a:bodyPr>
          <a:lstStyle/>
          <a:p>
            <a:r>
              <a:rPr lang="en-US" dirty="0" smtClean="0">
                <a:solidFill>
                  <a:schemeClr val="tx2"/>
                </a:solidFill>
              </a:rPr>
              <a:t>Alan Ritter</a:t>
            </a:r>
          </a:p>
          <a:p>
            <a:r>
              <a:rPr lang="en-US" sz="3100" dirty="0" smtClean="0"/>
              <a:t>Luke </a:t>
            </a:r>
            <a:r>
              <a:rPr lang="en-US" sz="3100" dirty="0" err="1" smtClean="0"/>
              <a:t>Zettlemoyer</a:t>
            </a:r>
            <a:endParaRPr lang="en-US" sz="3100" dirty="0" smtClean="0"/>
          </a:p>
          <a:p>
            <a:r>
              <a:rPr lang="en-US" sz="3100" dirty="0" err="1" smtClean="0"/>
              <a:t>Mausam</a:t>
            </a:r>
            <a:endParaRPr lang="en-US" sz="3100" dirty="0" smtClean="0"/>
          </a:p>
          <a:p>
            <a:r>
              <a:rPr lang="en-US" sz="3100" dirty="0" smtClean="0"/>
              <a:t>Oren </a:t>
            </a:r>
            <a:r>
              <a:rPr lang="en-US" sz="3100" dirty="0" err="1" smtClean="0"/>
              <a:t>Etzioni</a:t>
            </a:r>
            <a:endParaRPr lang="en-US" sz="31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grpSp>
        <p:nvGrpSpPr>
          <p:cNvPr id="5" name="Group 4"/>
          <p:cNvGrpSpPr/>
          <p:nvPr/>
        </p:nvGrpSpPr>
        <p:grpSpPr>
          <a:xfrm>
            <a:off x="360362" y="5200650"/>
            <a:ext cx="2022475" cy="1733550"/>
            <a:chOff x="3560762" y="5105400"/>
            <a:chExt cx="2022475" cy="1733550"/>
          </a:xfrm>
        </p:grpSpPr>
        <p:pic>
          <p:nvPicPr>
            <p:cNvPr id="1028" name="Picture 4" descr="http://www.contrib.andrew.cmu.edu/~ccblanco/images/cmu.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60762" y="6108612"/>
              <a:ext cx="2022475" cy="730338"/>
            </a:xfrm>
            <a:prstGeom prst="rect">
              <a:avLst/>
            </a:prstGeom>
            <a:noFill/>
            <a:extLst>
              <a:ext uri="{909E8E84-426E-40dd-AFC4-6F175D3DCCD1}">
                <a14:hiddenFill xmlns="" xmlns:a14="http://schemas.microsoft.com/office/drawing/2010/main">
                  <a:solidFill>
                    <a:srgbClr val="FFFFFF"/>
                  </a:solidFill>
                </a14:hiddenFill>
              </a:ext>
            </a:extLst>
          </p:spPr>
        </p:pic>
        <p:pic>
          <p:nvPicPr>
            <p:cNvPr id="1026" name="Picture 2" descr="http://reports-archive.adm.cs.cmu.edu/ml-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68750" y="5105400"/>
              <a:ext cx="1187450" cy="1102522"/>
            </a:xfrm>
            <a:prstGeom prst="rect">
              <a:avLst/>
            </a:prstGeom>
            <a:noFill/>
            <a:extLst>
              <a:ext uri="{909E8E84-426E-40dd-AFC4-6F175D3DCCD1}">
                <a14:hiddenFill xmlns="" xmlns:a14="http://schemas.microsoft.com/office/drawing/2010/main">
                  <a:solidFill>
                    <a:srgbClr val="FFFFFF"/>
                  </a:solidFill>
                </a14:hiddenFill>
              </a:ext>
            </a:extLst>
          </p:spPr>
        </p:pic>
      </p:grpSp>
      <p:pic>
        <p:nvPicPr>
          <p:cNvPr id="4098" name="Picture 2" descr="http://images.forbes.com/media/lists/colleges/university-of-washington-seattle-campus_200x20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2800" y="5257800"/>
            <a:ext cx="1905000" cy="1905000"/>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4" descr="http://nwseaport.org/wp-content/uploads/2013/09/Vulcan-Logo.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48125" y="5724524"/>
            <a:ext cx="1047750"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48677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Changes</a:t>
            </a:r>
            <a:endParaRPr lang="en-US" dirty="0"/>
          </a:p>
        </p:txBody>
      </p:sp>
      <mc:AlternateContent xmlns:mc="http://schemas.openxmlformats.org/markup-compatibility/2006" xmlns:a14="http://schemas.microsoft.com/office/drawing/2010/main">
        <mc:Choice Requires="a14">
          <p:sp>
            <p:nvSpPr>
              <p:cNvPr id="4" name="Oval 3"/>
              <p:cNvSpPr/>
              <p:nvPr/>
            </p:nvSpPr>
            <p:spPr>
              <a:xfrm>
                <a:off x="2895600" y="2125649"/>
                <a:ext cx="533400" cy="5334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𝑠</m:t>
                          </m:r>
                        </m:e>
                        <m:sub>
                          <m:r>
                            <a:rPr lang="en-US" b="0" i="1" smtClean="0">
                              <a:latin typeface="Cambria Math"/>
                            </a:rPr>
                            <m:t>1</m:t>
                          </m:r>
                        </m:sub>
                      </m:sSub>
                    </m:oMath>
                  </m:oMathPara>
                </a14:m>
                <a:endParaRPr lang="en-US" dirty="0" smtClean="0"/>
              </a:p>
            </p:txBody>
          </p:sp>
        </mc:Choice>
        <mc:Fallback xmlns="">
          <p:sp>
            <p:nvSpPr>
              <p:cNvPr id="4" name="Oval 3"/>
              <p:cNvSpPr>
                <a:spLocks noRot="1" noChangeAspect="1" noMove="1" noResize="1" noEditPoints="1" noAdjustHandles="1" noChangeArrowheads="1" noChangeShapeType="1" noTextEdit="1"/>
              </p:cNvSpPr>
              <p:nvPr/>
            </p:nvSpPr>
            <p:spPr>
              <a:xfrm>
                <a:off x="2895600" y="2125649"/>
                <a:ext cx="533400" cy="533400"/>
              </a:xfrm>
              <a:prstGeom prst="ellipse">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Oval 4"/>
              <p:cNvSpPr/>
              <p:nvPr/>
            </p:nvSpPr>
            <p:spPr>
              <a:xfrm>
                <a:off x="3581400" y="2125649"/>
                <a:ext cx="533400" cy="5334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𝑠</m:t>
                          </m:r>
                        </m:e>
                        <m:sub>
                          <m:r>
                            <a:rPr lang="en-US" b="0" i="1" smtClean="0">
                              <a:latin typeface="Cambria Math"/>
                            </a:rPr>
                            <m:t>2</m:t>
                          </m:r>
                        </m:sub>
                      </m:sSub>
                    </m:oMath>
                  </m:oMathPara>
                </a14:m>
                <a:endParaRPr lang="en-US" dirty="0" smtClean="0"/>
              </a:p>
            </p:txBody>
          </p:sp>
        </mc:Choice>
        <mc:Fallback xmlns="">
          <p:sp>
            <p:nvSpPr>
              <p:cNvPr id="5" name="Oval 4"/>
              <p:cNvSpPr>
                <a:spLocks noRot="1" noChangeAspect="1" noMove="1" noResize="1" noEditPoints="1" noAdjustHandles="1" noChangeArrowheads="1" noChangeShapeType="1" noTextEdit="1"/>
              </p:cNvSpPr>
              <p:nvPr/>
            </p:nvSpPr>
            <p:spPr>
              <a:xfrm>
                <a:off x="3581400" y="2125649"/>
                <a:ext cx="533400" cy="533400"/>
              </a:xfrm>
              <a:prstGeom prst="ellipse">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Oval 5"/>
              <p:cNvSpPr/>
              <p:nvPr/>
            </p:nvSpPr>
            <p:spPr>
              <a:xfrm>
                <a:off x="4267200" y="2125649"/>
                <a:ext cx="533400" cy="5334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𝑠</m:t>
                          </m:r>
                        </m:e>
                        <m:sub>
                          <m:r>
                            <a:rPr lang="en-US" b="0" i="1" smtClean="0">
                              <a:latin typeface="Cambria Math"/>
                            </a:rPr>
                            <m:t>3</m:t>
                          </m:r>
                        </m:sub>
                      </m:sSub>
                    </m:oMath>
                  </m:oMathPara>
                </a14:m>
                <a:endParaRPr lang="en-US" dirty="0" smtClean="0"/>
              </a:p>
            </p:txBody>
          </p:sp>
        </mc:Choice>
        <mc:Fallback xmlns="">
          <p:sp>
            <p:nvSpPr>
              <p:cNvPr id="6" name="Oval 5"/>
              <p:cNvSpPr>
                <a:spLocks noRot="1" noChangeAspect="1" noMove="1" noResize="1" noEditPoints="1" noAdjustHandles="1" noChangeArrowheads="1" noChangeShapeType="1" noTextEdit="1"/>
              </p:cNvSpPr>
              <p:nvPr/>
            </p:nvSpPr>
            <p:spPr>
              <a:xfrm>
                <a:off x="4267200" y="2125649"/>
                <a:ext cx="533400" cy="533400"/>
              </a:xfrm>
              <a:prstGeom prst="ellipse">
                <a:avLst/>
              </a:prstGeom>
              <a:blipFill rotWithShape="1">
                <a:blip r:embed="rId5"/>
                <a:stretch>
                  <a:fillRect/>
                </a:stretch>
              </a:blipFill>
            </p:spPr>
            <p:txBody>
              <a:bodyPr/>
              <a:lstStyle/>
              <a:p>
                <a:r>
                  <a:rPr lang="en-US">
                    <a:noFill/>
                  </a:rPr>
                  <a:t> </a:t>
                </a:r>
              </a:p>
            </p:txBody>
          </p:sp>
        </mc:Fallback>
      </mc:AlternateContent>
      <p:sp>
        <p:nvSpPr>
          <p:cNvPr id="7" name="TextBox 6"/>
          <p:cNvSpPr txBox="1"/>
          <p:nvPr/>
        </p:nvSpPr>
        <p:spPr>
          <a:xfrm>
            <a:off x="4953000" y="2125649"/>
            <a:ext cx="343364" cy="369332"/>
          </a:xfrm>
          <a:prstGeom prst="rect">
            <a:avLst/>
          </a:prstGeom>
          <a:noFill/>
        </p:spPr>
        <p:txBody>
          <a:bodyPr wrap="none" rtlCol="0">
            <a:spAutoFit/>
          </a:bodyPr>
          <a:lstStyle/>
          <a:p>
            <a:r>
              <a:rPr lang="en-US" dirty="0" smtClean="0"/>
              <a:t>…</a:t>
            </a:r>
            <a:endParaRPr lang="en-US" dirty="0"/>
          </a:p>
        </p:txBody>
      </p:sp>
      <mc:AlternateContent xmlns:mc="http://schemas.openxmlformats.org/markup-compatibility/2006" xmlns:a14="http://schemas.microsoft.com/office/drawing/2010/main">
        <mc:Choice Requires="a14">
          <p:sp>
            <p:nvSpPr>
              <p:cNvPr id="8" name="Oval 7"/>
              <p:cNvSpPr/>
              <p:nvPr/>
            </p:nvSpPr>
            <p:spPr>
              <a:xfrm>
                <a:off x="5410200" y="2125649"/>
                <a:ext cx="533400" cy="5334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𝑠</m:t>
                          </m:r>
                        </m:e>
                        <m:sub>
                          <m:r>
                            <a:rPr lang="en-US" b="0" i="1" smtClean="0">
                              <a:latin typeface="Cambria Math"/>
                            </a:rPr>
                            <m:t>𝑛</m:t>
                          </m:r>
                        </m:sub>
                      </m:sSub>
                    </m:oMath>
                  </m:oMathPara>
                </a14:m>
                <a:endParaRPr lang="en-US" dirty="0" smtClean="0"/>
              </a:p>
            </p:txBody>
          </p:sp>
        </mc:Choice>
        <mc:Fallback xmlns="">
          <p:sp>
            <p:nvSpPr>
              <p:cNvPr id="8" name="Oval 7"/>
              <p:cNvSpPr>
                <a:spLocks noRot="1" noChangeAspect="1" noMove="1" noResize="1" noEditPoints="1" noAdjustHandles="1" noChangeArrowheads="1" noChangeShapeType="1" noTextEdit="1"/>
              </p:cNvSpPr>
              <p:nvPr/>
            </p:nvSpPr>
            <p:spPr>
              <a:xfrm>
                <a:off x="5410200" y="2125649"/>
                <a:ext cx="533400" cy="533400"/>
              </a:xfrm>
              <a:prstGeom prst="ellipse">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p:cNvSpPr/>
              <p:nvPr/>
            </p:nvSpPr>
            <p:spPr>
              <a:xfrm>
                <a:off x="2895600" y="3040049"/>
                <a:ext cx="533400" cy="533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𝑧</m:t>
                          </m:r>
                        </m:e>
                        <m:sub>
                          <m:r>
                            <a:rPr lang="en-US" b="0" i="1" smtClean="0">
                              <a:latin typeface="Cambria Math"/>
                            </a:rPr>
                            <m:t>1</m:t>
                          </m:r>
                        </m:sub>
                      </m:sSub>
                    </m:oMath>
                  </m:oMathPara>
                </a14:m>
                <a:endParaRPr lang="en-US" dirty="0" smtClean="0"/>
              </a:p>
            </p:txBody>
          </p:sp>
        </mc:Choice>
        <mc:Fallback xmlns="">
          <p:sp>
            <p:nvSpPr>
              <p:cNvPr id="9" name="Oval 8"/>
              <p:cNvSpPr>
                <a:spLocks noRot="1" noChangeAspect="1" noMove="1" noResize="1" noEditPoints="1" noAdjustHandles="1" noChangeArrowheads="1" noChangeShapeType="1" noTextEdit="1"/>
              </p:cNvSpPr>
              <p:nvPr/>
            </p:nvSpPr>
            <p:spPr>
              <a:xfrm>
                <a:off x="2895600" y="3040049"/>
                <a:ext cx="533400" cy="533400"/>
              </a:xfrm>
              <a:prstGeom prst="ellipse">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p:cNvSpPr/>
              <p:nvPr/>
            </p:nvSpPr>
            <p:spPr>
              <a:xfrm>
                <a:off x="3581400" y="3040049"/>
                <a:ext cx="533400" cy="533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𝑧</m:t>
                          </m:r>
                        </m:e>
                        <m:sub>
                          <m:r>
                            <a:rPr lang="en-US" b="0" i="1" smtClean="0">
                              <a:latin typeface="Cambria Math"/>
                            </a:rPr>
                            <m:t>2</m:t>
                          </m:r>
                        </m:sub>
                      </m:sSub>
                    </m:oMath>
                  </m:oMathPara>
                </a14:m>
                <a:endParaRPr lang="en-US" dirty="0" smtClean="0"/>
              </a:p>
            </p:txBody>
          </p:sp>
        </mc:Choice>
        <mc:Fallback xmlns="">
          <p:sp>
            <p:nvSpPr>
              <p:cNvPr id="10" name="Oval 9"/>
              <p:cNvSpPr>
                <a:spLocks noRot="1" noChangeAspect="1" noMove="1" noResize="1" noEditPoints="1" noAdjustHandles="1" noChangeArrowheads="1" noChangeShapeType="1" noTextEdit="1"/>
              </p:cNvSpPr>
              <p:nvPr/>
            </p:nvSpPr>
            <p:spPr>
              <a:xfrm>
                <a:off x="3581400" y="3040049"/>
                <a:ext cx="533400" cy="533400"/>
              </a:xfrm>
              <a:prstGeom prst="ellipse">
                <a:avLst/>
              </a:prstGeom>
              <a:blipFill rotWithShape="1">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p:cNvSpPr/>
              <p:nvPr/>
            </p:nvSpPr>
            <p:spPr>
              <a:xfrm>
                <a:off x="4267200" y="3040049"/>
                <a:ext cx="533400" cy="533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𝑧</m:t>
                          </m:r>
                        </m:e>
                        <m:sub>
                          <m:r>
                            <a:rPr lang="en-US" b="0" i="1" smtClean="0">
                              <a:latin typeface="Cambria Math"/>
                            </a:rPr>
                            <m:t>3</m:t>
                          </m:r>
                        </m:sub>
                      </m:sSub>
                    </m:oMath>
                  </m:oMathPara>
                </a14:m>
                <a:endParaRPr lang="en-US" dirty="0" smtClean="0"/>
              </a:p>
            </p:txBody>
          </p:sp>
        </mc:Choice>
        <mc:Fallback xmlns="">
          <p:sp>
            <p:nvSpPr>
              <p:cNvPr id="11" name="Oval 10"/>
              <p:cNvSpPr>
                <a:spLocks noRot="1" noChangeAspect="1" noMove="1" noResize="1" noEditPoints="1" noAdjustHandles="1" noChangeArrowheads="1" noChangeShapeType="1" noTextEdit="1"/>
              </p:cNvSpPr>
              <p:nvPr/>
            </p:nvSpPr>
            <p:spPr>
              <a:xfrm>
                <a:off x="4267200" y="3040049"/>
                <a:ext cx="533400" cy="533400"/>
              </a:xfrm>
              <a:prstGeom prst="ellipse">
                <a:avLst/>
              </a:prstGeom>
              <a:blipFill rotWithShape="1">
                <a:blip r:embed="rId9"/>
                <a:stretch>
                  <a:fillRect/>
                </a:stretch>
              </a:blipFill>
            </p:spPr>
            <p:txBody>
              <a:bodyPr/>
              <a:lstStyle/>
              <a:p>
                <a:r>
                  <a:rPr lang="en-US">
                    <a:noFill/>
                  </a:rPr>
                  <a:t> </a:t>
                </a:r>
              </a:p>
            </p:txBody>
          </p:sp>
        </mc:Fallback>
      </mc:AlternateContent>
      <p:sp>
        <p:nvSpPr>
          <p:cNvPr id="12" name="TextBox 11"/>
          <p:cNvSpPr txBox="1"/>
          <p:nvPr/>
        </p:nvSpPr>
        <p:spPr>
          <a:xfrm>
            <a:off x="4953000" y="3040049"/>
            <a:ext cx="343364" cy="369332"/>
          </a:xfrm>
          <a:prstGeom prst="rect">
            <a:avLst/>
          </a:prstGeom>
          <a:noFill/>
        </p:spPr>
        <p:txBody>
          <a:bodyPr wrap="none" rtlCol="0">
            <a:spAutoFit/>
          </a:bodyPr>
          <a:lstStyle/>
          <a:p>
            <a:r>
              <a:rPr lang="en-US" dirty="0" smtClean="0"/>
              <a:t>…</a:t>
            </a:r>
            <a:endParaRPr lang="en-US" dirty="0"/>
          </a:p>
        </p:txBody>
      </p:sp>
      <mc:AlternateContent xmlns:mc="http://schemas.openxmlformats.org/markup-compatibility/2006" xmlns:a14="http://schemas.microsoft.com/office/drawing/2010/main">
        <mc:Choice Requires="a14">
          <p:sp>
            <p:nvSpPr>
              <p:cNvPr id="13" name="Oval 12"/>
              <p:cNvSpPr/>
              <p:nvPr/>
            </p:nvSpPr>
            <p:spPr>
              <a:xfrm>
                <a:off x="5410200" y="3040049"/>
                <a:ext cx="533400" cy="533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𝑧</m:t>
                          </m:r>
                        </m:e>
                        <m:sub>
                          <m:r>
                            <a:rPr lang="en-US" b="0" i="1" smtClean="0">
                              <a:latin typeface="Cambria Math"/>
                            </a:rPr>
                            <m:t>𝑛</m:t>
                          </m:r>
                        </m:sub>
                      </m:sSub>
                    </m:oMath>
                  </m:oMathPara>
                </a14:m>
                <a:endParaRPr lang="en-US" dirty="0" smtClean="0"/>
              </a:p>
            </p:txBody>
          </p:sp>
        </mc:Choice>
        <mc:Fallback xmlns="">
          <p:sp>
            <p:nvSpPr>
              <p:cNvPr id="13" name="Oval 12"/>
              <p:cNvSpPr>
                <a:spLocks noRot="1" noChangeAspect="1" noMove="1" noResize="1" noEditPoints="1" noAdjustHandles="1" noChangeArrowheads="1" noChangeShapeType="1" noTextEdit="1"/>
              </p:cNvSpPr>
              <p:nvPr/>
            </p:nvSpPr>
            <p:spPr>
              <a:xfrm>
                <a:off x="5410200" y="3040049"/>
                <a:ext cx="533400" cy="533400"/>
              </a:xfrm>
              <a:prstGeom prst="ellipse">
                <a:avLst/>
              </a:prstGeom>
              <a:blipFill rotWithShape="1">
                <a:blip r:embed="rId10"/>
                <a:stretch>
                  <a:fillRect/>
                </a:stretch>
              </a:blipFill>
            </p:spPr>
            <p:txBody>
              <a:bodyPr/>
              <a:lstStyle/>
              <a:p>
                <a:r>
                  <a:rPr lang="en-US">
                    <a:noFill/>
                  </a:rPr>
                  <a:t> </a:t>
                </a:r>
              </a:p>
            </p:txBody>
          </p:sp>
        </mc:Fallback>
      </mc:AlternateContent>
      <p:cxnSp>
        <p:nvCxnSpPr>
          <p:cNvPr id="14" name="Straight Connector 13"/>
          <p:cNvCxnSpPr>
            <a:stCxn id="4" idx="4"/>
            <a:endCxn id="9" idx="0"/>
          </p:cNvCxnSpPr>
          <p:nvPr/>
        </p:nvCxnSpPr>
        <p:spPr>
          <a:xfrm>
            <a:off x="3162300" y="2659049"/>
            <a:ext cx="0" cy="381000"/>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p:cNvCxnSpPr>
            <a:stCxn id="5" idx="4"/>
            <a:endCxn id="10" idx="0"/>
          </p:cNvCxnSpPr>
          <p:nvPr/>
        </p:nvCxnSpPr>
        <p:spPr>
          <a:xfrm>
            <a:off x="3848100" y="2659049"/>
            <a:ext cx="0" cy="381000"/>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p:cNvCxnSpPr>
            <a:stCxn id="6" idx="4"/>
            <a:endCxn id="11" idx="0"/>
          </p:cNvCxnSpPr>
          <p:nvPr/>
        </p:nvCxnSpPr>
        <p:spPr>
          <a:xfrm>
            <a:off x="4533900" y="2659049"/>
            <a:ext cx="0" cy="381000"/>
          </a:xfrm>
          <a:prstGeom prst="line">
            <a:avLst/>
          </a:prstGeom>
        </p:spPr>
        <p:style>
          <a:lnRef idx="3">
            <a:schemeClr val="dk1"/>
          </a:lnRef>
          <a:fillRef idx="0">
            <a:schemeClr val="dk1"/>
          </a:fillRef>
          <a:effectRef idx="2">
            <a:schemeClr val="dk1"/>
          </a:effectRef>
          <a:fontRef idx="minor">
            <a:schemeClr val="tx1"/>
          </a:fontRef>
        </p:style>
      </p:cxnSp>
      <p:cxnSp>
        <p:nvCxnSpPr>
          <p:cNvPr id="17" name="Straight Connector 16"/>
          <p:cNvCxnSpPr>
            <a:stCxn id="8" idx="4"/>
            <a:endCxn id="13" idx="0"/>
          </p:cNvCxnSpPr>
          <p:nvPr/>
        </p:nvCxnSpPr>
        <p:spPr>
          <a:xfrm>
            <a:off x="5676900" y="2659049"/>
            <a:ext cx="0" cy="381000"/>
          </a:xfrm>
          <a:prstGeom prst="line">
            <a:avLst/>
          </a:prstGeom>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8" name="Oval 17"/>
              <p:cNvSpPr/>
              <p:nvPr/>
            </p:nvSpPr>
            <p:spPr>
              <a:xfrm>
                <a:off x="3124200" y="4030649"/>
                <a:ext cx="533400" cy="5334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𝑑</m:t>
                          </m:r>
                        </m:e>
                        <m:sub>
                          <m:r>
                            <a:rPr lang="en-US" b="0" i="1" smtClean="0">
                              <a:latin typeface="Cambria Math"/>
                            </a:rPr>
                            <m:t>1</m:t>
                          </m:r>
                        </m:sub>
                      </m:sSub>
                    </m:oMath>
                  </m:oMathPara>
                </a14:m>
                <a:endParaRPr lang="en-US" dirty="0" smtClean="0"/>
              </a:p>
            </p:txBody>
          </p:sp>
        </mc:Choice>
        <mc:Fallback xmlns="">
          <p:sp>
            <p:nvSpPr>
              <p:cNvPr id="18" name="Oval 17"/>
              <p:cNvSpPr>
                <a:spLocks noRot="1" noChangeAspect="1" noMove="1" noResize="1" noEditPoints="1" noAdjustHandles="1" noChangeArrowheads="1" noChangeShapeType="1" noTextEdit="1"/>
              </p:cNvSpPr>
              <p:nvPr/>
            </p:nvSpPr>
            <p:spPr>
              <a:xfrm>
                <a:off x="3124200" y="4030649"/>
                <a:ext cx="533400" cy="533400"/>
              </a:xfrm>
              <a:prstGeom prst="ellipse">
                <a:avLst/>
              </a:prstGeom>
              <a:blipFill rotWithShape="1">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Oval 18"/>
              <p:cNvSpPr/>
              <p:nvPr/>
            </p:nvSpPr>
            <p:spPr>
              <a:xfrm>
                <a:off x="3962400" y="4026673"/>
                <a:ext cx="533400" cy="5334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𝑑</m:t>
                          </m:r>
                        </m:e>
                        <m:sub>
                          <m:r>
                            <a:rPr lang="en-US" b="0" i="1" smtClean="0">
                              <a:latin typeface="Cambria Math"/>
                            </a:rPr>
                            <m:t>2</m:t>
                          </m:r>
                        </m:sub>
                      </m:sSub>
                    </m:oMath>
                  </m:oMathPara>
                </a14:m>
                <a:endParaRPr lang="en-US" dirty="0" smtClean="0"/>
              </a:p>
            </p:txBody>
          </p:sp>
        </mc:Choice>
        <mc:Fallback xmlns="">
          <p:sp>
            <p:nvSpPr>
              <p:cNvPr id="19" name="Oval 18"/>
              <p:cNvSpPr>
                <a:spLocks noRot="1" noChangeAspect="1" noMove="1" noResize="1" noEditPoints="1" noAdjustHandles="1" noChangeArrowheads="1" noChangeShapeType="1" noTextEdit="1"/>
              </p:cNvSpPr>
              <p:nvPr/>
            </p:nvSpPr>
            <p:spPr>
              <a:xfrm>
                <a:off x="3962400" y="4026673"/>
                <a:ext cx="533400" cy="533400"/>
              </a:xfrm>
              <a:prstGeom prst="ellipse">
                <a:avLst/>
              </a:prstGeom>
              <a:blipFill rotWithShape="1">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Oval 19"/>
              <p:cNvSpPr/>
              <p:nvPr/>
            </p:nvSpPr>
            <p:spPr>
              <a:xfrm>
                <a:off x="5181600" y="4038600"/>
                <a:ext cx="533400" cy="5334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𝑑</m:t>
                          </m:r>
                        </m:e>
                        <m:sub>
                          <m:r>
                            <a:rPr lang="en-US" b="0" i="1" smtClean="0">
                              <a:latin typeface="Cambria Math"/>
                            </a:rPr>
                            <m:t>𝑘</m:t>
                          </m:r>
                        </m:sub>
                      </m:sSub>
                    </m:oMath>
                  </m:oMathPara>
                </a14:m>
                <a:endParaRPr lang="en-US" dirty="0" smtClean="0"/>
              </a:p>
            </p:txBody>
          </p:sp>
        </mc:Choice>
        <mc:Fallback xmlns="">
          <p:sp>
            <p:nvSpPr>
              <p:cNvPr id="20" name="Oval 19"/>
              <p:cNvSpPr>
                <a:spLocks noRot="1" noChangeAspect="1" noMove="1" noResize="1" noEditPoints="1" noAdjustHandles="1" noChangeArrowheads="1" noChangeShapeType="1" noTextEdit="1"/>
              </p:cNvSpPr>
              <p:nvPr/>
            </p:nvSpPr>
            <p:spPr>
              <a:xfrm>
                <a:off x="5181600" y="4038600"/>
                <a:ext cx="533400" cy="533400"/>
              </a:xfrm>
              <a:prstGeom prst="ellipse">
                <a:avLst/>
              </a:prstGeom>
              <a:blipFill rotWithShape="1">
                <a:blip r:embed="rId13"/>
                <a:stretch>
                  <a:fillRect/>
                </a:stretch>
              </a:blipFill>
            </p:spPr>
            <p:txBody>
              <a:bodyPr/>
              <a:lstStyle/>
              <a:p>
                <a:r>
                  <a:rPr lang="en-US">
                    <a:noFill/>
                  </a:rPr>
                  <a:t> </a:t>
                </a:r>
              </a:p>
            </p:txBody>
          </p:sp>
        </mc:Fallback>
      </mc:AlternateContent>
      <p:sp>
        <p:nvSpPr>
          <p:cNvPr id="21" name="TextBox 20"/>
          <p:cNvSpPr txBox="1"/>
          <p:nvPr/>
        </p:nvSpPr>
        <p:spPr>
          <a:xfrm>
            <a:off x="4685836" y="4038600"/>
            <a:ext cx="343364" cy="369332"/>
          </a:xfrm>
          <a:prstGeom prst="rect">
            <a:avLst/>
          </a:prstGeom>
          <a:noFill/>
        </p:spPr>
        <p:txBody>
          <a:bodyPr wrap="none" rtlCol="0">
            <a:spAutoFit/>
          </a:bodyPr>
          <a:lstStyle/>
          <a:p>
            <a:r>
              <a:rPr lang="en-US" dirty="0" smtClean="0"/>
              <a:t>…</a:t>
            </a:r>
            <a:endParaRPr lang="en-US" dirty="0"/>
          </a:p>
        </p:txBody>
      </p:sp>
      <p:cxnSp>
        <p:nvCxnSpPr>
          <p:cNvPr id="22" name="Straight Connector 21"/>
          <p:cNvCxnSpPr>
            <a:stCxn id="9" idx="4"/>
            <a:endCxn id="18" idx="0"/>
          </p:cNvCxnSpPr>
          <p:nvPr/>
        </p:nvCxnSpPr>
        <p:spPr>
          <a:xfrm>
            <a:off x="3162300" y="3573449"/>
            <a:ext cx="228600" cy="457200"/>
          </a:xfrm>
          <a:prstGeom prst="line">
            <a:avLst/>
          </a:prstGeom>
        </p:spPr>
        <p:style>
          <a:lnRef idx="3">
            <a:schemeClr val="dk1"/>
          </a:lnRef>
          <a:fillRef idx="0">
            <a:schemeClr val="dk1"/>
          </a:fillRef>
          <a:effectRef idx="2">
            <a:schemeClr val="dk1"/>
          </a:effectRef>
          <a:fontRef idx="minor">
            <a:schemeClr val="tx1"/>
          </a:fontRef>
        </p:style>
      </p:cxnSp>
      <p:cxnSp>
        <p:nvCxnSpPr>
          <p:cNvPr id="23" name="Straight Connector 22"/>
          <p:cNvCxnSpPr>
            <a:stCxn id="9" idx="4"/>
            <a:endCxn id="19" idx="0"/>
          </p:cNvCxnSpPr>
          <p:nvPr/>
        </p:nvCxnSpPr>
        <p:spPr>
          <a:xfrm>
            <a:off x="3162300" y="3573449"/>
            <a:ext cx="1066800" cy="453224"/>
          </a:xfrm>
          <a:prstGeom prst="line">
            <a:avLst/>
          </a:prstGeom>
        </p:spPr>
        <p:style>
          <a:lnRef idx="3">
            <a:schemeClr val="dk1"/>
          </a:lnRef>
          <a:fillRef idx="0">
            <a:schemeClr val="dk1"/>
          </a:fillRef>
          <a:effectRef idx="2">
            <a:schemeClr val="dk1"/>
          </a:effectRef>
          <a:fontRef idx="minor">
            <a:schemeClr val="tx1"/>
          </a:fontRef>
        </p:style>
      </p:cxnSp>
      <p:cxnSp>
        <p:nvCxnSpPr>
          <p:cNvPr id="24" name="Straight Connector 23"/>
          <p:cNvCxnSpPr>
            <a:stCxn id="9" idx="4"/>
            <a:endCxn id="20" idx="0"/>
          </p:cNvCxnSpPr>
          <p:nvPr/>
        </p:nvCxnSpPr>
        <p:spPr>
          <a:xfrm>
            <a:off x="3162300" y="3573449"/>
            <a:ext cx="2286000" cy="465151"/>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p:cNvCxnSpPr>
            <a:stCxn id="10" idx="4"/>
            <a:endCxn id="18" idx="0"/>
          </p:cNvCxnSpPr>
          <p:nvPr/>
        </p:nvCxnSpPr>
        <p:spPr>
          <a:xfrm flipH="1">
            <a:off x="3390900" y="3573449"/>
            <a:ext cx="457200" cy="457200"/>
          </a:xfrm>
          <a:prstGeom prst="line">
            <a:avLst/>
          </a:prstGeom>
        </p:spPr>
        <p:style>
          <a:lnRef idx="3">
            <a:schemeClr val="dk1"/>
          </a:lnRef>
          <a:fillRef idx="0">
            <a:schemeClr val="dk1"/>
          </a:fillRef>
          <a:effectRef idx="2">
            <a:schemeClr val="dk1"/>
          </a:effectRef>
          <a:fontRef idx="minor">
            <a:schemeClr val="tx1"/>
          </a:fontRef>
        </p:style>
      </p:cxnSp>
      <p:cxnSp>
        <p:nvCxnSpPr>
          <p:cNvPr id="26" name="Straight Connector 25"/>
          <p:cNvCxnSpPr>
            <a:stCxn id="10" idx="4"/>
            <a:endCxn id="19" idx="0"/>
          </p:cNvCxnSpPr>
          <p:nvPr/>
        </p:nvCxnSpPr>
        <p:spPr>
          <a:xfrm>
            <a:off x="3848100" y="3573449"/>
            <a:ext cx="381000" cy="453224"/>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p:cNvCxnSpPr>
            <a:stCxn id="10" idx="4"/>
            <a:endCxn id="20" idx="0"/>
          </p:cNvCxnSpPr>
          <p:nvPr/>
        </p:nvCxnSpPr>
        <p:spPr>
          <a:xfrm>
            <a:off x="3848100" y="3573449"/>
            <a:ext cx="1600200" cy="465151"/>
          </a:xfrm>
          <a:prstGeom prst="line">
            <a:avLst/>
          </a:prstGeom>
        </p:spPr>
        <p:style>
          <a:lnRef idx="3">
            <a:schemeClr val="dk1"/>
          </a:lnRef>
          <a:fillRef idx="0">
            <a:schemeClr val="dk1"/>
          </a:fillRef>
          <a:effectRef idx="2">
            <a:schemeClr val="dk1"/>
          </a:effectRef>
          <a:fontRef idx="minor">
            <a:schemeClr val="tx1"/>
          </a:fontRef>
        </p:style>
      </p:cxnSp>
      <p:cxnSp>
        <p:nvCxnSpPr>
          <p:cNvPr id="28" name="Straight Connector 27"/>
          <p:cNvCxnSpPr>
            <a:stCxn id="11" idx="4"/>
            <a:endCxn id="19" idx="0"/>
          </p:cNvCxnSpPr>
          <p:nvPr/>
        </p:nvCxnSpPr>
        <p:spPr>
          <a:xfrm flipH="1">
            <a:off x="4229100" y="3573449"/>
            <a:ext cx="304800" cy="453224"/>
          </a:xfrm>
          <a:prstGeom prst="line">
            <a:avLst/>
          </a:prstGeom>
        </p:spPr>
        <p:style>
          <a:lnRef idx="3">
            <a:schemeClr val="dk1"/>
          </a:lnRef>
          <a:fillRef idx="0">
            <a:schemeClr val="dk1"/>
          </a:fillRef>
          <a:effectRef idx="2">
            <a:schemeClr val="dk1"/>
          </a:effectRef>
          <a:fontRef idx="minor">
            <a:schemeClr val="tx1"/>
          </a:fontRef>
        </p:style>
      </p:cxnSp>
      <p:cxnSp>
        <p:nvCxnSpPr>
          <p:cNvPr id="29" name="Straight Connector 28"/>
          <p:cNvCxnSpPr>
            <a:stCxn id="11" idx="4"/>
            <a:endCxn id="20" idx="0"/>
          </p:cNvCxnSpPr>
          <p:nvPr/>
        </p:nvCxnSpPr>
        <p:spPr>
          <a:xfrm>
            <a:off x="4533900" y="3573449"/>
            <a:ext cx="914400" cy="465151"/>
          </a:xfrm>
          <a:prstGeom prst="line">
            <a:avLst/>
          </a:prstGeom>
        </p:spPr>
        <p:style>
          <a:lnRef idx="3">
            <a:schemeClr val="dk1"/>
          </a:lnRef>
          <a:fillRef idx="0">
            <a:schemeClr val="dk1"/>
          </a:fillRef>
          <a:effectRef idx="2">
            <a:schemeClr val="dk1"/>
          </a:effectRef>
          <a:fontRef idx="minor">
            <a:schemeClr val="tx1"/>
          </a:fontRef>
        </p:style>
      </p:cxnSp>
      <p:cxnSp>
        <p:nvCxnSpPr>
          <p:cNvPr id="30" name="Straight Connector 29"/>
          <p:cNvCxnSpPr>
            <a:stCxn id="13" idx="4"/>
            <a:endCxn id="18" idx="0"/>
          </p:cNvCxnSpPr>
          <p:nvPr/>
        </p:nvCxnSpPr>
        <p:spPr>
          <a:xfrm flipH="1">
            <a:off x="3390900" y="3573449"/>
            <a:ext cx="2286000" cy="457200"/>
          </a:xfrm>
          <a:prstGeom prst="line">
            <a:avLst/>
          </a:prstGeom>
        </p:spPr>
        <p:style>
          <a:lnRef idx="3">
            <a:schemeClr val="dk1"/>
          </a:lnRef>
          <a:fillRef idx="0">
            <a:schemeClr val="dk1"/>
          </a:fillRef>
          <a:effectRef idx="2">
            <a:schemeClr val="dk1"/>
          </a:effectRef>
          <a:fontRef idx="minor">
            <a:schemeClr val="tx1"/>
          </a:fontRef>
        </p:style>
      </p:cxnSp>
      <p:cxnSp>
        <p:nvCxnSpPr>
          <p:cNvPr id="31" name="Straight Connector 30"/>
          <p:cNvCxnSpPr>
            <a:stCxn id="13" idx="4"/>
            <a:endCxn id="19" idx="0"/>
          </p:cNvCxnSpPr>
          <p:nvPr/>
        </p:nvCxnSpPr>
        <p:spPr>
          <a:xfrm flipH="1">
            <a:off x="4229100" y="3573449"/>
            <a:ext cx="1447800" cy="453224"/>
          </a:xfrm>
          <a:prstGeom prst="line">
            <a:avLst/>
          </a:prstGeom>
        </p:spPr>
        <p:style>
          <a:lnRef idx="3">
            <a:schemeClr val="dk1"/>
          </a:lnRef>
          <a:fillRef idx="0">
            <a:schemeClr val="dk1"/>
          </a:fillRef>
          <a:effectRef idx="2">
            <a:schemeClr val="dk1"/>
          </a:effectRef>
          <a:fontRef idx="minor">
            <a:schemeClr val="tx1"/>
          </a:fontRef>
        </p:style>
      </p:cxnSp>
      <p:cxnSp>
        <p:nvCxnSpPr>
          <p:cNvPr id="32" name="Straight Connector 31"/>
          <p:cNvCxnSpPr>
            <a:stCxn id="13" idx="4"/>
            <a:endCxn id="20" idx="0"/>
          </p:cNvCxnSpPr>
          <p:nvPr/>
        </p:nvCxnSpPr>
        <p:spPr>
          <a:xfrm flipH="1">
            <a:off x="5448300" y="3573449"/>
            <a:ext cx="228600" cy="465151"/>
          </a:xfrm>
          <a:prstGeom prst="line">
            <a:avLst/>
          </a:prstGeom>
        </p:spPr>
        <p:style>
          <a:lnRef idx="3">
            <a:schemeClr val="dk1"/>
          </a:lnRef>
          <a:fillRef idx="0">
            <a:schemeClr val="dk1"/>
          </a:fillRef>
          <a:effectRef idx="2">
            <a:schemeClr val="dk1"/>
          </a:effectRef>
          <a:fontRef idx="minor">
            <a:schemeClr val="tx1"/>
          </a:fontRef>
        </p:style>
      </p:cxnSp>
      <p:sp>
        <p:nvSpPr>
          <p:cNvPr id="3" name="Slide Number Placeholder 2"/>
          <p:cNvSpPr>
            <a:spLocks noGrp="1"/>
          </p:cNvSpPr>
          <p:nvPr>
            <p:ph type="sldNum" sz="quarter" idx="12"/>
          </p:nvPr>
        </p:nvSpPr>
        <p:spPr/>
        <p:txBody>
          <a:bodyPr/>
          <a:lstStyle/>
          <a:p>
            <a:fld id="{B6F15528-21DE-4FAA-801E-634DDDAF4B2B}" type="slidenum">
              <a:rPr lang="en-US" smtClean="0"/>
              <a:pPr/>
              <a:t>10</a:t>
            </a:fld>
            <a:endParaRPr lang="en-US"/>
          </a:p>
        </p:txBody>
      </p:sp>
      <p:grpSp>
        <p:nvGrpSpPr>
          <p:cNvPr id="33" name="Group 32"/>
          <p:cNvGrpSpPr/>
          <p:nvPr/>
        </p:nvGrpSpPr>
        <p:grpSpPr>
          <a:xfrm>
            <a:off x="3181350" y="4876800"/>
            <a:ext cx="2381250" cy="1409701"/>
            <a:chOff x="3657600" y="5181884"/>
            <a:chExt cx="2381250" cy="1409701"/>
          </a:xfrm>
        </p:grpSpPr>
        <p:pic>
          <p:nvPicPr>
            <p:cNvPr id="34" name="Picture 2" descr="http://img.freebase.com/api/trans/raw/m/04stkzb"/>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57600" y="6077234"/>
              <a:ext cx="2381250" cy="514351"/>
            </a:xfrm>
            <a:prstGeom prst="rect">
              <a:avLst/>
            </a:prstGeom>
            <a:noFill/>
            <a:extLst>
              <a:ext uri="{909E8E84-426E-40dd-AFC4-6F175D3DCCD1}">
                <a14:hiddenFill xmlns="" xmlns:a14="http://schemas.microsoft.com/office/drawing/2010/main">
                  <a:solidFill>
                    <a:srgbClr val="FFFFFF"/>
                  </a:solidFill>
                </a14:hiddenFill>
              </a:ext>
            </a:extLst>
          </p:spPr>
        </p:pic>
        <p:sp>
          <p:nvSpPr>
            <p:cNvPr id="35" name="Right Arrow 34"/>
            <p:cNvSpPr/>
            <p:nvPr/>
          </p:nvSpPr>
          <p:spPr>
            <a:xfrm rot="16200000">
              <a:off x="4487109" y="5300662"/>
              <a:ext cx="866775" cy="629219"/>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grpSp>
    </p:spTree>
    <p:extLst>
      <p:ext uri="{BB962C8B-B14F-4D97-AF65-F5344CB8AC3E}">
        <p14:creationId xmlns:p14="http://schemas.microsoft.com/office/powerpoint/2010/main" val="19930087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Missing Data</a:t>
            </a:r>
            <a:endParaRPr lang="en-US" dirty="0"/>
          </a:p>
        </p:txBody>
      </p:sp>
      <mc:AlternateContent xmlns:mc="http://schemas.openxmlformats.org/markup-compatibility/2006" xmlns:a14="http://schemas.microsoft.com/office/drawing/2010/main">
        <mc:Choice Requires="a14">
          <p:sp>
            <p:nvSpPr>
              <p:cNvPr id="4" name="Oval 3"/>
              <p:cNvSpPr/>
              <p:nvPr/>
            </p:nvSpPr>
            <p:spPr>
              <a:xfrm>
                <a:off x="2895600" y="2125649"/>
                <a:ext cx="533400" cy="5334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𝑠</m:t>
                          </m:r>
                        </m:e>
                        <m:sub>
                          <m:r>
                            <a:rPr lang="en-US" b="0" i="1" smtClean="0">
                              <a:latin typeface="Cambria Math"/>
                            </a:rPr>
                            <m:t>1</m:t>
                          </m:r>
                        </m:sub>
                      </m:sSub>
                    </m:oMath>
                  </m:oMathPara>
                </a14:m>
                <a:endParaRPr lang="en-US" dirty="0" smtClean="0"/>
              </a:p>
            </p:txBody>
          </p:sp>
        </mc:Choice>
        <mc:Fallback xmlns="">
          <p:sp>
            <p:nvSpPr>
              <p:cNvPr id="4" name="Oval 3"/>
              <p:cNvSpPr>
                <a:spLocks noRot="1" noChangeAspect="1" noMove="1" noResize="1" noEditPoints="1" noAdjustHandles="1" noChangeArrowheads="1" noChangeShapeType="1" noTextEdit="1"/>
              </p:cNvSpPr>
              <p:nvPr/>
            </p:nvSpPr>
            <p:spPr>
              <a:xfrm>
                <a:off x="2895600" y="2125649"/>
                <a:ext cx="533400" cy="533400"/>
              </a:xfrm>
              <a:prstGeom prst="ellipse">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Oval 4"/>
              <p:cNvSpPr/>
              <p:nvPr/>
            </p:nvSpPr>
            <p:spPr>
              <a:xfrm>
                <a:off x="3581400" y="2125649"/>
                <a:ext cx="533400" cy="5334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𝑠</m:t>
                          </m:r>
                        </m:e>
                        <m:sub>
                          <m:r>
                            <a:rPr lang="en-US" b="0" i="1" smtClean="0">
                              <a:latin typeface="Cambria Math"/>
                            </a:rPr>
                            <m:t>2</m:t>
                          </m:r>
                        </m:sub>
                      </m:sSub>
                    </m:oMath>
                  </m:oMathPara>
                </a14:m>
                <a:endParaRPr lang="en-US" dirty="0" smtClean="0"/>
              </a:p>
            </p:txBody>
          </p:sp>
        </mc:Choice>
        <mc:Fallback xmlns="">
          <p:sp>
            <p:nvSpPr>
              <p:cNvPr id="5" name="Oval 4"/>
              <p:cNvSpPr>
                <a:spLocks noRot="1" noChangeAspect="1" noMove="1" noResize="1" noEditPoints="1" noAdjustHandles="1" noChangeArrowheads="1" noChangeShapeType="1" noTextEdit="1"/>
              </p:cNvSpPr>
              <p:nvPr/>
            </p:nvSpPr>
            <p:spPr>
              <a:xfrm>
                <a:off x="3581400" y="2125649"/>
                <a:ext cx="533400" cy="533400"/>
              </a:xfrm>
              <a:prstGeom prst="ellipse">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Oval 5"/>
              <p:cNvSpPr/>
              <p:nvPr/>
            </p:nvSpPr>
            <p:spPr>
              <a:xfrm>
                <a:off x="4267200" y="2125649"/>
                <a:ext cx="533400" cy="5334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𝑠</m:t>
                          </m:r>
                        </m:e>
                        <m:sub>
                          <m:r>
                            <a:rPr lang="en-US" b="0" i="1" smtClean="0">
                              <a:latin typeface="Cambria Math"/>
                            </a:rPr>
                            <m:t>3</m:t>
                          </m:r>
                        </m:sub>
                      </m:sSub>
                    </m:oMath>
                  </m:oMathPara>
                </a14:m>
                <a:endParaRPr lang="en-US" dirty="0" smtClean="0"/>
              </a:p>
            </p:txBody>
          </p:sp>
        </mc:Choice>
        <mc:Fallback xmlns="">
          <p:sp>
            <p:nvSpPr>
              <p:cNvPr id="6" name="Oval 5"/>
              <p:cNvSpPr>
                <a:spLocks noRot="1" noChangeAspect="1" noMove="1" noResize="1" noEditPoints="1" noAdjustHandles="1" noChangeArrowheads="1" noChangeShapeType="1" noTextEdit="1"/>
              </p:cNvSpPr>
              <p:nvPr/>
            </p:nvSpPr>
            <p:spPr>
              <a:xfrm>
                <a:off x="4267200" y="2125649"/>
                <a:ext cx="533400" cy="533400"/>
              </a:xfrm>
              <a:prstGeom prst="ellipse">
                <a:avLst/>
              </a:prstGeom>
              <a:blipFill rotWithShape="1">
                <a:blip r:embed="rId5"/>
                <a:stretch>
                  <a:fillRect/>
                </a:stretch>
              </a:blipFill>
            </p:spPr>
            <p:txBody>
              <a:bodyPr/>
              <a:lstStyle/>
              <a:p>
                <a:r>
                  <a:rPr lang="en-US">
                    <a:noFill/>
                  </a:rPr>
                  <a:t> </a:t>
                </a:r>
              </a:p>
            </p:txBody>
          </p:sp>
        </mc:Fallback>
      </mc:AlternateContent>
      <p:sp>
        <p:nvSpPr>
          <p:cNvPr id="7" name="TextBox 6"/>
          <p:cNvSpPr txBox="1"/>
          <p:nvPr/>
        </p:nvSpPr>
        <p:spPr>
          <a:xfrm>
            <a:off x="4953000" y="2125649"/>
            <a:ext cx="343364" cy="369332"/>
          </a:xfrm>
          <a:prstGeom prst="rect">
            <a:avLst/>
          </a:prstGeom>
          <a:noFill/>
        </p:spPr>
        <p:txBody>
          <a:bodyPr wrap="none" rtlCol="0">
            <a:spAutoFit/>
          </a:bodyPr>
          <a:lstStyle/>
          <a:p>
            <a:r>
              <a:rPr lang="en-US" dirty="0" smtClean="0"/>
              <a:t>…</a:t>
            </a:r>
            <a:endParaRPr lang="en-US" dirty="0"/>
          </a:p>
        </p:txBody>
      </p:sp>
      <mc:AlternateContent xmlns:mc="http://schemas.openxmlformats.org/markup-compatibility/2006" xmlns:a14="http://schemas.microsoft.com/office/drawing/2010/main">
        <mc:Choice Requires="a14">
          <p:sp>
            <p:nvSpPr>
              <p:cNvPr id="8" name="Oval 7"/>
              <p:cNvSpPr/>
              <p:nvPr/>
            </p:nvSpPr>
            <p:spPr>
              <a:xfrm>
                <a:off x="5410200" y="2125649"/>
                <a:ext cx="533400" cy="5334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𝑠</m:t>
                          </m:r>
                        </m:e>
                        <m:sub>
                          <m:r>
                            <a:rPr lang="en-US" b="0" i="1" smtClean="0">
                              <a:latin typeface="Cambria Math"/>
                            </a:rPr>
                            <m:t>𝑛</m:t>
                          </m:r>
                        </m:sub>
                      </m:sSub>
                    </m:oMath>
                  </m:oMathPara>
                </a14:m>
                <a:endParaRPr lang="en-US" dirty="0" smtClean="0"/>
              </a:p>
            </p:txBody>
          </p:sp>
        </mc:Choice>
        <mc:Fallback xmlns="">
          <p:sp>
            <p:nvSpPr>
              <p:cNvPr id="8" name="Oval 7"/>
              <p:cNvSpPr>
                <a:spLocks noRot="1" noChangeAspect="1" noMove="1" noResize="1" noEditPoints="1" noAdjustHandles="1" noChangeArrowheads="1" noChangeShapeType="1" noTextEdit="1"/>
              </p:cNvSpPr>
              <p:nvPr/>
            </p:nvSpPr>
            <p:spPr>
              <a:xfrm>
                <a:off x="5410200" y="2125649"/>
                <a:ext cx="533400" cy="533400"/>
              </a:xfrm>
              <a:prstGeom prst="ellipse">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p:cNvSpPr/>
              <p:nvPr/>
            </p:nvSpPr>
            <p:spPr>
              <a:xfrm>
                <a:off x="2895600" y="3040049"/>
                <a:ext cx="533400" cy="533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𝑧</m:t>
                          </m:r>
                        </m:e>
                        <m:sub>
                          <m:r>
                            <a:rPr lang="en-US" b="0" i="1" smtClean="0">
                              <a:latin typeface="Cambria Math"/>
                            </a:rPr>
                            <m:t>1</m:t>
                          </m:r>
                        </m:sub>
                      </m:sSub>
                    </m:oMath>
                  </m:oMathPara>
                </a14:m>
                <a:endParaRPr lang="en-US" dirty="0" smtClean="0"/>
              </a:p>
            </p:txBody>
          </p:sp>
        </mc:Choice>
        <mc:Fallback xmlns="">
          <p:sp>
            <p:nvSpPr>
              <p:cNvPr id="9" name="Oval 8"/>
              <p:cNvSpPr>
                <a:spLocks noRot="1" noChangeAspect="1" noMove="1" noResize="1" noEditPoints="1" noAdjustHandles="1" noChangeArrowheads="1" noChangeShapeType="1" noTextEdit="1"/>
              </p:cNvSpPr>
              <p:nvPr/>
            </p:nvSpPr>
            <p:spPr>
              <a:xfrm>
                <a:off x="2895600" y="3040049"/>
                <a:ext cx="533400" cy="533400"/>
              </a:xfrm>
              <a:prstGeom prst="ellipse">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p:cNvSpPr/>
              <p:nvPr/>
            </p:nvSpPr>
            <p:spPr>
              <a:xfrm>
                <a:off x="3581400" y="3040049"/>
                <a:ext cx="533400" cy="533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𝑧</m:t>
                          </m:r>
                        </m:e>
                        <m:sub>
                          <m:r>
                            <a:rPr lang="en-US" b="0" i="1" smtClean="0">
                              <a:latin typeface="Cambria Math"/>
                            </a:rPr>
                            <m:t>2</m:t>
                          </m:r>
                        </m:sub>
                      </m:sSub>
                    </m:oMath>
                  </m:oMathPara>
                </a14:m>
                <a:endParaRPr lang="en-US" dirty="0" smtClean="0"/>
              </a:p>
            </p:txBody>
          </p:sp>
        </mc:Choice>
        <mc:Fallback xmlns="">
          <p:sp>
            <p:nvSpPr>
              <p:cNvPr id="10" name="Oval 9"/>
              <p:cNvSpPr>
                <a:spLocks noRot="1" noChangeAspect="1" noMove="1" noResize="1" noEditPoints="1" noAdjustHandles="1" noChangeArrowheads="1" noChangeShapeType="1" noTextEdit="1"/>
              </p:cNvSpPr>
              <p:nvPr/>
            </p:nvSpPr>
            <p:spPr>
              <a:xfrm>
                <a:off x="3581400" y="3040049"/>
                <a:ext cx="533400" cy="533400"/>
              </a:xfrm>
              <a:prstGeom prst="ellipse">
                <a:avLst/>
              </a:prstGeom>
              <a:blipFill rotWithShape="1">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p:cNvSpPr/>
              <p:nvPr/>
            </p:nvSpPr>
            <p:spPr>
              <a:xfrm>
                <a:off x="4267200" y="3040049"/>
                <a:ext cx="533400" cy="533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𝑧</m:t>
                          </m:r>
                        </m:e>
                        <m:sub>
                          <m:r>
                            <a:rPr lang="en-US" b="0" i="1" smtClean="0">
                              <a:latin typeface="Cambria Math"/>
                            </a:rPr>
                            <m:t>3</m:t>
                          </m:r>
                        </m:sub>
                      </m:sSub>
                    </m:oMath>
                  </m:oMathPara>
                </a14:m>
                <a:endParaRPr lang="en-US" dirty="0" smtClean="0"/>
              </a:p>
            </p:txBody>
          </p:sp>
        </mc:Choice>
        <mc:Fallback xmlns="">
          <p:sp>
            <p:nvSpPr>
              <p:cNvPr id="11" name="Oval 10"/>
              <p:cNvSpPr>
                <a:spLocks noRot="1" noChangeAspect="1" noMove="1" noResize="1" noEditPoints="1" noAdjustHandles="1" noChangeArrowheads="1" noChangeShapeType="1" noTextEdit="1"/>
              </p:cNvSpPr>
              <p:nvPr/>
            </p:nvSpPr>
            <p:spPr>
              <a:xfrm>
                <a:off x="4267200" y="3040049"/>
                <a:ext cx="533400" cy="533400"/>
              </a:xfrm>
              <a:prstGeom prst="ellipse">
                <a:avLst/>
              </a:prstGeom>
              <a:blipFill rotWithShape="1">
                <a:blip r:embed="rId9"/>
                <a:stretch>
                  <a:fillRect/>
                </a:stretch>
              </a:blipFill>
            </p:spPr>
            <p:txBody>
              <a:bodyPr/>
              <a:lstStyle/>
              <a:p>
                <a:r>
                  <a:rPr lang="en-US">
                    <a:noFill/>
                  </a:rPr>
                  <a:t> </a:t>
                </a:r>
              </a:p>
            </p:txBody>
          </p:sp>
        </mc:Fallback>
      </mc:AlternateContent>
      <p:sp>
        <p:nvSpPr>
          <p:cNvPr id="12" name="TextBox 11"/>
          <p:cNvSpPr txBox="1"/>
          <p:nvPr/>
        </p:nvSpPr>
        <p:spPr>
          <a:xfrm>
            <a:off x="4953000" y="3040049"/>
            <a:ext cx="343364" cy="369332"/>
          </a:xfrm>
          <a:prstGeom prst="rect">
            <a:avLst/>
          </a:prstGeom>
          <a:noFill/>
        </p:spPr>
        <p:txBody>
          <a:bodyPr wrap="none" rtlCol="0">
            <a:spAutoFit/>
          </a:bodyPr>
          <a:lstStyle/>
          <a:p>
            <a:r>
              <a:rPr lang="en-US" dirty="0" smtClean="0"/>
              <a:t>…</a:t>
            </a:r>
            <a:endParaRPr lang="en-US" dirty="0"/>
          </a:p>
        </p:txBody>
      </p:sp>
      <mc:AlternateContent xmlns:mc="http://schemas.openxmlformats.org/markup-compatibility/2006" xmlns:a14="http://schemas.microsoft.com/office/drawing/2010/main">
        <mc:Choice Requires="a14">
          <p:sp>
            <p:nvSpPr>
              <p:cNvPr id="13" name="Oval 12"/>
              <p:cNvSpPr/>
              <p:nvPr/>
            </p:nvSpPr>
            <p:spPr>
              <a:xfrm>
                <a:off x="5410200" y="3040049"/>
                <a:ext cx="533400" cy="533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𝑧</m:t>
                          </m:r>
                        </m:e>
                        <m:sub>
                          <m:r>
                            <a:rPr lang="en-US" b="0" i="1" smtClean="0">
                              <a:latin typeface="Cambria Math"/>
                            </a:rPr>
                            <m:t>𝑛</m:t>
                          </m:r>
                        </m:sub>
                      </m:sSub>
                    </m:oMath>
                  </m:oMathPara>
                </a14:m>
                <a:endParaRPr lang="en-US" dirty="0" smtClean="0"/>
              </a:p>
            </p:txBody>
          </p:sp>
        </mc:Choice>
        <mc:Fallback xmlns="">
          <p:sp>
            <p:nvSpPr>
              <p:cNvPr id="13" name="Oval 12"/>
              <p:cNvSpPr>
                <a:spLocks noRot="1" noChangeAspect="1" noMove="1" noResize="1" noEditPoints="1" noAdjustHandles="1" noChangeArrowheads="1" noChangeShapeType="1" noTextEdit="1"/>
              </p:cNvSpPr>
              <p:nvPr/>
            </p:nvSpPr>
            <p:spPr>
              <a:xfrm>
                <a:off x="5410200" y="3040049"/>
                <a:ext cx="533400" cy="533400"/>
              </a:xfrm>
              <a:prstGeom prst="ellipse">
                <a:avLst/>
              </a:prstGeom>
              <a:blipFill rotWithShape="1">
                <a:blip r:embed="rId10"/>
                <a:stretch>
                  <a:fillRect/>
                </a:stretch>
              </a:blipFill>
            </p:spPr>
            <p:txBody>
              <a:bodyPr/>
              <a:lstStyle/>
              <a:p>
                <a:r>
                  <a:rPr lang="en-US">
                    <a:noFill/>
                  </a:rPr>
                  <a:t> </a:t>
                </a:r>
              </a:p>
            </p:txBody>
          </p:sp>
        </mc:Fallback>
      </mc:AlternateContent>
      <p:cxnSp>
        <p:nvCxnSpPr>
          <p:cNvPr id="14" name="Straight Connector 13"/>
          <p:cNvCxnSpPr>
            <a:stCxn id="4" idx="4"/>
            <a:endCxn id="9" idx="0"/>
          </p:cNvCxnSpPr>
          <p:nvPr/>
        </p:nvCxnSpPr>
        <p:spPr>
          <a:xfrm>
            <a:off x="3162300" y="2659049"/>
            <a:ext cx="0" cy="381000"/>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p:cNvCxnSpPr>
            <a:stCxn id="5" idx="4"/>
            <a:endCxn id="10" idx="0"/>
          </p:cNvCxnSpPr>
          <p:nvPr/>
        </p:nvCxnSpPr>
        <p:spPr>
          <a:xfrm>
            <a:off x="3848100" y="2659049"/>
            <a:ext cx="0" cy="381000"/>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p:cNvCxnSpPr>
            <a:stCxn id="6" idx="4"/>
            <a:endCxn id="11" idx="0"/>
          </p:cNvCxnSpPr>
          <p:nvPr/>
        </p:nvCxnSpPr>
        <p:spPr>
          <a:xfrm>
            <a:off x="4533900" y="2659049"/>
            <a:ext cx="0" cy="381000"/>
          </a:xfrm>
          <a:prstGeom prst="line">
            <a:avLst/>
          </a:prstGeom>
        </p:spPr>
        <p:style>
          <a:lnRef idx="3">
            <a:schemeClr val="dk1"/>
          </a:lnRef>
          <a:fillRef idx="0">
            <a:schemeClr val="dk1"/>
          </a:fillRef>
          <a:effectRef idx="2">
            <a:schemeClr val="dk1"/>
          </a:effectRef>
          <a:fontRef idx="minor">
            <a:schemeClr val="tx1"/>
          </a:fontRef>
        </p:style>
      </p:cxnSp>
      <p:cxnSp>
        <p:nvCxnSpPr>
          <p:cNvPr id="17" name="Straight Connector 16"/>
          <p:cNvCxnSpPr>
            <a:stCxn id="8" idx="4"/>
            <a:endCxn id="13" idx="0"/>
          </p:cNvCxnSpPr>
          <p:nvPr/>
        </p:nvCxnSpPr>
        <p:spPr>
          <a:xfrm>
            <a:off x="5676900" y="2659049"/>
            <a:ext cx="0" cy="381000"/>
          </a:xfrm>
          <a:prstGeom prst="line">
            <a:avLst/>
          </a:prstGeom>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8" name="Oval 17"/>
              <p:cNvSpPr/>
              <p:nvPr/>
            </p:nvSpPr>
            <p:spPr>
              <a:xfrm>
                <a:off x="3124200" y="4030649"/>
                <a:ext cx="533400" cy="533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𝑡</m:t>
                          </m:r>
                        </m:e>
                        <m:sub>
                          <m:r>
                            <a:rPr lang="en-US" b="0" i="1" smtClean="0">
                              <a:latin typeface="Cambria Math"/>
                            </a:rPr>
                            <m:t>1</m:t>
                          </m:r>
                        </m:sub>
                      </m:sSub>
                    </m:oMath>
                  </m:oMathPara>
                </a14:m>
                <a:endParaRPr lang="en-US" dirty="0" smtClean="0"/>
              </a:p>
            </p:txBody>
          </p:sp>
        </mc:Choice>
        <mc:Fallback xmlns="">
          <p:sp>
            <p:nvSpPr>
              <p:cNvPr id="18" name="Oval 17"/>
              <p:cNvSpPr>
                <a:spLocks noRot="1" noChangeAspect="1" noMove="1" noResize="1" noEditPoints="1" noAdjustHandles="1" noChangeArrowheads="1" noChangeShapeType="1" noTextEdit="1"/>
              </p:cNvSpPr>
              <p:nvPr/>
            </p:nvSpPr>
            <p:spPr>
              <a:xfrm>
                <a:off x="3124200" y="4030649"/>
                <a:ext cx="533400" cy="533400"/>
              </a:xfrm>
              <a:prstGeom prst="ellipse">
                <a:avLst/>
              </a:prstGeom>
              <a:blipFill rotWithShape="1">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Oval 18"/>
              <p:cNvSpPr/>
              <p:nvPr/>
            </p:nvSpPr>
            <p:spPr>
              <a:xfrm>
                <a:off x="3962400" y="4026673"/>
                <a:ext cx="533400" cy="533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𝑡</m:t>
                          </m:r>
                        </m:e>
                        <m:sub>
                          <m:r>
                            <a:rPr lang="en-US" b="0" i="1" smtClean="0">
                              <a:latin typeface="Cambria Math"/>
                            </a:rPr>
                            <m:t>2</m:t>
                          </m:r>
                        </m:sub>
                      </m:sSub>
                    </m:oMath>
                  </m:oMathPara>
                </a14:m>
                <a:endParaRPr lang="en-US" dirty="0" smtClean="0"/>
              </a:p>
            </p:txBody>
          </p:sp>
        </mc:Choice>
        <mc:Fallback xmlns="">
          <p:sp>
            <p:nvSpPr>
              <p:cNvPr id="19" name="Oval 18"/>
              <p:cNvSpPr>
                <a:spLocks noRot="1" noChangeAspect="1" noMove="1" noResize="1" noEditPoints="1" noAdjustHandles="1" noChangeArrowheads="1" noChangeShapeType="1" noTextEdit="1"/>
              </p:cNvSpPr>
              <p:nvPr/>
            </p:nvSpPr>
            <p:spPr>
              <a:xfrm>
                <a:off x="3962400" y="4026673"/>
                <a:ext cx="533400" cy="533400"/>
              </a:xfrm>
              <a:prstGeom prst="ellipse">
                <a:avLst/>
              </a:prstGeom>
              <a:blipFill rotWithShape="1">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Oval 19"/>
              <p:cNvSpPr/>
              <p:nvPr/>
            </p:nvSpPr>
            <p:spPr>
              <a:xfrm>
                <a:off x="5181600" y="4038600"/>
                <a:ext cx="533400" cy="533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𝑡</m:t>
                          </m:r>
                        </m:e>
                        <m:sub>
                          <m:r>
                            <a:rPr lang="en-US" b="0" i="1" smtClean="0">
                              <a:latin typeface="Cambria Math"/>
                            </a:rPr>
                            <m:t>𝑘</m:t>
                          </m:r>
                        </m:sub>
                      </m:sSub>
                    </m:oMath>
                  </m:oMathPara>
                </a14:m>
                <a:endParaRPr lang="en-US" dirty="0" smtClean="0"/>
              </a:p>
            </p:txBody>
          </p:sp>
        </mc:Choice>
        <mc:Fallback xmlns="">
          <p:sp>
            <p:nvSpPr>
              <p:cNvPr id="20" name="Oval 19"/>
              <p:cNvSpPr>
                <a:spLocks noRot="1" noChangeAspect="1" noMove="1" noResize="1" noEditPoints="1" noAdjustHandles="1" noChangeArrowheads="1" noChangeShapeType="1" noTextEdit="1"/>
              </p:cNvSpPr>
              <p:nvPr/>
            </p:nvSpPr>
            <p:spPr>
              <a:xfrm>
                <a:off x="5181600" y="4038600"/>
                <a:ext cx="533400" cy="533400"/>
              </a:xfrm>
              <a:prstGeom prst="ellipse">
                <a:avLst/>
              </a:prstGeom>
              <a:blipFill rotWithShape="1">
                <a:blip r:embed="rId13"/>
                <a:stretch>
                  <a:fillRect/>
                </a:stretch>
              </a:blipFill>
            </p:spPr>
            <p:txBody>
              <a:bodyPr/>
              <a:lstStyle/>
              <a:p>
                <a:r>
                  <a:rPr lang="en-US">
                    <a:noFill/>
                  </a:rPr>
                  <a:t> </a:t>
                </a:r>
              </a:p>
            </p:txBody>
          </p:sp>
        </mc:Fallback>
      </mc:AlternateContent>
      <p:sp>
        <p:nvSpPr>
          <p:cNvPr id="21" name="TextBox 20"/>
          <p:cNvSpPr txBox="1"/>
          <p:nvPr/>
        </p:nvSpPr>
        <p:spPr>
          <a:xfrm>
            <a:off x="4685836" y="4038600"/>
            <a:ext cx="343364" cy="369332"/>
          </a:xfrm>
          <a:prstGeom prst="rect">
            <a:avLst/>
          </a:prstGeom>
          <a:noFill/>
        </p:spPr>
        <p:txBody>
          <a:bodyPr wrap="none" rtlCol="0">
            <a:spAutoFit/>
          </a:bodyPr>
          <a:lstStyle/>
          <a:p>
            <a:r>
              <a:rPr lang="en-US" dirty="0" smtClean="0"/>
              <a:t>…</a:t>
            </a:r>
            <a:endParaRPr lang="en-US" dirty="0"/>
          </a:p>
        </p:txBody>
      </p:sp>
      <p:cxnSp>
        <p:nvCxnSpPr>
          <p:cNvPr id="22" name="Straight Connector 21"/>
          <p:cNvCxnSpPr>
            <a:stCxn id="9" idx="4"/>
            <a:endCxn id="18" idx="0"/>
          </p:cNvCxnSpPr>
          <p:nvPr/>
        </p:nvCxnSpPr>
        <p:spPr>
          <a:xfrm>
            <a:off x="3162300" y="3573449"/>
            <a:ext cx="228600" cy="457200"/>
          </a:xfrm>
          <a:prstGeom prst="line">
            <a:avLst/>
          </a:prstGeom>
        </p:spPr>
        <p:style>
          <a:lnRef idx="3">
            <a:schemeClr val="dk1"/>
          </a:lnRef>
          <a:fillRef idx="0">
            <a:schemeClr val="dk1"/>
          </a:fillRef>
          <a:effectRef idx="2">
            <a:schemeClr val="dk1"/>
          </a:effectRef>
          <a:fontRef idx="minor">
            <a:schemeClr val="tx1"/>
          </a:fontRef>
        </p:style>
      </p:cxnSp>
      <p:cxnSp>
        <p:nvCxnSpPr>
          <p:cNvPr id="23" name="Straight Connector 22"/>
          <p:cNvCxnSpPr>
            <a:stCxn id="9" idx="4"/>
            <a:endCxn id="19" idx="0"/>
          </p:cNvCxnSpPr>
          <p:nvPr/>
        </p:nvCxnSpPr>
        <p:spPr>
          <a:xfrm>
            <a:off x="3162300" y="3573449"/>
            <a:ext cx="1066800" cy="453224"/>
          </a:xfrm>
          <a:prstGeom prst="line">
            <a:avLst/>
          </a:prstGeom>
        </p:spPr>
        <p:style>
          <a:lnRef idx="3">
            <a:schemeClr val="dk1"/>
          </a:lnRef>
          <a:fillRef idx="0">
            <a:schemeClr val="dk1"/>
          </a:fillRef>
          <a:effectRef idx="2">
            <a:schemeClr val="dk1"/>
          </a:effectRef>
          <a:fontRef idx="minor">
            <a:schemeClr val="tx1"/>
          </a:fontRef>
        </p:style>
      </p:cxnSp>
      <p:cxnSp>
        <p:nvCxnSpPr>
          <p:cNvPr id="24" name="Straight Connector 23"/>
          <p:cNvCxnSpPr>
            <a:stCxn id="9" idx="4"/>
            <a:endCxn id="20" idx="0"/>
          </p:cNvCxnSpPr>
          <p:nvPr/>
        </p:nvCxnSpPr>
        <p:spPr>
          <a:xfrm>
            <a:off x="3162300" y="3573449"/>
            <a:ext cx="2286000" cy="465151"/>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p:cNvCxnSpPr>
            <a:stCxn id="10" idx="4"/>
            <a:endCxn id="18" idx="0"/>
          </p:cNvCxnSpPr>
          <p:nvPr/>
        </p:nvCxnSpPr>
        <p:spPr>
          <a:xfrm flipH="1">
            <a:off x="3390900" y="3573449"/>
            <a:ext cx="457200" cy="457200"/>
          </a:xfrm>
          <a:prstGeom prst="line">
            <a:avLst/>
          </a:prstGeom>
        </p:spPr>
        <p:style>
          <a:lnRef idx="3">
            <a:schemeClr val="dk1"/>
          </a:lnRef>
          <a:fillRef idx="0">
            <a:schemeClr val="dk1"/>
          </a:fillRef>
          <a:effectRef idx="2">
            <a:schemeClr val="dk1"/>
          </a:effectRef>
          <a:fontRef idx="minor">
            <a:schemeClr val="tx1"/>
          </a:fontRef>
        </p:style>
      </p:cxnSp>
      <p:cxnSp>
        <p:nvCxnSpPr>
          <p:cNvPr id="26" name="Straight Connector 25"/>
          <p:cNvCxnSpPr>
            <a:stCxn id="10" idx="4"/>
            <a:endCxn id="19" idx="0"/>
          </p:cNvCxnSpPr>
          <p:nvPr/>
        </p:nvCxnSpPr>
        <p:spPr>
          <a:xfrm>
            <a:off x="3848100" y="3573449"/>
            <a:ext cx="381000" cy="453224"/>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p:cNvCxnSpPr>
            <a:stCxn id="10" idx="4"/>
            <a:endCxn id="20" idx="0"/>
          </p:cNvCxnSpPr>
          <p:nvPr/>
        </p:nvCxnSpPr>
        <p:spPr>
          <a:xfrm>
            <a:off x="3848100" y="3573449"/>
            <a:ext cx="1600200" cy="465151"/>
          </a:xfrm>
          <a:prstGeom prst="line">
            <a:avLst/>
          </a:prstGeom>
        </p:spPr>
        <p:style>
          <a:lnRef idx="3">
            <a:schemeClr val="dk1"/>
          </a:lnRef>
          <a:fillRef idx="0">
            <a:schemeClr val="dk1"/>
          </a:fillRef>
          <a:effectRef idx="2">
            <a:schemeClr val="dk1"/>
          </a:effectRef>
          <a:fontRef idx="minor">
            <a:schemeClr val="tx1"/>
          </a:fontRef>
        </p:style>
      </p:cxnSp>
      <p:cxnSp>
        <p:nvCxnSpPr>
          <p:cNvPr id="28" name="Straight Connector 27"/>
          <p:cNvCxnSpPr>
            <a:stCxn id="11" idx="4"/>
            <a:endCxn id="19" idx="0"/>
          </p:cNvCxnSpPr>
          <p:nvPr/>
        </p:nvCxnSpPr>
        <p:spPr>
          <a:xfrm flipH="1">
            <a:off x="4229100" y="3573449"/>
            <a:ext cx="304800" cy="453224"/>
          </a:xfrm>
          <a:prstGeom prst="line">
            <a:avLst/>
          </a:prstGeom>
        </p:spPr>
        <p:style>
          <a:lnRef idx="3">
            <a:schemeClr val="dk1"/>
          </a:lnRef>
          <a:fillRef idx="0">
            <a:schemeClr val="dk1"/>
          </a:fillRef>
          <a:effectRef idx="2">
            <a:schemeClr val="dk1"/>
          </a:effectRef>
          <a:fontRef idx="minor">
            <a:schemeClr val="tx1"/>
          </a:fontRef>
        </p:style>
      </p:cxnSp>
      <p:cxnSp>
        <p:nvCxnSpPr>
          <p:cNvPr id="29" name="Straight Connector 28"/>
          <p:cNvCxnSpPr>
            <a:stCxn id="11" idx="4"/>
            <a:endCxn id="20" idx="0"/>
          </p:cNvCxnSpPr>
          <p:nvPr/>
        </p:nvCxnSpPr>
        <p:spPr>
          <a:xfrm>
            <a:off x="4533900" y="3573449"/>
            <a:ext cx="914400" cy="465151"/>
          </a:xfrm>
          <a:prstGeom prst="line">
            <a:avLst/>
          </a:prstGeom>
        </p:spPr>
        <p:style>
          <a:lnRef idx="3">
            <a:schemeClr val="dk1"/>
          </a:lnRef>
          <a:fillRef idx="0">
            <a:schemeClr val="dk1"/>
          </a:fillRef>
          <a:effectRef idx="2">
            <a:schemeClr val="dk1"/>
          </a:effectRef>
          <a:fontRef idx="minor">
            <a:schemeClr val="tx1"/>
          </a:fontRef>
        </p:style>
      </p:cxnSp>
      <p:cxnSp>
        <p:nvCxnSpPr>
          <p:cNvPr id="30" name="Straight Connector 29"/>
          <p:cNvCxnSpPr>
            <a:stCxn id="13" idx="4"/>
            <a:endCxn id="18" idx="0"/>
          </p:cNvCxnSpPr>
          <p:nvPr/>
        </p:nvCxnSpPr>
        <p:spPr>
          <a:xfrm flipH="1">
            <a:off x="3390900" y="3573449"/>
            <a:ext cx="2286000" cy="457200"/>
          </a:xfrm>
          <a:prstGeom prst="line">
            <a:avLst/>
          </a:prstGeom>
        </p:spPr>
        <p:style>
          <a:lnRef idx="3">
            <a:schemeClr val="dk1"/>
          </a:lnRef>
          <a:fillRef idx="0">
            <a:schemeClr val="dk1"/>
          </a:fillRef>
          <a:effectRef idx="2">
            <a:schemeClr val="dk1"/>
          </a:effectRef>
          <a:fontRef idx="minor">
            <a:schemeClr val="tx1"/>
          </a:fontRef>
        </p:style>
      </p:cxnSp>
      <p:cxnSp>
        <p:nvCxnSpPr>
          <p:cNvPr id="31" name="Straight Connector 30"/>
          <p:cNvCxnSpPr>
            <a:stCxn id="13" idx="4"/>
            <a:endCxn id="19" idx="0"/>
          </p:cNvCxnSpPr>
          <p:nvPr/>
        </p:nvCxnSpPr>
        <p:spPr>
          <a:xfrm flipH="1">
            <a:off x="4229100" y="3573449"/>
            <a:ext cx="1447800" cy="453224"/>
          </a:xfrm>
          <a:prstGeom prst="line">
            <a:avLst/>
          </a:prstGeom>
        </p:spPr>
        <p:style>
          <a:lnRef idx="3">
            <a:schemeClr val="dk1"/>
          </a:lnRef>
          <a:fillRef idx="0">
            <a:schemeClr val="dk1"/>
          </a:fillRef>
          <a:effectRef idx="2">
            <a:schemeClr val="dk1"/>
          </a:effectRef>
          <a:fontRef idx="minor">
            <a:schemeClr val="tx1"/>
          </a:fontRef>
        </p:style>
      </p:cxnSp>
      <p:cxnSp>
        <p:nvCxnSpPr>
          <p:cNvPr id="32" name="Straight Connector 31"/>
          <p:cNvCxnSpPr>
            <a:stCxn id="13" idx="4"/>
            <a:endCxn id="20" idx="0"/>
          </p:cNvCxnSpPr>
          <p:nvPr/>
        </p:nvCxnSpPr>
        <p:spPr>
          <a:xfrm flipH="1">
            <a:off x="5448300" y="3573449"/>
            <a:ext cx="228600" cy="465151"/>
          </a:xfrm>
          <a:prstGeom prst="line">
            <a:avLst/>
          </a:prstGeom>
        </p:spPr>
        <p:style>
          <a:lnRef idx="3">
            <a:schemeClr val="dk1"/>
          </a:lnRef>
          <a:fillRef idx="0">
            <a:schemeClr val="dk1"/>
          </a:fillRef>
          <a:effectRef idx="2">
            <a:schemeClr val="dk1"/>
          </a:effectRef>
          <a:fontRef idx="minor">
            <a:schemeClr val="tx1"/>
          </a:fontRef>
        </p:style>
      </p:cxnSp>
      <p:sp>
        <p:nvSpPr>
          <p:cNvPr id="34" name="Right Arrow 33"/>
          <p:cNvSpPr/>
          <p:nvPr/>
        </p:nvSpPr>
        <p:spPr>
          <a:xfrm>
            <a:off x="228600" y="4891766"/>
            <a:ext cx="2514600" cy="629219"/>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Mentioned in DB</a:t>
            </a:r>
            <a:endParaRPr lang="en-US" dirty="0"/>
          </a:p>
        </p:txBody>
      </p:sp>
      <mc:AlternateContent xmlns:mc="http://schemas.openxmlformats.org/markup-compatibility/2006" xmlns:a14="http://schemas.microsoft.com/office/drawing/2010/main">
        <mc:Choice Requires="a14">
          <p:sp>
            <p:nvSpPr>
              <p:cNvPr id="35" name="Oval 34"/>
              <p:cNvSpPr/>
              <p:nvPr/>
            </p:nvSpPr>
            <p:spPr>
              <a:xfrm>
                <a:off x="3124200" y="4956976"/>
                <a:ext cx="533400" cy="5334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𝑑</m:t>
                          </m:r>
                        </m:e>
                        <m:sub>
                          <m:r>
                            <a:rPr lang="en-US" b="0" i="1" smtClean="0">
                              <a:latin typeface="Cambria Math"/>
                            </a:rPr>
                            <m:t>1</m:t>
                          </m:r>
                        </m:sub>
                      </m:sSub>
                    </m:oMath>
                  </m:oMathPara>
                </a14:m>
                <a:endParaRPr lang="en-US" dirty="0" smtClean="0"/>
              </a:p>
            </p:txBody>
          </p:sp>
        </mc:Choice>
        <mc:Fallback xmlns="">
          <p:sp>
            <p:nvSpPr>
              <p:cNvPr id="35" name="Oval 34"/>
              <p:cNvSpPr>
                <a:spLocks noRot="1" noChangeAspect="1" noMove="1" noResize="1" noEditPoints="1" noAdjustHandles="1" noChangeArrowheads="1" noChangeShapeType="1" noTextEdit="1"/>
              </p:cNvSpPr>
              <p:nvPr/>
            </p:nvSpPr>
            <p:spPr>
              <a:xfrm>
                <a:off x="3124200" y="4956976"/>
                <a:ext cx="533400" cy="533400"/>
              </a:xfrm>
              <a:prstGeom prst="ellipse">
                <a:avLst/>
              </a:prstGeom>
              <a:blipFill rotWithShape="1">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Oval 35"/>
              <p:cNvSpPr/>
              <p:nvPr/>
            </p:nvSpPr>
            <p:spPr>
              <a:xfrm>
                <a:off x="3962400" y="4953000"/>
                <a:ext cx="533400" cy="5334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𝑑</m:t>
                          </m:r>
                        </m:e>
                        <m:sub>
                          <m:r>
                            <a:rPr lang="en-US" b="0" i="1" smtClean="0">
                              <a:latin typeface="Cambria Math"/>
                            </a:rPr>
                            <m:t>2</m:t>
                          </m:r>
                        </m:sub>
                      </m:sSub>
                    </m:oMath>
                  </m:oMathPara>
                </a14:m>
                <a:endParaRPr lang="en-US" dirty="0" smtClean="0"/>
              </a:p>
            </p:txBody>
          </p:sp>
        </mc:Choice>
        <mc:Fallback xmlns="">
          <p:sp>
            <p:nvSpPr>
              <p:cNvPr id="36" name="Oval 35"/>
              <p:cNvSpPr>
                <a:spLocks noRot="1" noChangeAspect="1" noMove="1" noResize="1" noEditPoints="1" noAdjustHandles="1" noChangeArrowheads="1" noChangeShapeType="1" noTextEdit="1"/>
              </p:cNvSpPr>
              <p:nvPr/>
            </p:nvSpPr>
            <p:spPr>
              <a:xfrm>
                <a:off x="3962400" y="4953000"/>
                <a:ext cx="533400" cy="533400"/>
              </a:xfrm>
              <a:prstGeom prst="ellipse">
                <a:avLst/>
              </a:prstGeom>
              <a:blipFill rotWithShape="1">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Oval 36"/>
              <p:cNvSpPr/>
              <p:nvPr/>
            </p:nvSpPr>
            <p:spPr>
              <a:xfrm>
                <a:off x="5181600" y="4964927"/>
                <a:ext cx="533400" cy="5334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𝑑</m:t>
                          </m:r>
                        </m:e>
                        <m:sub>
                          <m:r>
                            <a:rPr lang="en-US" b="0" i="1" smtClean="0">
                              <a:latin typeface="Cambria Math"/>
                            </a:rPr>
                            <m:t>𝑘</m:t>
                          </m:r>
                        </m:sub>
                      </m:sSub>
                    </m:oMath>
                  </m:oMathPara>
                </a14:m>
                <a:endParaRPr lang="en-US" dirty="0" smtClean="0"/>
              </a:p>
            </p:txBody>
          </p:sp>
        </mc:Choice>
        <mc:Fallback xmlns="">
          <p:sp>
            <p:nvSpPr>
              <p:cNvPr id="37" name="Oval 36"/>
              <p:cNvSpPr>
                <a:spLocks noRot="1" noChangeAspect="1" noMove="1" noResize="1" noEditPoints="1" noAdjustHandles="1" noChangeArrowheads="1" noChangeShapeType="1" noTextEdit="1"/>
              </p:cNvSpPr>
              <p:nvPr/>
            </p:nvSpPr>
            <p:spPr>
              <a:xfrm>
                <a:off x="5181600" y="4964927"/>
                <a:ext cx="533400" cy="533400"/>
              </a:xfrm>
              <a:prstGeom prst="ellipse">
                <a:avLst/>
              </a:prstGeom>
              <a:blipFill rotWithShape="1">
                <a:blip r:embed="rId16"/>
                <a:stretch>
                  <a:fillRect/>
                </a:stretch>
              </a:blipFill>
            </p:spPr>
            <p:txBody>
              <a:bodyPr/>
              <a:lstStyle/>
              <a:p>
                <a:r>
                  <a:rPr lang="en-US">
                    <a:noFill/>
                  </a:rPr>
                  <a:t> </a:t>
                </a:r>
              </a:p>
            </p:txBody>
          </p:sp>
        </mc:Fallback>
      </mc:AlternateContent>
      <p:sp>
        <p:nvSpPr>
          <p:cNvPr id="38" name="TextBox 37"/>
          <p:cNvSpPr txBox="1"/>
          <p:nvPr/>
        </p:nvSpPr>
        <p:spPr>
          <a:xfrm>
            <a:off x="4685836" y="4964927"/>
            <a:ext cx="343364" cy="369332"/>
          </a:xfrm>
          <a:prstGeom prst="rect">
            <a:avLst/>
          </a:prstGeom>
          <a:noFill/>
        </p:spPr>
        <p:txBody>
          <a:bodyPr wrap="none" rtlCol="0">
            <a:spAutoFit/>
          </a:bodyPr>
          <a:lstStyle/>
          <a:p>
            <a:r>
              <a:rPr lang="en-US" dirty="0" smtClean="0"/>
              <a:t>…</a:t>
            </a:r>
            <a:endParaRPr lang="en-US" dirty="0"/>
          </a:p>
        </p:txBody>
      </p:sp>
      <p:cxnSp>
        <p:nvCxnSpPr>
          <p:cNvPr id="39" name="Straight Connector 38"/>
          <p:cNvCxnSpPr>
            <a:stCxn id="18" idx="4"/>
            <a:endCxn id="35" idx="0"/>
          </p:cNvCxnSpPr>
          <p:nvPr/>
        </p:nvCxnSpPr>
        <p:spPr>
          <a:xfrm>
            <a:off x="3390900" y="4564049"/>
            <a:ext cx="0" cy="392927"/>
          </a:xfrm>
          <a:prstGeom prst="line">
            <a:avLst/>
          </a:prstGeom>
        </p:spPr>
        <p:style>
          <a:lnRef idx="3">
            <a:schemeClr val="dk1"/>
          </a:lnRef>
          <a:fillRef idx="0">
            <a:schemeClr val="dk1"/>
          </a:fillRef>
          <a:effectRef idx="2">
            <a:schemeClr val="dk1"/>
          </a:effectRef>
          <a:fontRef idx="minor">
            <a:schemeClr val="tx1"/>
          </a:fontRef>
        </p:style>
      </p:cxnSp>
      <p:cxnSp>
        <p:nvCxnSpPr>
          <p:cNvPr id="42" name="Straight Connector 41"/>
          <p:cNvCxnSpPr>
            <a:stCxn id="19" idx="4"/>
            <a:endCxn id="36" idx="0"/>
          </p:cNvCxnSpPr>
          <p:nvPr/>
        </p:nvCxnSpPr>
        <p:spPr>
          <a:xfrm>
            <a:off x="4229100" y="4560073"/>
            <a:ext cx="0" cy="392927"/>
          </a:xfrm>
          <a:prstGeom prst="line">
            <a:avLst/>
          </a:prstGeom>
        </p:spPr>
        <p:style>
          <a:lnRef idx="3">
            <a:schemeClr val="dk1"/>
          </a:lnRef>
          <a:fillRef idx="0">
            <a:schemeClr val="dk1"/>
          </a:fillRef>
          <a:effectRef idx="2">
            <a:schemeClr val="dk1"/>
          </a:effectRef>
          <a:fontRef idx="minor">
            <a:schemeClr val="tx1"/>
          </a:fontRef>
        </p:style>
      </p:cxnSp>
      <p:cxnSp>
        <p:nvCxnSpPr>
          <p:cNvPr id="46" name="Straight Connector 45"/>
          <p:cNvCxnSpPr>
            <a:stCxn id="20" idx="4"/>
            <a:endCxn id="37" idx="0"/>
          </p:cNvCxnSpPr>
          <p:nvPr/>
        </p:nvCxnSpPr>
        <p:spPr>
          <a:xfrm>
            <a:off x="5448300" y="4572000"/>
            <a:ext cx="0" cy="392927"/>
          </a:xfrm>
          <a:prstGeom prst="line">
            <a:avLst/>
          </a:prstGeom>
        </p:spPr>
        <p:style>
          <a:lnRef idx="3">
            <a:schemeClr val="dk1"/>
          </a:lnRef>
          <a:fillRef idx="0">
            <a:schemeClr val="dk1"/>
          </a:fillRef>
          <a:effectRef idx="2">
            <a:schemeClr val="dk1"/>
          </a:effectRef>
          <a:fontRef idx="minor">
            <a:schemeClr val="tx1"/>
          </a:fontRef>
        </p:style>
      </p:cxnSp>
      <p:sp>
        <p:nvSpPr>
          <p:cNvPr id="83" name="Right Arrow 82"/>
          <p:cNvSpPr/>
          <p:nvPr/>
        </p:nvSpPr>
        <p:spPr>
          <a:xfrm>
            <a:off x="228600" y="4453853"/>
            <a:ext cx="2514600" cy="629219"/>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Encourage Agreement</a:t>
            </a:r>
            <a:endParaRPr lang="en-US" dirty="0"/>
          </a:p>
        </p:txBody>
      </p:sp>
      <p:sp>
        <p:nvSpPr>
          <p:cNvPr id="33" name="Right Arrow 32"/>
          <p:cNvSpPr/>
          <p:nvPr/>
        </p:nvSpPr>
        <p:spPr>
          <a:xfrm>
            <a:off x="228600" y="3978763"/>
            <a:ext cx="2514600" cy="629219"/>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Mentioned in Text</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11</a:t>
            </a:fld>
            <a:endParaRPr lang="en-US"/>
          </a:p>
        </p:txBody>
      </p:sp>
      <p:grpSp>
        <p:nvGrpSpPr>
          <p:cNvPr id="43" name="Group 42"/>
          <p:cNvGrpSpPr/>
          <p:nvPr/>
        </p:nvGrpSpPr>
        <p:grpSpPr>
          <a:xfrm>
            <a:off x="3248025" y="5767645"/>
            <a:ext cx="2381250" cy="976315"/>
            <a:chOff x="3657600" y="5615270"/>
            <a:chExt cx="2381250" cy="976315"/>
          </a:xfrm>
        </p:grpSpPr>
        <p:pic>
          <p:nvPicPr>
            <p:cNvPr id="44" name="Picture 2" descr="http://img.freebase.com/api/trans/raw/m/04stkzb"/>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657600" y="6077234"/>
              <a:ext cx="2381250" cy="514351"/>
            </a:xfrm>
            <a:prstGeom prst="rect">
              <a:avLst/>
            </a:prstGeom>
            <a:noFill/>
            <a:extLst>
              <a:ext uri="{909E8E84-426E-40dd-AFC4-6F175D3DCCD1}">
                <a14:hiddenFill xmlns="" xmlns:a14="http://schemas.microsoft.com/office/drawing/2010/main">
                  <a:solidFill>
                    <a:srgbClr val="FFFFFF"/>
                  </a:solidFill>
                </a14:hiddenFill>
              </a:ext>
            </a:extLst>
          </p:spPr>
        </p:pic>
        <p:sp>
          <p:nvSpPr>
            <p:cNvPr id="45" name="Right Arrow 44"/>
            <p:cNvSpPr/>
            <p:nvPr/>
          </p:nvSpPr>
          <p:spPr>
            <a:xfrm rot="16200000">
              <a:off x="4703803" y="5517354"/>
              <a:ext cx="433388" cy="629219"/>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grpSp>
      <p:sp>
        <p:nvSpPr>
          <p:cNvPr id="47" name="TextBox 46"/>
          <p:cNvSpPr txBox="1"/>
          <p:nvPr/>
        </p:nvSpPr>
        <p:spPr>
          <a:xfrm>
            <a:off x="5105400" y="1078468"/>
            <a:ext cx="2490682" cy="369332"/>
          </a:xfrm>
          <a:prstGeom prst="rect">
            <a:avLst/>
          </a:prstGeom>
          <a:noFill/>
        </p:spPr>
        <p:txBody>
          <a:bodyPr wrap="none" rtlCol="0">
            <a:spAutoFit/>
          </a:bodyPr>
          <a:lstStyle/>
          <a:p>
            <a:r>
              <a:rPr lang="en-US" b="1" dirty="0" smtClean="0">
                <a:solidFill>
                  <a:srgbClr val="FF0000"/>
                </a:solidFill>
              </a:rPr>
              <a:t>[Ritter et. al. TACL 2013]</a:t>
            </a:r>
            <a:endParaRPr lang="en-US" b="1" dirty="0">
              <a:solidFill>
                <a:srgbClr val="FF0000"/>
              </a:solidFill>
            </a:endParaRPr>
          </a:p>
        </p:txBody>
      </p:sp>
    </p:spTree>
    <p:extLst>
      <p:ext uri="{BB962C8B-B14F-4D97-AF65-F5344CB8AC3E}">
        <p14:creationId xmlns:p14="http://schemas.microsoft.com/office/powerpoint/2010/main" val="975418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83" grpId="0" animBg="1"/>
      <p:bldP spid="3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a:t>
            </a: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110719" y="3810000"/>
                <a:ext cx="9109481" cy="635367"/>
              </a:xfrm>
              <a:prstGeom prst="rect">
                <a:avLst/>
              </a:prstGeom>
              <a:noFill/>
            </p:spPr>
            <p:txBody>
              <a:bodyPr wrap="none" rtlCol="0">
                <a:spAutoFit/>
              </a:bodyPr>
              <a:lstStyle/>
              <a:p>
                <a14:m>
                  <m:oMath xmlns:m="http://schemas.openxmlformats.org/officeDocument/2006/math">
                    <m:f>
                      <m:fPr>
                        <m:ctrlPr>
                          <a:rPr lang="en-US" sz="2400" i="1" smtClean="0">
                            <a:latin typeface="Cambria Math" panose="02040503050406030204" pitchFamily="18" charset="0"/>
                          </a:rPr>
                        </m:ctrlPr>
                      </m:fPr>
                      <m:num>
                        <m:r>
                          <a:rPr lang="en-US" sz="2400" i="1" smtClean="0">
                            <a:latin typeface="Cambria Math"/>
                          </a:rPr>
                          <m:t>𝜕</m:t>
                        </m:r>
                        <m:sSub>
                          <m:sSubPr>
                            <m:ctrlPr>
                              <a:rPr lang="en-US" sz="2400" b="0" i="1" smtClean="0">
                                <a:latin typeface="Cambria Math" panose="02040503050406030204" pitchFamily="18" charset="0"/>
                              </a:rPr>
                            </m:ctrlPr>
                          </m:sSubPr>
                          <m:e>
                            <m:r>
                              <m:rPr>
                                <m:sty m:val="p"/>
                              </m:rPr>
                              <a:rPr lang="en-US" sz="2400" b="0" i="0" smtClean="0">
                                <a:latin typeface="Cambria Math"/>
                              </a:rPr>
                              <m:t>log</m:t>
                            </m:r>
                            <m:r>
                              <a:rPr lang="en-US" sz="2400" b="0" i="1" smtClean="0">
                                <a:latin typeface="Cambria Math"/>
                              </a:rPr>
                              <m:t>⁡</m:t>
                            </m:r>
                            <m:r>
                              <a:rPr lang="en-US" sz="2400" b="0" i="1" smtClean="0">
                                <a:latin typeface="Cambria Math"/>
                              </a:rPr>
                              <m:t>𝑂</m:t>
                            </m:r>
                          </m:e>
                          <m:sub>
                            <m:r>
                              <a:rPr lang="en-US" sz="2400" b="0" i="1" smtClean="0">
                                <a:latin typeface="Cambria Math"/>
                              </a:rPr>
                              <m:t>𝑖</m:t>
                            </m:r>
                          </m:sub>
                        </m:sSub>
                        <m:r>
                          <a:rPr lang="en-US" sz="2400" b="0" i="1" smtClean="0">
                            <a:latin typeface="Cambria Math"/>
                          </a:rPr>
                          <m:t>(</m:t>
                        </m:r>
                        <m:r>
                          <a:rPr lang="en-US" sz="2400" b="0" i="1" smtClean="0">
                            <a:latin typeface="Cambria Math"/>
                          </a:rPr>
                          <m:t>𝜃</m:t>
                        </m:r>
                        <m:r>
                          <a:rPr lang="en-US" sz="2400" b="0" i="1" smtClean="0">
                            <a:latin typeface="Cambria Math"/>
                          </a:rPr>
                          <m:t>)</m:t>
                        </m:r>
                      </m:num>
                      <m:den>
                        <m:r>
                          <a:rPr lang="en-US" sz="2400" i="1" smtClean="0">
                            <a:latin typeface="Cambria Math"/>
                          </a:rPr>
                          <m:t>𝜕</m:t>
                        </m:r>
                        <m:r>
                          <a:rPr lang="en-US" sz="2400" b="0" i="1" smtClean="0">
                            <a:latin typeface="Cambria Math"/>
                          </a:rPr>
                          <m:t>𝜃</m:t>
                        </m:r>
                      </m:den>
                    </m:f>
                    <m:r>
                      <a:rPr lang="en-US" sz="2400" b="0" i="1" smtClean="0">
                        <a:latin typeface="Cambria Math"/>
                      </a:rPr>
                      <m:t>=</m:t>
                    </m:r>
                    <m:sSub>
                      <m:sSubPr>
                        <m:ctrlPr>
                          <a:rPr lang="en-US" sz="2400" b="0" i="1" smtClean="0">
                            <a:latin typeface="Cambria Math" panose="02040503050406030204" pitchFamily="18" charset="0"/>
                          </a:rPr>
                        </m:ctrlPr>
                      </m:sSubPr>
                      <m:e>
                        <m:r>
                          <a:rPr lang="en-US" sz="2400" b="0" i="1" smtClean="0">
                            <a:latin typeface="Cambria Math"/>
                          </a:rPr>
                          <m:t>𝑚𝑎𝑥</m:t>
                        </m:r>
                      </m:e>
                      <m:sub>
                        <m:r>
                          <a:rPr lang="en-US" sz="2400" b="0" i="1" smtClean="0">
                            <a:latin typeface="Cambria Math"/>
                          </a:rPr>
                          <m:t>𝑝</m:t>
                        </m:r>
                        <m:d>
                          <m:dPr>
                            <m:ctrlPr>
                              <a:rPr lang="en-US" sz="2400" b="0" i="1" smtClean="0">
                                <a:latin typeface="Cambria Math" panose="02040503050406030204" pitchFamily="18" charset="0"/>
                              </a:rPr>
                            </m:ctrlPr>
                          </m:dPr>
                          <m:e>
                            <m:r>
                              <a:rPr lang="en-US" sz="2400" b="0" i="1" smtClean="0">
                                <a:latin typeface="Cambria Math"/>
                              </a:rPr>
                              <m:t>𝑡</m:t>
                            </m:r>
                            <m:r>
                              <a:rPr lang="en-US" sz="2400" b="0" i="1" smtClean="0">
                                <a:latin typeface="Cambria Math"/>
                              </a:rPr>
                              <m:t>,</m:t>
                            </m:r>
                            <m:r>
                              <a:rPr lang="en-US" sz="2400" b="0" i="1" smtClean="0">
                                <a:latin typeface="Cambria Math"/>
                              </a:rPr>
                              <m:t>𝑧</m:t>
                            </m:r>
                          </m:e>
                          <m:e>
                            <m:r>
                              <a:rPr lang="en-US" sz="2400" b="0" i="1" smtClean="0">
                                <a:latin typeface="Cambria Math"/>
                              </a:rPr>
                              <m:t>𝑠</m:t>
                            </m:r>
                            <m:r>
                              <a:rPr lang="en-US" sz="2400" b="0" i="1" smtClean="0">
                                <a:latin typeface="Cambria Math"/>
                              </a:rPr>
                              <m:t>,</m:t>
                            </m:r>
                            <m:r>
                              <a:rPr lang="en-US" sz="2400" b="0" i="1" smtClean="0">
                                <a:latin typeface="Cambria Math"/>
                              </a:rPr>
                              <m:t>𝑑</m:t>
                            </m:r>
                            <m:r>
                              <a:rPr lang="en-US" sz="2400" b="0" i="1" smtClean="0">
                                <a:latin typeface="Cambria Math"/>
                              </a:rPr>
                              <m:t>;</m:t>
                            </m:r>
                            <m:r>
                              <a:rPr lang="en-US" sz="2400" b="0" i="1" smtClean="0">
                                <a:latin typeface="Cambria Math"/>
                              </a:rPr>
                              <m:t>𝜃</m:t>
                            </m:r>
                          </m:e>
                        </m:d>
                      </m:sub>
                    </m:sSub>
                    <m:d>
                      <m:dPr>
                        <m:ctrlPr>
                          <a:rPr lang="en-US" sz="2400" b="0" i="1" smtClean="0">
                            <a:latin typeface="Cambria Math" panose="02040503050406030204" pitchFamily="18" charset="0"/>
                          </a:rPr>
                        </m:ctrlPr>
                      </m:dPr>
                      <m:e>
                        <m:nary>
                          <m:naryPr>
                            <m:chr m:val="∑"/>
                            <m:supHide m:val="on"/>
                            <m:ctrlPr>
                              <a:rPr lang="en-US" sz="2400" i="1">
                                <a:latin typeface="Cambria Math" panose="02040503050406030204" pitchFamily="18" charset="0"/>
                              </a:rPr>
                            </m:ctrlPr>
                          </m:naryPr>
                          <m:sub>
                            <m:r>
                              <a:rPr lang="en-US" sz="2400" i="1">
                                <a:latin typeface="Cambria Math"/>
                              </a:rPr>
                              <m:t>𝑗</m:t>
                            </m:r>
                          </m:sub>
                          <m:sup/>
                          <m:e>
                            <m:r>
                              <a:rPr lang="en-US" sz="2400" i="1">
                                <a:latin typeface="Cambria Math"/>
                              </a:rPr>
                              <m:t>𝑓</m:t>
                            </m:r>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𝑠</m:t>
                                </m:r>
                              </m:e>
                              <m:sub>
                                <m:r>
                                  <a:rPr lang="en-US" sz="2400" i="1">
                                    <a:latin typeface="Cambria Math"/>
                                  </a:rPr>
                                  <m:t>𝑗</m:t>
                                </m:r>
                              </m:sub>
                            </m:sSub>
                            <m:r>
                              <a:rPr lang="en-US" sz="2400" b="0" i="1" smtClean="0">
                                <a:latin typeface="Cambria Math"/>
                              </a:rPr>
                              <m:t>,</m:t>
                            </m:r>
                            <m:sSub>
                              <m:sSubPr>
                                <m:ctrlPr>
                                  <a:rPr lang="en-US" sz="2400" b="0" i="1" smtClean="0">
                                    <a:latin typeface="Cambria Math" panose="02040503050406030204" pitchFamily="18" charset="0"/>
                                  </a:rPr>
                                </m:ctrlPr>
                              </m:sSubPr>
                              <m:e>
                                <m:r>
                                  <a:rPr lang="en-US" sz="2400" b="0" i="1" smtClean="0">
                                    <a:latin typeface="Cambria Math"/>
                                  </a:rPr>
                                  <m:t>𝑧</m:t>
                                </m:r>
                              </m:e>
                              <m:sub>
                                <m:r>
                                  <a:rPr lang="en-US" sz="2400" b="0" i="1" smtClean="0">
                                    <a:latin typeface="Cambria Math"/>
                                  </a:rPr>
                                  <m:t>𝑗</m:t>
                                </m:r>
                              </m:sub>
                            </m:sSub>
                            <m:r>
                              <a:rPr lang="en-US" sz="2400" i="1">
                                <a:latin typeface="Cambria Math"/>
                              </a:rPr>
                              <m:t>)</m:t>
                            </m:r>
                            <m:r>
                              <m:rPr>
                                <m:nor/>
                              </m:rPr>
                              <a:rPr lang="en-US" sz="2400" dirty="0"/>
                              <m:t> </m:t>
                            </m:r>
                          </m:e>
                        </m:nary>
                      </m:e>
                    </m:d>
                  </m:oMath>
                </a14:m>
                <a:r>
                  <a:rPr lang="en-US" sz="2400" dirty="0" smtClean="0"/>
                  <a:t> -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a:rPr>
                          <m:t>𝑚𝑎𝑥</m:t>
                        </m:r>
                      </m:e>
                      <m:sub>
                        <m:r>
                          <a:rPr lang="en-US" sz="2400" i="1">
                            <a:latin typeface="Cambria Math"/>
                          </a:rPr>
                          <m:t>𝑝</m:t>
                        </m:r>
                        <m:d>
                          <m:dPr>
                            <m:ctrlPr>
                              <a:rPr lang="en-US" sz="2400" i="1">
                                <a:latin typeface="Cambria Math" panose="02040503050406030204" pitchFamily="18" charset="0"/>
                              </a:rPr>
                            </m:ctrlPr>
                          </m:dPr>
                          <m:e>
                            <m:r>
                              <a:rPr lang="en-US" sz="2400" b="0" i="1" smtClean="0">
                                <a:latin typeface="Cambria Math"/>
                              </a:rPr>
                              <m:t>𝑡</m:t>
                            </m:r>
                            <m:r>
                              <a:rPr lang="en-US" sz="2400" b="0" i="1" smtClean="0">
                                <a:latin typeface="Cambria Math"/>
                              </a:rPr>
                              <m:t>,</m:t>
                            </m:r>
                            <m:r>
                              <a:rPr lang="en-US" sz="2400" b="0" i="1" smtClean="0">
                                <a:latin typeface="Cambria Math"/>
                              </a:rPr>
                              <m:t>𝑑</m:t>
                            </m:r>
                            <m:r>
                              <a:rPr lang="en-US" sz="2400" b="0" i="1" smtClean="0">
                                <a:latin typeface="Cambria Math"/>
                              </a:rPr>
                              <m:t>,</m:t>
                            </m:r>
                            <m:r>
                              <a:rPr lang="en-US" sz="2400" i="1">
                                <a:latin typeface="Cambria Math"/>
                              </a:rPr>
                              <m:t>𝑧</m:t>
                            </m:r>
                          </m:e>
                          <m:e>
                            <m:r>
                              <a:rPr lang="en-US" sz="2400" i="1">
                                <a:latin typeface="Cambria Math"/>
                              </a:rPr>
                              <m:t>𝑠</m:t>
                            </m:r>
                            <m:r>
                              <a:rPr lang="en-US" sz="2400" i="1">
                                <a:latin typeface="Cambria Math"/>
                              </a:rPr>
                              <m:t>;</m:t>
                            </m:r>
                            <m:r>
                              <a:rPr lang="en-US" sz="2400" i="1">
                                <a:latin typeface="Cambria Math"/>
                              </a:rPr>
                              <m:t>𝜃</m:t>
                            </m:r>
                          </m:e>
                        </m:d>
                      </m:sub>
                    </m:sSub>
                    <m:d>
                      <m:dPr>
                        <m:ctrlPr>
                          <a:rPr lang="en-US" sz="2400" i="1">
                            <a:latin typeface="Cambria Math" panose="02040503050406030204" pitchFamily="18" charset="0"/>
                          </a:rPr>
                        </m:ctrlPr>
                      </m:dPr>
                      <m:e>
                        <m:nary>
                          <m:naryPr>
                            <m:chr m:val="∑"/>
                            <m:supHide m:val="on"/>
                            <m:ctrlPr>
                              <a:rPr lang="en-US" sz="2400" i="1">
                                <a:latin typeface="Cambria Math" panose="02040503050406030204" pitchFamily="18" charset="0"/>
                              </a:rPr>
                            </m:ctrlPr>
                          </m:naryPr>
                          <m:sub>
                            <m:r>
                              <a:rPr lang="en-US" sz="2400" i="1">
                                <a:latin typeface="Cambria Math"/>
                              </a:rPr>
                              <m:t>𝑗</m:t>
                            </m:r>
                          </m:sub>
                          <m:sup/>
                          <m:e>
                            <m:r>
                              <a:rPr lang="en-US" sz="2400" i="1">
                                <a:latin typeface="Cambria Math"/>
                              </a:rPr>
                              <m:t>𝑓</m:t>
                            </m:r>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𝑠</m:t>
                                </m:r>
                              </m:e>
                              <m:sub>
                                <m:r>
                                  <a:rPr lang="en-US" sz="2400" i="1">
                                    <a:latin typeface="Cambria Math"/>
                                  </a:rPr>
                                  <m:t>𝑗</m:t>
                                </m:r>
                              </m:sub>
                            </m:sSub>
                            <m:r>
                              <a:rPr lang="en-US" sz="2400" b="0" i="1" smtClean="0">
                                <a:latin typeface="Cambria Math"/>
                              </a:rPr>
                              <m:t>, </m:t>
                            </m:r>
                            <m:sSub>
                              <m:sSubPr>
                                <m:ctrlPr>
                                  <a:rPr lang="en-US" sz="2400" b="0" i="1" smtClean="0">
                                    <a:latin typeface="Cambria Math" panose="02040503050406030204" pitchFamily="18" charset="0"/>
                                  </a:rPr>
                                </m:ctrlPr>
                              </m:sSubPr>
                              <m:e>
                                <m:r>
                                  <a:rPr lang="en-US" sz="2400" b="0" i="1" smtClean="0">
                                    <a:latin typeface="Cambria Math"/>
                                  </a:rPr>
                                  <m:t>𝑧</m:t>
                                </m:r>
                              </m:e>
                              <m:sub>
                                <m:r>
                                  <a:rPr lang="en-US" sz="2400" b="0" i="1" smtClean="0">
                                    <a:latin typeface="Cambria Math"/>
                                  </a:rPr>
                                  <m:t>𝑗</m:t>
                                </m:r>
                              </m:sub>
                            </m:sSub>
                            <m:r>
                              <a:rPr lang="en-US" sz="2400" i="1">
                                <a:latin typeface="Cambria Math"/>
                              </a:rPr>
                              <m:t>)</m:t>
                            </m:r>
                            <m:r>
                              <m:rPr>
                                <m:nor/>
                              </m:rPr>
                              <a:rPr lang="en-US" sz="2400" dirty="0"/>
                              <m:t> </m:t>
                            </m:r>
                          </m:e>
                        </m:nary>
                      </m:e>
                    </m:d>
                  </m:oMath>
                </a14:m>
                <a:r>
                  <a:rPr lang="en-US" sz="2400" dirty="0"/>
                  <a:t> </a:t>
                </a:r>
                <a:r>
                  <a:rPr lang="en-US" sz="2400" dirty="0" smtClean="0"/>
                  <a:t> </a:t>
                </a:r>
                <a:endParaRPr lang="en-US" sz="2400" dirty="0"/>
              </a:p>
            </p:txBody>
          </p:sp>
        </mc:Choice>
        <mc:Fallback xmlns="">
          <p:sp>
            <p:nvSpPr>
              <p:cNvPr id="4" name="TextBox 3"/>
              <p:cNvSpPr txBox="1">
                <a:spLocks noRot="1" noChangeAspect="1" noMove="1" noResize="1" noEditPoints="1" noAdjustHandles="1" noChangeArrowheads="1" noChangeShapeType="1" noTextEdit="1"/>
              </p:cNvSpPr>
              <p:nvPr/>
            </p:nvSpPr>
            <p:spPr>
              <a:xfrm>
                <a:off x="110719" y="3810000"/>
                <a:ext cx="9109481" cy="635367"/>
              </a:xfrm>
              <a:prstGeom prst="rect">
                <a:avLst/>
              </a:prstGeom>
              <a:blipFill rotWithShape="1">
                <a:blip r:embed="rId3"/>
                <a:stretch>
                  <a:fillRect b="-96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63119" y="2209800"/>
                <a:ext cx="9109481" cy="635367"/>
              </a:xfrm>
              <a:prstGeom prst="rect">
                <a:avLst/>
              </a:prstGeom>
              <a:noFill/>
            </p:spPr>
            <p:txBody>
              <a:bodyPr wrap="none" rtlCol="0">
                <a:spAutoFit/>
              </a:bodyPr>
              <a:lstStyle/>
              <a:p>
                <a14:m>
                  <m:oMath xmlns:m="http://schemas.openxmlformats.org/officeDocument/2006/math">
                    <m:f>
                      <m:fPr>
                        <m:ctrlPr>
                          <a:rPr lang="en-US" sz="2400" i="1" smtClean="0">
                            <a:latin typeface="Cambria Math" panose="02040503050406030204" pitchFamily="18" charset="0"/>
                          </a:rPr>
                        </m:ctrlPr>
                      </m:fPr>
                      <m:num>
                        <m:r>
                          <a:rPr lang="en-US" sz="2400" i="1" smtClean="0">
                            <a:latin typeface="Cambria Math"/>
                          </a:rPr>
                          <m:t>𝜕</m:t>
                        </m:r>
                        <m:sSub>
                          <m:sSubPr>
                            <m:ctrlPr>
                              <a:rPr lang="en-US" sz="2400" b="0" i="1" smtClean="0">
                                <a:latin typeface="Cambria Math" panose="02040503050406030204" pitchFamily="18" charset="0"/>
                              </a:rPr>
                            </m:ctrlPr>
                          </m:sSubPr>
                          <m:e>
                            <m:r>
                              <m:rPr>
                                <m:sty m:val="p"/>
                              </m:rPr>
                              <a:rPr lang="en-US" sz="2400" b="0" i="0" smtClean="0">
                                <a:latin typeface="Cambria Math"/>
                              </a:rPr>
                              <m:t>log</m:t>
                            </m:r>
                            <m:r>
                              <a:rPr lang="en-US" sz="2400" b="0" i="1" smtClean="0">
                                <a:latin typeface="Cambria Math"/>
                              </a:rPr>
                              <m:t>⁡</m:t>
                            </m:r>
                            <m:r>
                              <a:rPr lang="en-US" sz="2400" b="0" i="1" smtClean="0">
                                <a:latin typeface="Cambria Math"/>
                              </a:rPr>
                              <m:t>𝑂</m:t>
                            </m:r>
                          </m:e>
                          <m:sub>
                            <m:r>
                              <a:rPr lang="en-US" sz="2400" b="0" i="1" smtClean="0">
                                <a:latin typeface="Cambria Math"/>
                              </a:rPr>
                              <m:t>𝑖</m:t>
                            </m:r>
                          </m:sub>
                        </m:sSub>
                        <m:r>
                          <a:rPr lang="en-US" sz="2400" b="0" i="1" smtClean="0">
                            <a:latin typeface="Cambria Math"/>
                          </a:rPr>
                          <m:t>(</m:t>
                        </m:r>
                        <m:r>
                          <a:rPr lang="en-US" sz="2400" b="0" i="1" smtClean="0">
                            <a:latin typeface="Cambria Math"/>
                          </a:rPr>
                          <m:t>𝜃</m:t>
                        </m:r>
                        <m:r>
                          <a:rPr lang="en-US" sz="2400" b="0" i="1" smtClean="0">
                            <a:latin typeface="Cambria Math"/>
                          </a:rPr>
                          <m:t>)</m:t>
                        </m:r>
                      </m:num>
                      <m:den>
                        <m:r>
                          <a:rPr lang="en-US" sz="2400" i="1" smtClean="0">
                            <a:latin typeface="Cambria Math"/>
                          </a:rPr>
                          <m:t>𝜕</m:t>
                        </m:r>
                        <m:r>
                          <a:rPr lang="en-US" sz="2400" b="0" i="1" smtClean="0">
                            <a:latin typeface="Cambria Math"/>
                          </a:rPr>
                          <m:t>𝜃</m:t>
                        </m:r>
                      </m:den>
                    </m:f>
                    <m:r>
                      <a:rPr lang="en-US" sz="2400" b="0" i="1" smtClean="0">
                        <a:latin typeface="Cambria Math"/>
                      </a:rPr>
                      <m:t>=</m:t>
                    </m:r>
                    <m:sSub>
                      <m:sSubPr>
                        <m:ctrlPr>
                          <a:rPr lang="en-US" sz="2400" b="0" i="1" smtClean="0">
                            <a:latin typeface="Cambria Math" panose="02040503050406030204" pitchFamily="18" charset="0"/>
                          </a:rPr>
                        </m:ctrlPr>
                      </m:sSubPr>
                      <m:e>
                        <m:r>
                          <a:rPr lang="en-US" sz="2400" b="0" i="1" smtClean="0">
                            <a:latin typeface="Cambria Math"/>
                          </a:rPr>
                          <m:t>𝑚𝑎𝑥</m:t>
                        </m:r>
                      </m:e>
                      <m:sub>
                        <m:r>
                          <a:rPr lang="en-US" sz="2400" b="0" i="1" smtClean="0">
                            <a:latin typeface="Cambria Math"/>
                          </a:rPr>
                          <m:t>𝑝</m:t>
                        </m:r>
                        <m:d>
                          <m:dPr>
                            <m:ctrlPr>
                              <a:rPr lang="en-US" sz="2400" b="0" i="1" smtClean="0">
                                <a:latin typeface="Cambria Math" panose="02040503050406030204" pitchFamily="18" charset="0"/>
                              </a:rPr>
                            </m:ctrlPr>
                          </m:dPr>
                          <m:e>
                            <m:r>
                              <a:rPr lang="en-US" sz="2400" b="0" i="1" smtClean="0">
                                <a:latin typeface="Cambria Math"/>
                              </a:rPr>
                              <m:t>𝑧</m:t>
                            </m:r>
                          </m:e>
                          <m:e>
                            <m:r>
                              <a:rPr lang="en-US" sz="2400" b="0" i="1" smtClean="0">
                                <a:latin typeface="Cambria Math"/>
                              </a:rPr>
                              <m:t>𝑠</m:t>
                            </m:r>
                            <m:r>
                              <a:rPr lang="en-US" sz="2400" b="0" i="1" smtClean="0">
                                <a:latin typeface="Cambria Math"/>
                              </a:rPr>
                              <m:t>,</m:t>
                            </m:r>
                            <m:r>
                              <a:rPr lang="en-US" sz="2400" b="0" i="1" smtClean="0">
                                <a:latin typeface="Cambria Math"/>
                              </a:rPr>
                              <m:t>𝑑</m:t>
                            </m:r>
                            <m:r>
                              <a:rPr lang="en-US" sz="2400" b="0" i="1" smtClean="0">
                                <a:latin typeface="Cambria Math"/>
                              </a:rPr>
                              <m:t>;</m:t>
                            </m:r>
                            <m:r>
                              <a:rPr lang="en-US" sz="2400" b="0" i="1" smtClean="0">
                                <a:latin typeface="Cambria Math"/>
                              </a:rPr>
                              <m:t>𝜃</m:t>
                            </m:r>
                          </m:e>
                        </m:d>
                      </m:sub>
                    </m:sSub>
                    <m:d>
                      <m:dPr>
                        <m:ctrlPr>
                          <a:rPr lang="en-US" sz="2400" b="0" i="1" smtClean="0">
                            <a:latin typeface="Cambria Math" panose="02040503050406030204" pitchFamily="18" charset="0"/>
                          </a:rPr>
                        </m:ctrlPr>
                      </m:dPr>
                      <m:e>
                        <m:nary>
                          <m:naryPr>
                            <m:chr m:val="∑"/>
                            <m:supHide m:val="on"/>
                            <m:ctrlPr>
                              <a:rPr lang="en-US" sz="2400" i="1">
                                <a:latin typeface="Cambria Math" panose="02040503050406030204" pitchFamily="18" charset="0"/>
                              </a:rPr>
                            </m:ctrlPr>
                          </m:naryPr>
                          <m:sub>
                            <m:r>
                              <a:rPr lang="en-US" sz="2400" i="1">
                                <a:latin typeface="Cambria Math"/>
                              </a:rPr>
                              <m:t>𝑗</m:t>
                            </m:r>
                          </m:sub>
                          <m:sup/>
                          <m:e>
                            <m:r>
                              <a:rPr lang="en-US" sz="2400" i="1">
                                <a:latin typeface="Cambria Math"/>
                              </a:rPr>
                              <m:t>𝑓</m:t>
                            </m:r>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𝑠</m:t>
                                </m:r>
                              </m:e>
                              <m:sub>
                                <m:r>
                                  <a:rPr lang="en-US" sz="2400" i="1">
                                    <a:latin typeface="Cambria Math"/>
                                  </a:rPr>
                                  <m:t>𝑗</m:t>
                                </m:r>
                              </m:sub>
                            </m:sSub>
                            <m:r>
                              <a:rPr lang="en-US" sz="2400" b="0" i="1" smtClean="0">
                                <a:latin typeface="Cambria Math"/>
                              </a:rPr>
                              <m:t>,</m:t>
                            </m:r>
                            <m:sSub>
                              <m:sSubPr>
                                <m:ctrlPr>
                                  <a:rPr lang="en-US" sz="2400" b="0" i="1" smtClean="0">
                                    <a:latin typeface="Cambria Math" panose="02040503050406030204" pitchFamily="18" charset="0"/>
                                  </a:rPr>
                                </m:ctrlPr>
                              </m:sSubPr>
                              <m:e>
                                <m:r>
                                  <a:rPr lang="en-US" sz="2400" b="0" i="1" smtClean="0">
                                    <a:latin typeface="Cambria Math"/>
                                  </a:rPr>
                                  <m:t>𝑧</m:t>
                                </m:r>
                              </m:e>
                              <m:sub>
                                <m:r>
                                  <a:rPr lang="en-US" sz="2400" b="0" i="1" smtClean="0">
                                    <a:latin typeface="Cambria Math"/>
                                  </a:rPr>
                                  <m:t>𝑗</m:t>
                                </m:r>
                              </m:sub>
                            </m:sSub>
                            <m:r>
                              <a:rPr lang="en-US" sz="2400" i="1">
                                <a:latin typeface="Cambria Math"/>
                              </a:rPr>
                              <m:t>)</m:t>
                            </m:r>
                            <m:r>
                              <m:rPr>
                                <m:nor/>
                              </m:rPr>
                              <a:rPr lang="en-US" sz="2400" dirty="0"/>
                              <m:t> </m:t>
                            </m:r>
                          </m:e>
                        </m:nary>
                      </m:e>
                    </m:d>
                  </m:oMath>
                </a14:m>
                <a:r>
                  <a:rPr lang="en-US" sz="2400" dirty="0" smtClean="0"/>
                  <a:t> -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a:rPr>
                          <m:t>𝑚𝑎𝑥</m:t>
                        </m:r>
                      </m:e>
                      <m:sub>
                        <m:r>
                          <a:rPr lang="en-US" sz="2400" i="1">
                            <a:latin typeface="Cambria Math"/>
                          </a:rPr>
                          <m:t>𝑝</m:t>
                        </m:r>
                        <m:d>
                          <m:dPr>
                            <m:ctrlPr>
                              <a:rPr lang="en-US" sz="2400" i="1">
                                <a:latin typeface="Cambria Math" panose="02040503050406030204" pitchFamily="18" charset="0"/>
                              </a:rPr>
                            </m:ctrlPr>
                          </m:dPr>
                          <m:e>
                            <m:r>
                              <a:rPr lang="en-US" sz="2400" b="0" i="1" smtClean="0">
                                <a:latin typeface="Cambria Math"/>
                              </a:rPr>
                              <m:t>𝑑</m:t>
                            </m:r>
                            <m:r>
                              <a:rPr lang="en-US" sz="2400" b="0" i="1" smtClean="0">
                                <a:latin typeface="Cambria Math"/>
                              </a:rPr>
                              <m:t>,</m:t>
                            </m:r>
                            <m:r>
                              <a:rPr lang="en-US" sz="2400" i="1">
                                <a:latin typeface="Cambria Math"/>
                              </a:rPr>
                              <m:t>𝑧</m:t>
                            </m:r>
                          </m:e>
                          <m:e>
                            <m:r>
                              <a:rPr lang="en-US" sz="2400" i="1">
                                <a:latin typeface="Cambria Math"/>
                              </a:rPr>
                              <m:t>𝑠</m:t>
                            </m:r>
                            <m:r>
                              <a:rPr lang="en-US" sz="2400" i="1">
                                <a:latin typeface="Cambria Math"/>
                              </a:rPr>
                              <m:t>;</m:t>
                            </m:r>
                            <m:r>
                              <a:rPr lang="en-US" sz="2400" i="1">
                                <a:latin typeface="Cambria Math"/>
                              </a:rPr>
                              <m:t>𝜃</m:t>
                            </m:r>
                          </m:e>
                        </m:d>
                      </m:sub>
                    </m:sSub>
                    <m:d>
                      <m:dPr>
                        <m:ctrlPr>
                          <a:rPr lang="en-US" sz="2400" i="1">
                            <a:latin typeface="Cambria Math" panose="02040503050406030204" pitchFamily="18" charset="0"/>
                          </a:rPr>
                        </m:ctrlPr>
                      </m:dPr>
                      <m:e>
                        <m:nary>
                          <m:naryPr>
                            <m:chr m:val="∑"/>
                            <m:supHide m:val="on"/>
                            <m:ctrlPr>
                              <a:rPr lang="en-US" sz="2400" i="1">
                                <a:latin typeface="Cambria Math" panose="02040503050406030204" pitchFamily="18" charset="0"/>
                              </a:rPr>
                            </m:ctrlPr>
                          </m:naryPr>
                          <m:sub>
                            <m:r>
                              <a:rPr lang="en-US" sz="2400" i="1">
                                <a:latin typeface="Cambria Math"/>
                              </a:rPr>
                              <m:t>𝑗</m:t>
                            </m:r>
                          </m:sub>
                          <m:sup/>
                          <m:e>
                            <m:r>
                              <a:rPr lang="en-US" sz="2400" i="1">
                                <a:latin typeface="Cambria Math"/>
                              </a:rPr>
                              <m:t>𝑓</m:t>
                            </m:r>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𝑠</m:t>
                                </m:r>
                              </m:e>
                              <m:sub>
                                <m:r>
                                  <a:rPr lang="en-US" sz="2400" i="1">
                                    <a:latin typeface="Cambria Math"/>
                                  </a:rPr>
                                  <m:t>𝑗</m:t>
                                </m:r>
                              </m:sub>
                            </m:sSub>
                            <m:r>
                              <a:rPr lang="en-US" sz="2400" b="0" i="1" smtClean="0">
                                <a:latin typeface="Cambria Math"/>
                              </a:rPr>
                              <m:t>, </m:t>
                            </m:r>
                            <m:sSub>
                              <m:sSubPr>
                                <m:ctrlPr>
                                  <a:rPr lang="en-US" sz="2400" b="0" i="1" smtClean="0">
                                    <a:latin typeface="Cambria Math" panose="02040503050406030204" pitchFamily="18" charset="0"/>
                                  </a:rPr>
                                </m:ctrlPr>
                              </m:sSubPr>
                              <m:e>
                                <m:r>
                                  <a:rPr lang="en-US" sz="2400" b="0" i="1" smtClean="0">
                                    <a:latin typeface="Cambria Math"/>
                                  </a:rPr>
                                  <m:t>𝑧</m:t>
                                </m:r>
                              </m:e>
                              <m:sub>
                                <m:r>
                                  <a:rPr lang="en-US" sz="2400" b="0" i="1" smtClean="0">
                                    <a:latin typeface="Cambria Math"/>
                                  </a:rPr>
                                  <m:t>𝑗</m:t>
                                </m:r>
                              </m:sub>
                            </m:sSub>
                            <m:r>
                              <a:rPr lang="en-US" sz="2400" i="1">
                                <a:latin typeface="Cambria Math"/>
                              </a:rPr>
                              <m:t>)</m:t>
                            </m:r>
                            <m:r>
                              <m:rPr>
                                <m:nor/>
                              </m:rPr>
                              <a:rPr lang="en-US" sz="2400" dirty="0"/>
                              <m:t> </m:t>
                            </m:r>
                          </m:e>
                        </m:nary>
                      </m:e>
                    </m:d>
                  </m:oMath>
                </a14:m>
                <a:r>
                  <a:rPr lang="en-US" sz="2400" dirty="0"/>
                  <a:t> </a:t>
                </a:r>
                <a:r>
                  <a:rPr lang="en-US" sz="2400" dirty="0" smtClean="0"/>
                  <a:t> </a:t>
                </a:r>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263119" y="2209800"/>
                <a:ext cx="9109481" cy="635367"/>
              </a:xfrm>
              <a:prstGeom prst="rect">
                <a:avLst/>
              </a:prstGeom>
              <a:blipFill rotWithShape="1">
                <a:blip r:embed="rId4"/>
                <a:stretch>
                  <a:fillRect b="-8654"/>
                </a:stretch>
              </a:blipFill>
            </p:spPr>
            <p:txBody>
              <a:bodyPr/>
              <a:lstStyle/>
              <a:p>
                <a:r>
                  <a:rPr lang="en-US">
                    <a:noFill/>
                  </a:rPr>
                  <a:t> </a:t>
                </a:r>
              </a:p>
            </p:txBody>
          </p:sp>
        </mc:Fallback>
      </mc:AlternateContent>
      <p:grpSp>
        <p:nvGrpSpPr>
          <p:cNvPr id="13" name="Group 12"/>
          <p:cNvGrpSpPr/>
          <p:nvPr/>
        </p:nvGrpSpPr>
        <p:grpSpPr>
          <a:xfrm>
            <a:off x="2469879" y="4016374"/>
            <a:ext cx="4403460" cy="482968"/>
            <a:chOff x="2469879" y="4016374"/>
            <a:chExt cx="4403460" cy="482968"/>
          </a:xfrm>
        </p:grpSpPr>
        <p:sp>
          <p:nvSpPr>
            <p:cNvPr id="6" name="Frame 5"/>
            <p:cNvSpPr/>
            <p:nvPr/>
          </p:nvSpPr>
          <p:spPr>
            <a:xfrm>
              <a:off x="2469879" y="4016375"/>
              <a:ext cx="228600" cy="482967"/>
            </a:xfrm>
            <a:prstGeom prst="frame">
              <a:avLst>
                <a:gd name="adj1" fmla="val 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7" name="Frame 6"/>
            <p:cNvSpPr/>
            <p:nvPr/>
          </p:nvSpPr>
          <p:spPr>
            <a:xfrm>
              <a:off x="6644739" y="4016374"/>
              <a:ext cx="228600" cy="482967"/>
            </a:xfrm>
            <a:prstGeom prst="frame">
              <a:avLst>
                <a:gd name="adj1" fmla="val 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grpSp>
      <p:sp>
        <p:nvSpPr>
          <p:cNvPr id="8" name="Rectangular Callout 7"/>
          <p:cNvSpPr/>
          <p:nvPr/>
        </p:nvSpPr>
        <p:spPr>
          <a:xfrm>
            <a:off x="1882239" y="5105400"/>
            <a:ext cx="4876800" cy="1143000"/>
          </a:xfrm>
          <a:prstGeom prst="wedgeRectCallout">
            <a:avLst>
              <a:gd name="adj1" fmla="val -7440"/>
              <a:gd name="adj2" fmla="val -10680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This is the difficult part!</a:t>
            </a:r>
          </a:p>
          <a:p>
            <a:pPr algn="ctr"/>
            <a:r>
              <a:rPr lang="en-US" sz="1600" dirty="0" smtClean="0"/>
              <a:t>soft constraints</a:t>
            </a:r>
          </a:p>
          <a:p>
            <a:pPr algn="ctr"/>
            <a:r>
              <a:rPr lang="en-US" sz="1600" dirty="0" smtClean="0"/>
              <a:t>No longer weighted edge-cover</a:t>
            </a:r>
            <a:endParaRPr lang="en-US" sz="1600" dirty="0"/>
          </a:p>
        </p:txBody>
      </p:sp>
      <p:sp>
        <p:nvSpPr>
          <p:cNvPr id="10" name="TextBox 9"/>
          <p:cNvSpPr txBox="1"/>
          <p:nvPr/>
        </p:nvSpPr>
        <p:spPr>
          <a:xfrm>
            <a:off x="381000" y="1828800"/>
            <a:ext cx="2531462" cy="369332"/>
          </a:xfrm>
          <a:prstGeom prst="rect">
            <a:avLst/>
          </a:prstGeom>
          <a:noFill/>
        </p:spPr>
        <p:txBody>
          <a:bodyPr wrap="none" rtlCol="0">
            <a:spAutoFit/>
          </a:bodyPr>
          <a:lstStyle/>
          <a:p>
            <a:r>
              <a:rPr lang="en-US" b="1" dirty="0" smtClean="0"/>
              <a:t>Old parameter updates:</a:t>
            </a:r>
            <a:endParaRPr lang="en-US" b="1" dirty="0"/>
          </a:p>
        </p:txBody>
      </p:sp>
      <p:sp>
        <p:nvSpPr>
          <p:cNvPr id="11" name="TextBox 10"/>
          <p:cNvSpPr txBox="1"/>
          <p:nvPr/>
        </p:nvSpPr>
        <p:spPr>
          <a:xfrm>
            <a:off x="381000" y="3440668"/>
            <a:ext cx="4664354" cy="369332"/>
          </a:xfrm>
          <a:prstGeom prst="rect">
            <a:avLst/>
          </a:prstGeom>
          <a:noFill/>
        </p:spPr>
        <p:txBody>
          <a:bodyPr wrap="none" rtlCol="0">
            <a:spAutoFit/>
          </a:bodyPr>
          <a:lstStyle/>
          <a:p>
            <a:r>
              <a:rPr lang="en-US" b="1" dirty="0" smtClean="0"/>
              <a:t>New parameter updates (</a:t>
            </a:r>
            <a:r>
              <a:rPr lang="en-US" b="1" dirty="0" smtClean="0">
                <a:solidFill>
                  <a:srgbClr val="FF0000"/>
                </a:solidFill>
              </a:rPr>
              <a:t>Missing Data Model</a:t>
            </a:r>
            <a:r>
              <a:rPr lang="en-US" b="1" dirty="0" smtClean="0"/>
              <a:t>):</a:t>
            </a:r>
            <a:endParaRPr lang="en-US" b="1" dirty="0"/>
          </a:p>
        </p:txBody>
      </p:sp>
      <p:sp>
        <p:nvSpPr>
          <p:cNvPr id="12" name="Rectangular Callout 11"/>
          <p:cNvSpPr/>
          <p:nvPr/>
        </p:nvSpPr>
        <p:spPr>
          <a:xfrm>
            <a:off x="3810000" y="2895600"/>
            <a:ext cx="5246538" cy="533400"/>
          </a:xfrm>
          <a:prstGeom prst="wedgeRectCallout">
            <a:avLst>
              <a:gd name="adj1" fmla="val 2423"/>
              <a:gd name="adj2" fmla="val 15368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Doesn’t make much difference…</a:t>
            </a:r>
            <a:endParaRPr lang="en-US" sz="16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1736228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90945"/>
            <a:ext cx="8229600" cy="1143000"/>
          </a:xfrm>
        </p:spPr>
        <p:txBody>
          <a:bodyPr>
            <a:normAutofit/>
          </a:bodyPr>
          <a:lstStyle/>
          <a:p>
            <a:r>
              <a:rPr lang="en-US" dirty="0" smtClean="0"/>
              <a:t>MAP Inference</a:t>
            </a:r>
            <a:endParaRPr lang="en-US" dirty="0"/>
          </a:p>
        </p:txBody>
      </p:sp>
      <p:sp>
        <p:nvSpPr>
          <p:cNvPr id="3" name="Content Placeholder 2"/>
          <p:cNvSpPr>
            <a:spLocks noGrp="1"/>
          </p:cNvSpPr>
          <p:nvPr>
            <p:ph idx="1"/>
          </p:nvPr>
        </p:nvSpPr>
        <p:spPr>
          <a:xfrm>
            <a:off x="457200" y="1981200"/>
            <a:ext cx="8229600" cy="4342082"/>
          </a:xfrm>
        </p:spPr>
        <p:txBody>
          <a:bodyPr>
            <a:normAutofit/>
          </a:bodyPr>
          <a:lstStyle/>
          <a:p>
            <a:r>
              <a:rPr lang="en-US" dirty="0" smtClean="0"/>
              <a:t>Find </a:t>
            </a:r>
            <a:r>
              <a:rPr lang="en-US" b="1" dirty="0" smtClean="0"/>
              <a:t>z</a:t>
            </a:r>
            <a:r>
              <a:rPr lang="en-US" dirty="0" smtClean="0"/>
              <a:t> that maximizes</a:t>
            </a:r>
          </a:p>
          <a:p>
            <a:pPr lvl="1"/>
            <a:r>
              <a:rPr lang="en-US" dirty="0" smtClean="0"/>
              <a:t>Optimization with soft constraints</a:t>
            </a:r>
          </a:p>
          <a:p>
            <a:r>
              <a:rPr lang="en-US" dirty="0" smtClean="0"/>
              <a:t>Exact Inference</a:t>
            </a:r>
          </a:p>
          <a:p>
            <a:pPr lvl="1"/>
            <a:r>
              <a:rPr lang="en-US" dirty="0" smtClean="0"/>
              <a:t>A* Search</a:t>
            </a:r>
          </a:p>
          <a:p>
            <a:pPr lvl="1"/>
            <a:r>
              <a:rPr lang="en-US" dirty="0" smtClean="0"/>
              <a:t>Slow, memory intensive</a:t>
            </a:r>
          </a:p>
          <a:p>
            <a:r>
              <a:rPr lang="en-US" dirty="0" smtClean="0"/>
              <a:t>Approximate Inference</a:t>
            </a:r>
          </a:p>
          <a:p>
            <a:pPr lvl="1"/>
            <a:r>
              <a:rPr lang="en-US" dirty="0" smtClean="0"/>
              <a:t>Local Search</a:t>
            </a:r>
          </a:p>
          <a:p>
            <a:pPr lvl="1"/>
            <a:r>
              <a:rPr lang="en-US" dirty="0" smtClean="0"/>
              <a:t>With Carefully Chosen Search operators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mc:AlternateContent xmlns:mc="http://schemas.openxmlformats.org/markup-compatibility/2006" xmlns:a14="http://schemas.microsoft.com/office/drawing/2010/main">
        <mc:Choice Requires="a14">
          <p:sp>
            <p:nvSpPr>
              <p:cNvPr id="5" name="Rectangle 4"/>
              <p:cNvSpPr/>
              <p:nvPr/>
            </p:nvSpPr>
            <p:spPr>
              <a:xfrm>
                <a:off x="4411682" y="1991380"/>
                <a:ext cx="2265107"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𝑃</m:t>
                      </m:r>
                      <m:d>
                        <m:dPr>
                          <m:ctrlPr>
                            <a:rPr lang="en-US" sz="2800" i="1">
                              <a:latin typeface="Cambria Math" panose="02040503050406030204" pitchFamily="18" charset="0"/>
                            </a:rPr>
                          </m:ctrlPr>
                        </m:dPr>
                        <m:e>
                          <m:r>
                            <a:rPr lang="en-US" sz="2800" i="1">
                              <a:latin typeface="Cambria Math"/>
                            </a:rPr>
                            <m:t>𝑡</m:t>
                          </m:r>
                          <m:r>
                            <a:rPr lang="en-US" sz="2800" i="1">
                              <a:latin typeface="Cambria Math"/>
                            </a:rPr>
                            <m:t>,</m:t>
                          </m:r>
                          <m:r>
                            <a:rPr lang="en-US" sz="2800" i="1">
                              <a:latin typeface="Cambria Math"/>
                            </a:rPr>
                            <m:t>𝑧</m:t>
                          </m:r>
                        </m:e>
                        <m:e>
                          <m:r>
                            <a:rPr lang="en-US" sz="2800" i="1">
                              <a:latin typeface="Cambria Math"/>
                            </a:rPr>
                            <m:t>𝑠</m:t>
                          </m:r>
                          <m:r>
                            <a:rPr lang="en-US" sz="2800" i="1">
                              <a:latin typeface="Cambria Math"/>
                            </a:rPr>
                            <m:t>,</m:t>
                          </m:r>
                          <m:r>
                            <a:rPr lang="en-US" sz="2800" i="1">
                              <a:latin typeface="Cambria Math"/>
                            </a:rPr>
                            <m:t>𝑑</m:t>
                          </m:r>
                          <m:r>
                            <a:rPr lang="en-US" sz="2800" i="1">
                              <a:latin typeface="Cambria Math"/>
                            </a:rPr>
                            <m:t>;</m:t>
                          </m:r>
                          <m:r>
                            <a:rPr lang="en-US" sz="2800" i="1">
                              <a:latin typeface="Cambria Math"/>
                            </a:rPr>
                            <m:t>𝜃</m:t>
                          </m:r>
                        </m:e>
                      </m:d>
                    </m:oMath>
                  </m:oMathPara>
                </a14:m>
                <a:endParaRPr lang="en-US" sz="2800" dirty="0"/>
              </a:p>
            </p:txBody>
          </p:sp>
        </mc:Choice>
        <mc:Fallback xmlns="">
          <p:sp>
            <p:nvSpPr>
              <p:cNvPr id="5" name="Rectangle 4"/>
              <p:cNvSpPr>
                <a:spLocks noRot="1" noChangeAspect="1" noMove="1" noResize="1" noEditPoints="1" noAdjustHandles="1" noChangeArrowheads="1" noChangeShapeType="1" noTextEdit="1"/>
              </p:cNvSpPr>
              <p:nvPr/>
            </p:nvSpPr>
            <p:spPr>
              <a:xfrm>
                <a:off x="4411682" y="1991380"/>
                <a:ext cx="2265107" cy="523220"/>
              </a:xfrm>
              <a:prstGeom prst="rect">
                <a:avLst/>
              </a:prstGeom>
              <a:blipFill rotWithShape="1">
                <a:blip r:embed="rId3"/>
                <a:stretch>
                  <a:fillRect/>
                </a:stretch>
              </a:blipFill>
            </p:spPr>
            <p:txBody>
              <a:bodyPr/>
              <a:lstStyle/>
              <a:p>
                <a:r>
                  <a:rPr lang="en-US">
                    <a:noFill/>
                  </a:rPr>
                  <a:t> </a:t>
                </a:r>
              </a:p>
            </p:txBody>
          </p:sp>
        </mc:Fallback>
      </mc:AlternateContent>
      <p:grpSp>
        <p:nvGrpSpPr>
          <p:cNvPr id="8" name="Group 7"/>
          <p:cNvGrpSpPr/>
          <p:nvPr/>
        </p:nvGrpSpPr>
        <p:grpSpPr>
          <a:xfrm>
            <a:off x="1676400" y="1090163"/>
            <a:ext cx="7218928" cy="889599"/>
            <a:chOff x="900441" y="1166363"/>
            <a:chExt cx="6719559" cy="889599"/>
          </a:xfrm>
        </p:grpSpPr>
        <p:sp>
          <p:nvSpPr>
            <p:cNvPr id="6" name="Rectangular Callout 5"/>
            <p:cNvSpPr/>
            <p:nvPr/>
          </p:nvSpPr>
          <p:spPr>
            <a:xfrm>
              <a:off x="6324600" y="1295400"/>
              <a:ext cx="1295400" cy="684362"/>
            </a:xfrm>
            <a:prstGeom prst="wedgeRectCallout">
              <a:avLst>
                <a:gd name="adj1" fmla="val -167731"/>
                <a:gd name="adj2" fmla="val 8815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Database</a:t>
              </a:r>
              <a:endParaRPr lang="en-US" dirty="0"/>
            </a:p>
          </p:txBody>
        </p:sp>
        <p:sp>
          <p:nvSpPr>
            <p:cNvPr id="7" name="Rectangular Callout 6"/>
            <p:cNvSpPr/>
            <p:nvPr/>
          </p:nvSpPr>
          <p:spPr>
            <a:xfrm>
              <a:off x="4537233" y="1262332"/>
              <a:ext cx="1248011" cy="684362"/>
            </a:xfrm>
            <a:prstGeom prst="wedgeRectCallout">
              <a:avLst>
                <a:gd name="adj1" fmla="val -44210"/>
                <a:gd name="adj2" fmla="val 101716"/>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Sentences</a:t>
              </a:r>
              <a:endParaRPr lang="en-US" dirty="0"/>
            </a:p>
          </p:txBody>
        </p:sp>
        <p:sp>
          <p:nvSpPr>
            <p:cNvPr id="9" name="Rectangular Callout 8"/>
            <p:cNvSpPr/>
            <p:nvPr/>
          </p:nvSpPr>
          <p:spPr>
            <a:xfrm>
              <a:off x="900441" y="1295400"/>
              <a:ext cx="1389869" cy="760562"/>
            </a:xfrm>
            <a:prstGeom prst="wedgeRectCallout">
              <a:avLst>
                <a:gd name="adj1" fmla="val 163361"/>
                <a:gd name="adj2" fmla="val 8785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Aggregate “mentioned in text”</a:t>
              </a:r>
              <a:endParaRPr lang="en-US" dirty="0"/>
            </a:p>
          </p:txBody>
        </p:sp>
        <p:sp>
          <p:nvSpPr>
            <p:cNvPr id="10" name="Rectangular Callout 9"/>
            <p:cNvSpPr/>
            <p:nvPr/>
          </p:nvSpPr>
          <p:spPr>
            <a:xfrm>
              <a:off x="2751576" y="1166363"/>
              <a:ext cx="1389869" cy="876300"/>
            </a:xfrm>
            <a:prstGeom prst="wedgeRectCallout">
              <a:avLst>
                <a:gd name="adj1" fmla="val 54049"/>
                <a:gd name="adj2" fmla="val 7135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Sentence level hidden variables</a:t>
              </a:r>
              <a:endParaRPr lang="en-US" dirty="0"/>
            </a:p>
          </p:txBody>
        </p:sp>
      </p:grpSp>
      <p:sp>
        <p:nvSpPr>
          <p:cNvPr id="11" name="Rounded Rectangular Callout 10"/>
          <p:cNvSpPr/>
          <p:nvPr/>
        </p:nvSpPr>
        <p:spPr>
          <a:xfrm>
            <a:off x="5344431" y="4114141"/>
            <a:ext cx="2417537" cy="1219200"/>
          </a:xfrm>
          <a:prstGeom prst="wedgeRoundRectCallout">
            <a:avLst>
              <a:gd name="adj1" fmla="val -127606"/>
              <a:gd name="adj2" fmla="val 75781"/>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Only missed an optimal solution in 3 out of &gt; 100,000 cases</a:t>
            </a:r>
            <a:endParaRPr lang="en-US" dirty="0"/>
          </a:p>
        </p:txBody>
      </p:sp>
    </p:spTree>
    <p:extLst>
      <p:ext uri="{BB962C8B-B14F-4D97-AF65-F5344CB8AC3E}">
        <p14:creationId xmlns:p14="http://schemas.microsoft.com/office/powerpoint/2010/main" val="400228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Exact Inference: A* Search</a:t>
            </a:r>
            <a:endParaRPr lang="en-US" dirty="0"/>
          </a:p>
        </p:txBody>
      </p:sp>
      <p:sp>
        <p:nvSpPr>
          <p:cNvPr id="3" name="Content Placeholder 2"/>
          <p:cNvSpPr>
            <a:spLocks noGrp="1"/>
          </p:cNvSpPr>
          <p:nvPr>
            <p:ph idx="1"/>
          </p:nvPr>
        </p:nvSpPr>
        <p:spPr>
          <a:xfrm>
            <a:off x="457200" y="1600200"/>
            <a:ext cx="8229600" cy="5029200"/>
          </a:xfrm>
        </p:spPr>
        <p:txBody>
          <a:bodyPr>
            <a:normAutofit fontScale="92500"/>
          </a:bodyPr>
          <a:lstStyle/>
          <a:p>
            <a:r>
              <a:rPr lang="en-US" dirty="0" smtClean="0"/>
              <a:t>Hypothesis</a:t>
            </a:r>
          </a:p>
          <a:p>
            <a:pPr lvl="1"/>
            <a:r>
              <a:rPr lang="en-US" dirty="0" smtClean="0"/>
              <a:t>Partial assignment to </a:t>
            </a:r>
            <a:r>
              <a:rPr lang="en-US" b="1" dirty="0" smtClean="0"/>
              <a:t>z</a:t>
            </a:r>
            <a:endParaRPr lang="en-US" dirty="0" smtClean="0"/>
          </a:p>
          <a:p>
            <a:r>
              <a:rPr lang="en-US" dirty="0" smtClean="0"/>
              <a:t>Heuristic</a:t>
            </a:r>
          </a:p>
          <a:p>
            <a:pPr lvl="1"/>
            <a:r>
              <a:rPr lang="en-US" dirty="0" smtClean="0"/>
              <a:t>Upper bound on the best score with partial assignment</a:t>
            </a:r>
          </a:p>
          <a:p>
            <a:pPr lvl="1"/>
            <a:r>
              <a:rPr lang="en-US" dirty="0" smtClean="0"/>
              <a:t>Pick relation mentions independently</a:t>
            </a:r>
          </a:p>
          <a:p>
            <a:pPr lvl="1"/>
            <a:r>
              <a:rPr lang="en-US" dirty="0" smtClean="0"/>
              <a:t>For each aggregate factor:</a:t>
            </a:r>
          </a:p>
          <a:p>
            <a:pPr lvl="2"/>
            <a:r>
              <a:rPr lang="en-US" dirty="0" smtClean="0"/>
              <a:t>check if we can improve the overall score by flipping each </a:t>
            </a:r>
          </a:p>
          <a:p>
            <a:r>
              <a:rPr lang="en-US" dirty="0" smtClean="0"/>
              <a:t>can lead to inconsistencies, but</a:t>
            </a:r>
          </a:p>
          <a:p>
            <a:r>
              <a:rPr lang="en-US" dirty="0" smtClean="0"/>
              <a:t>gives good upper bound</a:t>
            </a:r>
          </a:p>
          <a:p>
            <a:pPr lvl="1"/>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pic>
        <p:nvPicPr>
          <p:cNvPr id="5" name="Picture 4"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5800" y="5105400"/>
            <a:ext cx="317500" cy="279400"/>
          </a:xfrm>
          <a:prstGeom prst="rect">
            <a:avLst/>
          </a:prstGeom>
        </p:spPr>
      </p:pic>
    </p:spTree>
    <p:extLst>
      <p:ext uri="{BB962C8B-B14F-4D97-AF65-F5344CB8AC3E}">
        <p14:creationId xmlns:p14="http://schemas.microsoft.com/office/powerpoint/2010/main" val="13912014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Approximate Inference Local Search</a:t>
            </a:r>
            <a:endParaRPr lang="en-US" dirty="0"/>
          </a:p>
        </p:txBody>
      </p:sp>
      <p:sp>
        <p:nvSpPr>
          <p:cNvPr id="3" name="Content Placeholder 2"/>
          <p:cNvSpPr>
            <a:spLocks noGrp="1"/>
          </p:cNvSpPr>
          <p:nvPr>
            <p:ph idx="1"/>
          </p:nvPr>
        </p:nvSpPr>
        <p:spPr/>
        <p:txBody>
          <a:bodyPr>
            <a:normAutofit/>
          </a:bodyPr>
          <a:lstStyle/>
          <a:p>
            <a:r>
              <a:rPr lang="en-US" dirty="0" smtClean="0"/>
              <a:t>Start with full (random) assignment to</a:t>
            </a:r>
          </a:p>
          <a:p>
            <a:r>
              <a:rPr lang="en-US" dirty="0" smtClean="0"/>
              <a:t>Search operators define neighboring states</a:t>
            </a:r>
          </a:p>
          <a:p>
            <a:r>
              <a:rPr lang="en-US" dirty="0" smtClean="0"/>
              <a:t>At each step pick the highest scoring neighbor</a:t>
            </a:r>
          </a:p>
          <a:p>
            <a:pPr lvl="1"/>
            <a:r>
              <a:rPr lang="en-US" dirty="0" smtClean="0"/>
              <a:t>Until there are none better</a:t>
            </a:r>
          </a:p>
          <a:p>
            <a:r>
              <a:rPr lang="en-US" dirty="0" smtClean="0"/>
              <a:t>Basic Search Operators:</a:t>
            </a:r>
          </a:p>
          <a:p>
            <a:pPr lvl="1"/>
            <a:r>
              <a:rPr lang="en-US" dirty="0" smtClean="0"/>
              <a:t>Change each</a:t>
            </a:r>
          </a:p>
          <a:p>
            <a:r>
              <a:rPr lang="en-US" dirty="0" smtClean="0"/>
              <a:t>Aggregate Search Operators:</a:t>
            </a:r>
          </a:p>
          <a:p>
            <a:pPr lvl="1"/>
            <a:r>
              <a:rPr lang="en-US" dirty="0" smtClean="0"/>
              <a:t>Change all      ‘s assigned to relation      to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pic>
        <p:nvPicPr>
          <p:cNvPr id="6" name="Picture 5"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1091" y="1709271"/>
            <a:ext cx="647700" cy="406400"/>
          </a:xfrm>
          <a:prstGeom prst="rect">
            <a:avLst/>
          </a:prstGeom>
        </p:spPr>
      </p:pic>
      <p:pic>
        <p:nvPicPr>
          <p:cNvPr id="7" name="Picture 6"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400" y="4597400"/>
            <a:ext cx="317500" cy="279400"/>
          </a:xfrm>
          <a:prstGeom prst="rect">
            <a:avLst/>
          </a:prstGeom>
        </p:spPr>
      </p:pic>
      <p:pic>
        <p:nvPicPr>
          <p:cNvPr id="8" name="Picture 7"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5715000"/>
            <a:ext cx="317500" cy="279400"/>
          </a:xfrm>
          <a:prstGeom prst="rect">
            <a:avLst/>
          </a:prstGeom>
        </p:spPr>
      </p:pic>
      <p:pic>
        <p:nvPicPr>
          <p:cNvPr id="9" name="Picture 8"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2282" y="5734050"/>
            <a:ext cx="203200" cy="215900"/>
          </a:xfrm>
          <a:prstGeom prst="rect">
            <a:avLst/>
          </a:prstGeom>
        </p:spPr>
      </p:pic>
      <p:pic>
        <p:nvPicPr>
          <p:cNvPr id="10" name="Picture 9"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15200" y="5562600"/>
            <a:ext cx="317500" cy="381000"/>
          </a:xfrm>
          <a:prstGeom prst="rect">
            <a:avLst/>
          </a:prstGeom>
        </p:spPr>
      </p:pic>
      <p:sp>
        <p:nvSpPr>
          <p:cNvPr id="11" name="Explosion 2 10"/>
          <p:cNvSpPr/>
          <p:nvPr/>
        </p:nvSpPr>
        <p:spPr>
          <a:xfrm>
            <a:off x="3200400" y="1066800"/>
            <a:ext cx="6781800" cy="2743200"/>
          </a:xfrm>
          <a:prstGeom prst="irregularSeal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Almost always finds exact solution!</a:t>
            </a:r>
            <a:endParaRPr lang="en-US" sz="2800" dirty="0"/>
          </a:p>
        </p:txBody>
      </p:sp>
    </p:spTree>
    <p:extLst>
      <p:ext uri="{BB962C8B-B14F-4D97-AF65-F5344CB8AC3E}">
        <p14:creationId xmlns:p14="http://schemas.microsoft.com/office/powerpoint/2010/main" val="5969839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Aggregate Search Operator: Intuition</a:t>
            </a:r>
            <a:endParaRPr lang="en-US" dirty="0"/>
          </a:p>
        </p:txBody>
      </p:sp>
      <p:sp>
        <p:nvSpPr>
          <p:cNvPr id="3" name="Content Placeholder 2"/>
          <p:cNvSpPr>
            <a:spLocks noGrp="1"/>
          </p:cNvSpPr>
          <p:nvPr>
            <p:ph idx="1"/>
          </p:nvPr>
        </p:nvSpPr>
        <p:spPr/>
        <p:txBody>
          <a:bodyPr/>
          <a:lstStyle/>
          <a:p>
            <a:r>
              <a:rPr lang="en-US" dirty="0" smtClean="0"/>
              <a:t>Allows for global moves in the search space</a:t>
            </a:r>
          </a:p>
          <a:p>
            <a:r>
              <a:rPr lang="en-US" dirty="0" smtClean="0"/>
              <a:t>Not as likely to get stuck in local optima</a:t>
            </a:r>
          </a:p>
          <a:p>
            <a:r>
              <a:rPr lang="en-US" dirty="0" smtClean="0"/>
              <a:t>Type-level MCMC [Liang et. al. 2010]</a:t>
            </a:r>
          </a:p>
          <a:p>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2891426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Side Information</a:t>
            </a:r>
            <a:endParaRPr lang="en-US" dirty="0"/>
          </a:p>
        </p:txBody>
      </p:sp>
      <p:sp>
        <p:nvSpPr>
          <p:cNvPr id="3" name="Content Placeholder 2"/>
          <p:cNvSpPr>
            <a:spLocks noGrp="1"/>
          </p:cNvSpPr>
          <p:nvPr>
            <p:ph idx="1"/>
          </p:nvPr>
        </p:nvSpPr>
        <p:spPr>
          <a:xfrm>
            <a:off x="457200" y="1600200"/>
            <a:ext cx="3111021" cy="4525963"/>
          </a:xfrm>
        </p:spPr>
        <p:txBody>
          <a:bodyPr>
            <a:normAutofit lnSpcReduction="10000"/>
          </a:bodyPr>
          <a:lstStyle/>
          <a:p>
            <a:r>
              <a:rPr lang="en-US" dirty="0" smtClean="0"/>
              <a:t>Entity coverage in database</a:t>
            </a:r>
          </a:p>
          <a:p>
            <a:pPr lvl="1"/>
            <a:r>
              <a:rPr lang="en-US" dirty="0" smtClean="0"/>
              <a:t>Popular entities</a:t>
            </a:r>
          </a:p>
          <a:p>
            <a:pPr lvl="1"/>
            <a:r>
              <a:rPr lang="en-US" dirty="0" smtClean="0"/>
              <a:t>Good coverage in Freebase Wikipedia</a:t>
            </a:r>
          </a:p>
          <a:p>
            <a:pPr lvl="1"/>
            <a:r>
              <a:rPr lang="en-US" dirty="0" smtClean="0"/>
              <a:t>Unlikely to extract new facts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grpSp>
        <p:nvGrpSpPr>
          <p:cNvPr id="41" name="Group 40"/>
          <p:cNvGrpSpPr/>
          <p:nvPr/>
        </p:nvGrpSpPr>
        <p:grpSpPr>
          <a:xfrm>
            <a:off x="4953000" y="1828800"/>
            <a:ext cx="3048000" cy="3372678"/>
            <a:chOff x="2895600" y="2125649"/>
            <a:chExt cx="3048000" cy="3372678"/>
          </a:xfrm>
        </p:grpSpPr>
        <mc:AlternateContent xmlns:mc="http://schemas.openxmlformats.org/markup-compatibility/2006" xmlns:a14="http://schemas.microsoft.com/office/drawing/2010/main">
          <mc:Choice Requires="a14">
            <p:sp>
              <p:nvSpPr>
                <p:cNvPr id="5" name="Oval 4"/>
                <p:cNvSpPr/>
                <p:nvPr/>
              </p:nvSpPr>
              <p:spPr>
                <a:xfrm>
                  <a:off x="2895600" y="2125649"/>
                  <a:ext cx="533400" cy="5334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𝑠</m:t>
                            </m:r>
                          </m:e>
                          <m:sub>
                            <m:r>
                              <a:rPr lang="en-US" b="0" i="1" smtClean="0">
                                <a:latin typeface="Cambria Math"/>
                              </a:rPr>
                              <m:t>1</m:t>
                            </m:r>
                          </m:sub>
                        </m:sSub>
                      </m:oMath>
                    </m:oMathPara>
                  </a14:m>
                  <a:endParaRPr lang="en-US" dirty="0" smtClean="0"/>
                </a:p>
              </p:txBody>
            </p:sp>
          </mc:Choice>
          <mc:Fallback xmlns="">
            <p:sp>
              <p:nvSpPr>
                <p:cNvPr id="4" name="Oval 3"/>
                <p:cNvSpPr>
                  <a:spLocks noRot="1" noChangeAspect="1" noMove="1" noResize="1" noEditPoints="1" noAdjustHandles="1" noChangeArrowheads="1" noChangeShapeType="1" noTextEdit="1"/>
                </p:cNvSpPr>
                <p:nvPr/>
              </p:nvSpPr>
              <p:spPr>
                <a:xfrm>
                  <a:off x="2895600" y="2125649"/>
                  <a:ext cx="533400" cy="533400"/>
                </a:xfrm>
                <a:prstGeom prst="ellipse">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Oval 5"/>
                <p:cNvSpPr/>
                <p:nvPr/>
              </p:nvSpPr>
              <p:spPr>
                <a:xfrm>
                  <a:off x="3581400" y="2125649"/>
                  <a:ext cx="533400" cy="5334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𝑠</m:t>
                            </m:r>
                          </m:e>
                          <m:sub>
                            <m:r>
                              <a:rPr lang="en-US" b="0" i="1" smtClean="0">
                                <a:latin typeface="Cambria Math"/>
                              </a:rPr>
                              <m:t>2</m:t>
                            </m:r>
                          </m:sub>
                        </m:sSub>
                      </m:oMath>
                    </m:oMathPara>
                  </a14:m>
                  <a:endParaRPr lang="en-US" dirty="0" smtClean="0"/>
                </a:p>
              </p:txBody>
            </p:sp>
          </mc:Choice>
          <mc:Fallback xmlns="">
            <p:sp>
              <p:nvSpPr>
                <p:cNvPr id="5" name="Oval 4"/>
                <p:cNvSpPr>
                  <a:spLocks noRot="1" noChangeAspect="1" noMove="1" noResize="1" noEditPoints="1" noAdjustHandles="1" noChangeArrowheads="1" noChangeShapeType="1" noTextEdit="1"/>
                </p:cNvSpPr>
                <p:nvPr/>
              </p:nvSpPr>
              <p:spPr>
                <a:xfrm>
                  <a:off x="3581400" y="2125649"/>
                  <a:ext cx="533400" cy="533400"/>
                </a:xfrm>
                <a:prstGeom prst="ellipse">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Oval 6"/>
                <p:cNvSpPr/>
                <p:nvPr/>
              </p:nvSpPr>
              <p:spPr>
                <a:xfrm>
                  <a:off x="4267200" y="2125649"/>
                  <a:ext cx="533400" cy="5334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𝑠</m:t>
                            </m:r>
                          </m:e>
                          <m:sub>
                            <m:r>
                              <a:rPr lang="en-US" b="0" i="1" smtClean="0">
                                <a:latin typeface="Cambria Math"/>
                              </a:rPr>
                              <m:t>3</m:t>
                            </m:r>
                          </m:sub>
                        </m:sSub>
                      </m:oMath>
                    </m:oMathPara>
                  </a14:m>
                  <a:endParaRPr lang="en-US" dirty="0" smtClean="0"/>
                </a:p>
              </p:txBody>
            </p:sp>
          </mc:Choice>
          <mc:Fallback xmlns="">
            <p:sp>
              <p:nvSpPr>
                <p:cNvPr id="6" name="Oval 5"/>
                <p:cNvSpPr>
                  <a:spLocks noRot="1" noChangeAspect="1" noMove="1" noResize="1" noEditPoints="1" noAdjustHandles="1" noChangeArrowheads="1" noChangeShapeType="1" noTextEdit="1"/>
                </p:cNvSpPr>
                <p:nvPr/>
              </p:nvSpPr>
              <p:spPr>
                <a:xfrm>
                  <a:off x="4267200" y="2125649"/>
                  <a:ext cx="533400" cy="533400"/>
                </a:xfrm>
                <a:prstGeom prst="ellipse">
                  <a:avLst/>
                </a:prstGeom>
                <a:blipFill rotWithShape="1">
                  <a:blip r:embed="rId5"/>
                  <a:stretch>
                    <a:fillRect/>
                  </a:stretch>
                </a:blipFill>
              </p:spPr>
              <p:txBody>
                <a:bodyPr/>
                <a:lstStyle/>
                <a:p>
                  <a:r>
                    <a:rPr lang="en-US">
                      <a:noFill/>
                    </a:rPr>
                    <a:t> </a:t>
                  </a:r>
                </a:p>
              </p:txBody>
            </p:sp>
          </mc:Fallback>
        </mc:AlternateContent>
        <p:sp>
          <p:nvSpPr>
            <p:cNvPr id="8" name="TextBox 7"/>
            <p:cNvSpPr txBox="1"/>
            <p:nvPr/>
          </p:nvSpPr>
          <p:spPr>
            <a:xfrm>
              <a:off x="4953000" y="2125649"/>
              <a:ext cx="343364" cy="369332"/>
            </a:xfrm>
            <a:prstGeom prst="rect">
              <a:avLst/>
            </a:prstGeom>
            <a:noFill/>
          </p:spPr>
          <p:txBody>
            <a:bodyPr wrap="none" rtlCol="0">
              <a:spAutoFit/>
            </a:bodyPr>
            <a:lstStyle/>
            <a:p>
              <a:r>
                <a:rPr lang="en-US" dirty="0" smtClean="0"/>
                <a:t>…</a:t>
              </a:r>
              <a:endParaRPr lang="en-US" dirty="0"/>
            </a:p>
          </p:txBody>
        </p:sp>
        <mc:AlternateContent xmlns:mc="http://schemas.openxmlformats.org/markup-compatibility/2006" xmlns:a14="http://schemas.microsoft.com/office/drawing/2010/main">
          <mc:Choice Requires="a14">
            <p:sp>
              <p:nvSpPr>
                <p:cNvPr id="9" name="Oval 8"/>
                <p:cNvSpPr/>
                <p:nvPr/>
              </p:nvSpPr>
              <p:spPr>
                <a:xfrm>
                  <a:off x="5410200" y="2125649"/>
                  <a:ext cx="533400" cy="5334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𝑠</m:t>
                            </m:r>
                          </m:e>
                          <m:sub>
                            <m:r>
                              <a:rPr lang="en-US" b="0" i="1" smtClean="0">
                                <a:latin typeface="Cambria Math"/>
                              </a:rPr>
                              <m:t>𝑛</m:t>
                            </m:r>
                          </m:sub>
                        </m:sSub>
                      </m:oMath>
                    </m:oMathPara>
                  </a14:m>
                  <a:endParaRPr lang="en-US" dirty="0" smtClean="0"/>
                </a:p>
              </p:txBody>
            </p:sp>
          </mc:Choice>
          <mc:Fallback xmlns="">
            <p:sp>
              <p:nvSpPr>
                <p:cNvPr id="8" name="Oval 7"/>
                <p:cNvSpPr>
                  <a:spLocks noRot="1" noChangeAspect="1" noMove="1" noResize="1" noEditPoints="1" noAdjustHandles="1" noChangeArrowheads="1" noChangeShapeType="1" noTextEdit="1"/>
                </p:cNvSpPr>
                <p:nvPr/>
              </p:nvSpPr>
              <p:spPr>
                <a:xfrm>
                  <a:off x="5410200" y="2125649"/>
                  <a:ext cx="533400" cy="533400"/>
                </a:xfrm>
                <a:prstGeom prst="ellipse">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p:cNvSpPr/>
                <p:nvPr/>
              </p:nvSpPr>
              <p:spPr>
                <a:xfrm>
                  <a:off x="2895600" y="3040049"/>
                  <a:ext cx="533400" cy="533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𝑧</m:t>
                            </m:r>
                          </m:e>
                          <m:sub>
                            <m:r>
                              <a:rPr lang="en-US" b="0" i="1" smtClean="0">
                                <a:latin typeface="Cambria Math"/>
                              </a:rPr>
                              <m:t>1</m:t>
                            </m:r>
                          </m:sub>
                        </m:sSub>
                      </m:oMath>
                    </m:oMathPara>
                  </a14:m>
                  <a:endParaRPr lang="en-US" dirty="0" smtClean="0"/>
                </a:p>
              </p:txBody>
            </p:sp>
          </mc:Choice>
          <mc:Fallback xmlns="">
            <p:sp>
              <p:nvSpPr>
                <p:cNvPr id="9" name="Oval 8"/>
                <p:cNvSpPr>
                  <a:spLocks noRot="1" noChangeAspect="1" noMove="1" noResize="1" noEditPoints="1" noAdjustHandles="1" noChangeArrowheads="1" noChangeShapeType="1" noTextEdit="1"/>
                </p:cNvSpPr>
                <p:nvPr/>
              </p:nvSpPr>
              <p:spPr>
                <a:xfrm>
                  <a:off x="2895600" y="3040049"/>
                  <a:ext cx="533400" cy="533400"/>
                </a:xfrm>
                <a:prstGeom prst="ellipse">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p:cNvSpPr/>
                <p:nvPr/>
              </p:nvSpPr>
              <p:spPr>
                <a:xfrm>
                  <a:off x="3581400" y="3040049"/>
                  <a:ext cx="533400" cy="533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𝑧</m:t>
                            </m:r>
                          </m:e>
                          <m:sub>
                            <m:r>
                              <a:rPr lang="en-US" b="0" i="1" smtClean="0">
                                <a:latin typeface="Cambria Math"/>
                              </a:rPr>
                              <m:t>2</m:t>
                            </m:r>
                          </m:sub>
                        </m:sSub>
                      </m:oMath>
                    </m:oMathPara>
                  </a14:m>
                  <a:endParaRPr lang="en-US" dirty="0" smtClean="0"/>
                </a:p>
              </p:txBody>
            </p:sp>
          </mc:Choice>
          <mc:Fallback xmlns="">
            <p:sp>
              <p:nvSpPr>
                <p:cNvPr id="10" name="Oval 9"/>
                <p:cNvSpPr>
                  <a:spLocks noRot="1" noChangeAspect="1" noMove="1" noResize="1" noEditPoints="1" noAdjustHandles="1" noChangeArrowheads="1" noChangeShapeType="1" noTextEdit="1"/>
                </p:cNvSpPr>
                <p:nvPr/>
              </p:nvSpPr>
              <p:spPr>
                <a:xfrm>
                  <a:off x="3581400" y="3040049"/>
                  <a:ext cx="533400" cy="533400"/>
                </a:xfrm>
                <a:prstGeom prst="ellipse">
                  <a:avLst/>
                </a:prstGeom>
                <a:blipFill rotWithShape="1">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p:cNvSpPr/>
                <p:nvPr/>
              </p:nvSpPr>
              <p:spPr>
                <a:xfrm>
                  <a:off x="4267200" y="3040049"/>
                  <a:ext cx="533400" cy="533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𝑧</m:t>
                            </m:r>
                          </m:e>
                          <m:sub>
                            <m:r>
                              <a:rPr lang="en-US" b="0" i="1" smtClean="0">
                                <a:latin typeface="Cambria Math"/>
                              </a:rPr>
                              <m:t>3</m:t>
                            </m:r>
                          </m:sub>
                        </m:sSub>
                      </m:oMath>
                    </m:oMathPara>
                  </a14:m>
                  <a:endParaRPr lang="en-US" dirty="0" smtClean="0"/>
                </a:p>
              </p:txBody>
            </p:sp>
          </mc:Choice>
          <mc:Fallback xmlns="">
            <p:sp>
              <p:nvSpPr>
                <p:cNvPr id="11" name="Oval 10"/>
                <p:cNvSpPr>
                  <a:spLocks noRot="1" noChangeAspect="1" noMove="1" noResize="1" noEditPoints="1" noAdjustHandles="1" noChangeArrowheads="1" noChangeShapeType="1" noTextEdit="1"/>
                </p:cNvSpPr>
                <p:nvPr/>
              </p:nvSpPr>
              <p:spPr>
                <a:xfrm>
                  <a:off x="4267200" y="3040049"/>
                  <a:ext cx="533400" cy="533400"/>
                </a:xfrm>
                <a:prstGeom prst="ellipse">
                  <a:avLst/>
                </a:prstGeom>
                <a:blipFill rotWithShape="1">
                  <a:blip r:embed="rId9"/>
                  <a:stretch>
                    <a:fillRect/>
                  </a:stretch>
                </a:blipFill>
              </p:spPr>
              <p:txBody>
                <a:bodyPr/>
                <a:lstStyle/>
                <a:p>
                  <a:r>
                    <a:rPr lang="en-US">
                      <a:noFill/>
                    </a:rPr>
                    <a:t> </a:t>
                  </a:r>
                </a:p>
              </p:txBody>
            </p:sp>
          </mc:Fallback>
        </mc:AlternateContent>
        <p:sp>
          <p:nvSpPr>
            <p:cNvPr id="13" name="TextBox 12"/>
            <p:cNvSpPr txBox="1"/>
            <p:nvPr/>
          </p:nvSpPr>
          <p:spPr>
            <a:xfrm>
              <a:off x="4953000" y="3040049"/>
              <a:ext cx="343364" cy="369332"/>
            </a:xfrm>
            <a:prstGeom prst="rect">
              <a:avLst/>
            </a:prstGeom>
            <a:noFill/>
          </p:spPr>
          <p:txBody>
            <a:bodyPr wrap="none" rtlCol="0">
              <a:spAutoFit/>
            </a:bodyPr>
            <a:lstStyle/>
            <a:p>
              <a:r>
                <a:rPr lang="en-US" dirty="0" smtClean="0"/>
                <a:t>…</a:t>
              </a:r>
              <a:endParaRPr lang="en-US" dirty="0"/>
            </a:p>
          </p:txBody>
        </p:sp>
        <mc:AlternateContent xmlns:mc="http://schemas.openxmlformats.org/markup-compatibility/2006" xmlns:a14="http://schemas.microsoft.com/office/drawing/2010/main">
          <mc:Choice Requires="a14">
            <p:sp>
              <p:nvSpPr>
                <p:cNvPr id="14" name="Oval 13"/>
                <p:cNvSpPr/>
                <p:nvPr/>
              </p:nvSpPr>
              <p:spPr>
                <a:xfrm>
                  <a:off x="5410200" y="3040049"/>
                  <a:ext cx="533400" cy="533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𝑧</m:t>
                            </m:r>
                          </m:e>
                          <m:sub>
                            <m:r>
                              <a:rPr lang="en-US" b="0" i="1" smtClean="0">
                                <a:latin typeface="Cambria Math"/>
                              </a:rPr>
                              <m:t>𝑛</m:t>
                            </m:r>
                          </m:sub>
                        </m:sSub>
                      </m:oMath>
                    </m:oMathPara>
                  </a14:m>
                  <a:endParaRPr lang="en-US" dirty="0" smtClean="0"/>
                </a:p>
              </p:txBody>
            </p:sp>
          </mc:Choice>
          <mc:Fallback xmlns="">
            <p:sp>
              <p:nvSpPr>
                <p:cNvPr id="13" name="Oval 12"/>
                <p:cNvSpPr>
                  <a:spLocks noRot="1" noChangeAspect="1" noMove="1" noResize="1" noEditPoints="1" noAdjustHandles="1" noChangeArrowheads="1" noChangeShapeType="1" noTextEdit="1"/>
                </p:cNvSpPr>
                <p:nvPr/>
              </p:nvSpPr>
              <p:spPr>
                <a:xfrm>
                  <a:off x="5410200" y="3040049"/>
                  <a:ext cx="533400" cy="533400"/>
                </a:xfrm>
                <a:prstGeom prst="ellipse">
                  <a:avLst/>
                </a:prstGeom>
                <a:blipFill rotWithShape="1">
                  <a:blip r:embed="rId10"/>
                  <a:stretch>
                    <a:fillRect/>
                  </a:stretch>
                </a:blipFill>
              </p:spPr>
              <p:txBody>
                <a:bodyPr/>
                <a:lstStyle/>
                <a:p>
                  <a:r>
                    <a:rPr lang="en-US">
                      <a:noFill/>
                    </a:rPr>
                    <a:t> </a:t>
                  </a:r>
                </a:p>
              </p:txBody>
            </p:sp>
          </mc:Fallback>
        </mc:AlternateContent>
        <p:cxnSp>
          <p:nvCxnSpPr>
            <p:cNvPr id="15" name="Straight Connector 14"/>
            <p:cNvCxnSpPr>
              <a:stCxn id="5" idx="4"/>
              <a:endCxn id="10" idx="0"/>
            </p:cNvCxnSpPr>
            <p:nvPr/>
          </p:nvCxnSpPr>
          <p:spPr>
            <a:xfrm>
              <a:off x="3162300" y="2659049"/>
              <a:ext cx="0" cy="381000"/>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p:cNvCxnSpPr>
              <a:stCxn id="6" idx="4"/>
              <a:endCxn id="11" idx="0"/>
            </p:cNvCxnSpPr>
            <p:nvPr/>
          </p:nvCxnSpPr>
          <p:spPr>
            <a:xfrm>
              <a:off x="3848100" y="2659049"/>
              <a:ext cx="0" cy="381000"/>
            </a:xfrm>
            <a:prstGeom prst="line">
              <a:avLst/>
            </a:prstGeom>
          </p:spPr>
          <p:style>
            <a:lnRef idx="3">
              <a:schemeClr val="dk1"/>
            </a:lnRef>
            <a:fillRef idx="0">
              <a:schemeClr val="dk1"/>
            </a:fillRef>
            <a:effectRef idx="2">
              <a:schemeClr val="dk1"/>
            </a:effectRef>
            <a:fontRef idx="minor">
              <a:schemeClr val="tx1"/>
            </a:fontRef>
          </p:style>
        </p:cxnSp>
        <p:cxnSp>
          <p:nvCxnSpPr>
            <p:cNvPr id="17" name="Straight Connector 16"/>
            <p:cNvCxnSpPr>
              <a:stCxn id="7" idx="4"/>
              <a:endCxn id="12" idx="0"/>
            </p:cNvCxnSpPr>
            <p:nvPr/>
          </p:nvCxnSpPr>
          <p:spPr>
            <a:xfrm>
              <a:off x="4533900" y="2659049"/>
              <a:ext cx="0" cy="381000"/>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p:cNvCxnSpPr>
              <a:stCxn id="9" idx="4"/>
              <a:endCxn id="14" idx="0"/>
            </p:cNvCxnSpPr>
            <p:nvPr/>
          </p:nvCxnSpPr>
          <p:spPr>
            <a:xfrm>
              <a:off x="5676900" y="2659049"/>
              <a:ext cx="0" cy="381000"/>
            </a:xfrm>
            <a:prstGeom prst="line">
              <a:avLst/>
            </a:prstGeom>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9" name="Oval 18"/>
                <p:cNvSpPr/>
                <p:nvPr/>
              </p:nvSpPr>
              <p:spPr>
                <a:xfrm>
                  <a:off x="3124200" y="4030649"/>
                  <a:ext cx="533400" cy="533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𝑡</m:t>
                            </m:r>
                          </m:e>
                          <m:sub>
                            <m:r>
                              <a:rPr lang="en-US" b="0" i="1" smtClean="0">
                                <a:latin typeface="Cambria Math"/>
                              </a:rPr>
                              <m:t>1</m:t>
                            </m:r>
                          </m:sub>
                        </m:sSub>
                      </m:oMath>
                    </m:oMathPara>
                  </a14:m>
                  <a:endParaRPr lang="en-US" dirty="0" smtClean="0"/>
                </a:p>
              </p:txBody>
            </p:sp>
          </mc:Choice>
          <mc:Fallback xmlns="">
            <p:sp>
              <p:nvSpPr>
                <p:cNvPr id="18" name="Oval 17"/>
                <p:cNvSpPr>
                  <a:spLocks noRot="1" noChangeAspect="1" noMove="1" noResize="1" noEditPoints="1" noAdjustHandles="1" noChangeArrowheads="1" noChangeShapeType="1" noTextEdit="1"/>
                </p:cNvSpPr>
                <p:nvPr/>
              </p:nvSpPr>
              <p:spPr>
                <a:xfrm>
                  <a:off x="3124200" y="4030649"/>
                  <a:ext cx="533400" cy="533400"/>
                </a:xfrm>
                <a:prstGeom prst="ellipse">
                  <a:avLst/>
                </a:prstGeom>
                <a:blipFill rotWithShape="1">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Oval 19"/>
                <p:cNvSpPr/>
                <p:nvPr/>
              </p:nvSpPr>
              <p:spPr>
                <a:xfrm>
                  <a:off x="3962400" y="4026673"/>
                  <a:ext cx="533400" cy="533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𝑡</m:t>
                            </m:r>
                          </m:e>
                          <m:sub>
                            <m:r>
                              <a:rPr lang="en-US" b="0" i="1" smtClean="0">
                                <a:latin typeface="Cambria Math"/>
                              </a:rPr>
                              <m:t>2</m:t>
                            </m:r>
                          </m:sub>
                        </m:sSub>
                      </m:oMath>
                    </m:oMathPara>
                  </a14:m>
                  <a:endParaRPr lang="en-US" dirty="0" smtClean="0"/>
                </a:p>
              </p:txBody>
            </p:sp>
          </mc:Choice>
          <mc:Fallback xmlns="">
            <p:sp>
              <p:nvSpPr>
                <p:cNvPr id="19" name="Oval 18"/>
                <p:cNvSpPr>
                  <a:spLocks noRot="1" noChangeAspect="1" noMove="1" noResize="1" noEditPoints="1" noAdjustHandles="1" noChangeArrowheads="1" noChangeShapeType="1" noTextEdit="1"/>
                </p:cNvSpPr>
                <p:nvPr/>
              </p:nvSpPr>
              <p:spPr>
                <a:xfrm>
                  <a:off x="3962400" y="4026673"/>
                  <a:ext cx="533400" cy="533400"/>
                </a:xfrm>
                <a:prstGeom prst="ellipse">
                  <a:avLst/>
                </a:prstGeom>
                <a:blipFill rotWithShape="1">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Oval 20"/>
                <p:cNvSpPr/>
                <p:nvPr/>
              </p:nvSpPr>
              <p:spPr>
                <a:xfrm>
                  <a:off x="5181600" y="4038600"/>
                  <a:ext cx="533400" cy="533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𝑡</m:t>
                            </m:r>
                          </m:e>
                          <m:sub>
                            <m:r>
                              <a:rPr lang="en-US" b="0" i="1" smtClean="0">
                                <a:latin typeface="Cambria Math"/>
                              </a:rPr>
                              <m:t>𝑘</m:t>
                            </m:r>
                          </m:sub>
                        </m:sSub>
                      </m:oMath>
                    </m:oMathPara>
                  </a14:m>
                  <a:endParaRPr lang="en-US" dirty="0" smtClean="0"/>
                </a:p>
              </p:txBody>
            </p:sp>
          </mc:Choice>
          <mc:Fallback xmlns="">
            <p:sp>
              <p:nvSpPr>
                <p:cNvPr id="20" name="Oval 19"/>
                <p:cNvSpPr>
                  <a:spLocks noRot="1" noChangeAspect="1" noMove="1" noResize="1" noEditPoints="1" noAdjustHandles="1" noChangeArrowheads="1" noChangeShapeType="1" noTextEdit="1"/>
                </p:cNvSpPr>
                <p:nvPr/>
              </p:nvSpPr>
              <p:spPr>
                <a:xfrm>
                  <a:off x="5181600" y="4038600"/>
                  <a:ext cx="533400" cy="533400"/>
                </a:xfrm>
                <a:prstGeom prst="ellipse">
                  <a:avLst/>
                </a:prstGeom>
                <a:blipFill rotWithShape="1">
                  <a:blip r:embed="rId13"/>
                  <a:stretch>
                    <a:fillRect/>
                  </a:stretch>
                </a:blipFill>
              </p:spPr>
              <p:txBody>
                <a:bodyPr/>
                <a:lstStyle/>
                <a:p>
                  <a:r>
                    <a:rPr lang="en-US">
                      <a:noFill/>
                    </a:rPr>
                    <a:t> </a:t>
                  </a:r>
                </a:p>
              </p:txBody>
            </p:sp>
          </mc:Fallback>
        </mc:AlternateContent>
        <p:sp>
          <p:nvSpPr>
            <p:cNvPr id="22" name="TextBox 21"/>
            <p:cNvSpPr txBox="1"/>
            <p:nvPr/>
          </p:nvSpPr>
          <p:spPr>
            <a:xfrm>
              <a:off x="4685836" y="4038600"/>
              <a:ext cx="343364" cy="369332"/>
            </a:xfrm>
            <a:prstGeom prst="rect">
              <a:avLst/>
            </a:prstGeom>
            <a:noFill/>
          </p:spPr>
          <p:txBody>
            <a:bodyPr wrap="none" rtlCol="0">
              <a:spAutoFit/>
            </a:bodyPr>
            <a:lstStyle/>
            <a:p>
              <a:r>
                <a:rPr lang="en-US" dirty="0" smtClean="0"/>
                <a:t>…</a:t>
              </a:r>
              <a:endParaRPr lang="en-US" dirty="0"/>
            </a:p>
          </p:txBody>
        </p:sp>
        <p:cxnSp>
          <p:nvCxnSpPr>
            <p:cNvPr id="23" name="Straight Connector 22"/>
            <p:cNvCxnSpPr>
              <a:stCxn id="10" idx="4"/>
              <a:endCxn id="19" idx="0"/>
            </p:cNvCxnSpPr>
            <p:nvPr/>
          </p:nvCxnSpPr>
          <p:spPr>
            <a:xfrm>
              <a:off x="3162300" y="3573449"/>
              <a:ext cx="228600" cy="457200"/>
            </a:xfrm>
            <a:prstGeom prst="line">
              <a:avLst/>
            </a:prstGeom>
          </p:spPr>
          <p:style>
            <a:lnRef idx="3">
              <a:schemeClr val="dk1"/>
            </a:lnRef>
            <a:fillRef idx="0">
              <a:schemeClr val="dk1"/>
            </a:fillRef>
            <a:effectRef idx="2">
              <a:schemeClr val="dk1"/>
            </a:effectRef>
            <a:fontRef idx="minor">
              <a:schemeClr val="tx1"/>
            </a:fontRef>
          </p:style>
        </p:cxnSp>
        <p:cxnSp>
          <p:nvCxnSpPr>
            <p:cNvPr id="24" name="Straight Connector 23"/>
            <p:cNvCxnSpPr>
              <a:stCxn id="10" idx="4"/>
              <a:endCxn id="20" idx="0"/>
            </p:cNvCxnSpPr>
            <p:nvPr/>
          </p:nvCxnSpPr>
          <p:spPr>
            <a:xfrm>
              <a:off x="3162300" y="3573449"/>
              <a:ext cx="1066800" cy="453224"/>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p:cNvCxnSpPr>
              <a:stCxn id="10" idx="4"/>
              <a:endCxn id="21" idx="0"/>
            </p:cNvCxnSpPr>
            <p:nvPr/>
          </p:nvCxnSpPr>
          <p:spPr>
            <a:xfrm>
              <a:off x="3162300" y="3573449"/>
              <a:ext cx="2286000" cy="465151"/>
            </a:xfrm>
            <a:prstGeom prst="line">
              <a:avLst/>
            </a:prstGeom>
          </p:spPr>
          <p:style>
            <a:lnRef idx="3">
              <a:schemeClr val="dk1"/>
            </a:lnRef>
            <a:fillRef idx="0">
              <a:schemeClr val="dk1"/>
            </a:fillRef>
            <a:effectRef idx="2">
              <a:schemeClr val="dk1"/>
            </a:effectRef>
            <a:fontRef idx="minor">
              <a:schemeClr val="tx1"/>
            </a:fontRef>
          </p:style>
        </p:cxnSp>
        <p:cxnSp>
          <p:nvCxnSpPr>
            <p:cNvPr id="26" name="Straight Connector 25"/>
            <p:cNvCxnSpPr>
              <a:stCxn id="11" idx="4"/>
              <a:endCxn id="19" idx="0"/>
            </p:cNvCxnSpPr>
            <p:nvPr/>
          </p:nvCxnSpPr>
          <p:spPr>
            <a:xfrm flipH="1">
              <a:off x="3390900" y="3573449"/>
              <a:ext cx="457200" cy="457200"/>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p:cNvCxnSpPr>
              <a:stCxn id="11" idx="4"/>
              <a:endCxn id="20" idx="0"/>
            </p:cNvCxnSpPr>
            <p:nvPr/>
          </p:nvCxnSpPr>
          <p:spPr>
            <a:xfrm>
              <a:off x="3848100" y="3573449"/>
              <a:ext cx="381000" cy="453224"/>
            </a:xfrm>
            <a:prstGeom prst="line">
              <a:avLst/>
            </a:prstGeom>
          </p:spPr>
          <p:style>
            <a:lnRef idx="3">
              <a:schemeClr val="dk1"/>
            </a:lnRef>
            <a:fillRef idx="0">
              <a:schemeClr val="dk1"/>
            </a:fillRef>
            <a:effectRef idx="2">
              <a:schemeClr val="dk1"/>
            </a:effectRef>
            <a:fontRef idx="minor">
              <a:schemeClr val="tx1"/>
            </a:fontRef>
          </p:style>
        </p:cxnSp>
        <p:cxnSp>
          <p:nvCxnSpPr>
            <p:cNvPr id="28" name="Straight Connector 27"/>
            <p:cNvCxnSpPr>
              <a:stCxn id="11" idx="4"/>
              <a:endCxn id="21" idx="0"/>
            </p:cNvCxnSpPr>
            <p:nvPr/>
          </p:nvCxnSpPr>
          <p:spPr>
            <a:xfrm>
              <a:off x="3848100" y="3573449"/>
              <a:ext cx="1600200" cy="465151"/>
            </a:xfrm>
            <a:prstGeom prst="line">
              <a:avLst/>
            </a:prstGeom>
          </p:spPr>
          <p:style>
            <a:lnRef idx="3">
              <a:schemeClr val="dk1"/>
            </a:lnRef>
            <a:fillRef idx="0">
              <a:schemeClr val="dk1"/>
            </a:fillRef>
            <a:effectRef idx="2">
              <a:schemeClr val="dk1"/>
            </a:effectRef>
            <a:fontRef idx="minor">
              <a:schemeClr val="tx1"/>
            </a:fontRef>
          </p:style>
        </p:cxnSp>
        <p:cxnSp>
          <p:nvCxnSpPr>
            <p:cNvPr id="29" name="Straight Connector 28"/>
            <p:cNvCxnSpPr>
              <a:stCxn id="12" idx="4"/>
              <a:endCxn id="20" idx="0"/>
            </p:cNvCxnSpPr>
            <p:nvPr/>
          </p:nvCxnSpPr>
          <p:spPr>
            <a:xfrm flipH="1">
              <a:off x="4229100" y="3573449"/>
              <a:ext cx="304800" cy="453224"/>
            </a:xfrm>
            <a:prstGeom prst="line">
              <a:avLst/>
            </a:prstGeom>
          </p:spPr>
          <p:style>
            <a:lnRef idx="3">
              <a:schemeClr val="dk1"/>
            </a:lnRef>
            <a:fillRef idx="0">
              <a:schemeClr val="dk1"/>
            </a:fillRef>
            <a:effectRef idx="2">
              <a:schemeClr val="dk1"/>
            </a:effectRef>
            <a:fontRef idx="minor">
              <a:schemeClr val="tx1"/>
            </a:fontRef>
          </p:style>
        </p:cxnSp>
        <p:cxnSp>
          <p:nvCxnSpPr>
            <p:cNvPr id="30" name="Straight Connector 29"/>
            <p:cNvCxnSpPr>
              <a:stCxn id="12" idx="4"/>
              <a:endCxn id="21" idx="0"/>
            </p:cNvCxnSpPr>
            <p:nvPr/>
          </p:nvCxnSpPr>
          <p:spPr>
            <a:xfrm>
              <a:off x="4533900" y="3573449"/>
              <a:ext cx="914400" cy="465151"/>
            </a:xfrm>
            <a:prstGeom prst="line">
              <a:avLst/>
            </a:prstGeom>
          </p:spPr>
          <p:style>
            <a:lnRef idx="3">
              <a:schemeClr val="dk1"/>
            </a:lnRef>
            <a:fillRef idx="0">
              <a:schemeClr val="dk1"/>
            </a:fillRef>
            <a:effectRef idx="2">
              <a:schemeClr val="dk1"/>
            </a:effectRef>
            <a:fontRef idx="minor">
              <a:schemeClr val="tx1"/>
            </a:fontRef>
          </p:style>
        </p:cxnSp>
        <p:cxnSp>
          <p:nvCxnSpPr>
            <p:cNvPr id="31" name="Straight Connector 30"/>
            <p:cNvCxnSpPr>
              <a:stCxn id="14" idx="4"/>
              <a:endCxn id="19" idx="0"/>
            </p:cNvCxnSpPr>
            <p:nvPr/>
          </p:nvCxnSpPr>
          <p:spPr>
            <a:xfrm flipH="1">
              <a:off x="3390900" y="3573449"/>
              <a:ext cx="2286000" cy="457200"/>
            </a:xfrm>
            <a:prstGeom prst="line">
              <a:avLst/>
            </a:prstGeom>
          </p:spPr>
          <p:style>
            <a:lnRef idx="3">
              <a:schemeClr val="dk1"/>
            </a:lnRef>
            <a:fillRef idx="0">
              <a:schemeClr val="dk1"/>
            </a:fillRef>
            <a:effectRef idx="2">
              <a:schemeClr val="dk1"/>
            </a:effectRef>
            <a:fontRef idx="minor">
              <a:schemeClr val="tx1"/>
            </a:fontRef>
          </p:style>
        </p:cxnSp>
        <p:cxnSp>
          <p:nvCxnSpPr>
            <p:cNvPr id="32" name="Straight Connector 31"/>
            <p:cNvCxnSpPr>
              <a:stCxn id="14" idx="4"/>
              <a:endCxn id="20" idx="0"/>
            </p:cNvCxnSpPr>
            <p:nvPr/>
          </p:nvCxnSpPr>
          <p:spPr>
            <a:xfrm flipH="1">
              <a:off x="4229100" y="3573449"/>
              <a:ext cx="1447800" cy="453224"/>
            </a:xfrm>
            <a:prstGeom prst="line">
              <a:avLst/>
            </a:prstGeom>
          </p:spPr>
          <p:style>
            <a:lnRef idx="3">
              <a:schemeClr val="dk1"/>
            </a:lnRef>
            <a:fillRef idx="0">
              <a:schemeClr val="dk1"/>
            </a:fillRef>
            <a:effectRef idx="2">
              <a:schemeClr val="dk1"/>
            </a:effectRef>
            <a:fontRef idx="minor">
              <a:schemeClr val="tx1"/>
            </a:fontRef>
          </p:style>
        </p:cxnSp>
        <p:cxnSp>
          <p:nvCxnSpPr>
            <p:cNvPr id="33" name="Straight Connector 32"/>
            <p:cNvCxnSpPr>
              <a:stCxn id="14" idx="4"/>
              <a:endCxn id="21" idx="0"/>
            </p:cNvCxnSpPr>
            <p:nvPr/>
          </p:nvCxnSpPr>
          <p:spPr>
            <a:xfrm flipH="1">
              <a:off x="5448300" y="3573449"/>
              <a:ext cx="228600" cy="465151"/>
            </a:xfrm>
            <a:prstGeom prst="line">
              <a:avLst/>
            </a:prstGeom>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34" name="Oval 33"/>
                <p:cNvSpPr/>
                <p:nvPr/>
              </p:nvSpPr>
              <p:spPr>
                <a:xfrm>
                  <a:off x="3124200" y="4956976"/>
                  <a:ext cx="533400" cy="5334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𝑑</m:t>
                            </m:r>
                          </m:e>
                          <m:sub>
                            <m:r>
                              <a:rPr lang="en-US" b="0" i="1" smtClean="0">
                                <a:latin typeface="Cambria Math"/>
                              </a:rPr>
                              <m:t>1</m:t>
                            </m:r>
                          </m:sub>
                        </m:sSub>
                      </m:oMath>
                    </m:oMathPara>
                  </a14:m>
                  <a:endParaRPr lang="en-US" dirty="0" smtClean="0"/>
                </a:p>
              </p:txBody>
            </p:sp>
          </mc:Choice>
          <mc:Fallback xmlns="">
            <p:sp>
              <p:nvSpPr>
                <p:cNvPr id="35" name="Oval 34"/>
                <p:cNvSpPr>
                  <a:spLocks noRot="1" noChangeAspect="1" noMove="1" noResize="1" noEditPoints="1" noAdjustHandles="1" noChangeArrowheads="1" noChangeShapeType="1" noTextEdit="1"/>
                </p:cNvSpPr>
                <p:nvPr/>
              </p:nvSpPr>
              <p:spPr>
                <a:xfrm>
                  <a:off x="3124200" y="4956976"/>
                  <a:ext cx="533400" cy="533400"/>
                </a:xfrm>
                <a:prstGeom prst="ellipse">
                  <a:avLst/>
                </a:prstGeom>
                <a:blipFill rotWithShape="1">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Oval 34"/>
                <p:cNvSpPr/>
                <p:nvPr/>
              </p:nvSpPr>
              <p:spPr>
                <a:xfrm>
                  <a:off x="3962400" y="4953000"/>
                  <a:ext cx="533400" cy="5334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𝑑</m:t>
                            </m:r>
                          </m:e>
                          <m:sub>
                            <m:r>
                              <a:rPr lang="en-US" b="0" i="1" smtClean="0">
                                <a:latin typeface="Cambria Math"/>
                              </a:rPr>
                              <m:t>2</m:t>
                            </m:r>
                          </m:sub>
                        </m:sSub>
                      </m:oMath>
                    </m:oMathPara>
                  </a14:m>
                  <a:endParaRPr lang="en-US" dirty="0" smtClean="0"/>
                </a:p>
              </p:txBody>
            </p:sp>
          </mc:Choice>
          <mc:Fallback xmlns="">
            <p:sp>
              <p:nvSpPr>
                <p:cNvPr id="36" name="Oval 35"/>
                <p:cNvSpPr>
                  <a:spLocks noRot="1" noChangeAspect="1" noMove="1" noResize="1" noEditPoints="1" noAdjustHandles="1" noChangeArrowheads="1" noChangeShapeType="1" noTextEdit="1"/>
                </p:cNvSpPr>
                <p:nvPr/>
              </p:nvSpPr>
              <p:spPr>
                <a:xfrm>
                  <a:off x="3962400" y="4953000"/>
                  <a:ext cx="533400" cy="533400"/>
                </a:xfrm>
                <a:prstGeom prst="ellipse">
                  <a:avLst/>
                </a:prstGeom>
                <a:blipFill rotWithShape="1">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Oval 35"/>
                <p:cNvSpPr/>
                <p:nvPr/>
              </p:nvSpPr>
              <p:spPr>
                <a:xfrm>
                  <a:off x="5181600" y="4964927"/>
                  <a:ext cx="533400" cy="5334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𝑑</m:t>
                            </m:r>
                          </m:e>
                          <m:sub>
                            <m:r>
                              <a:rPr lang="en-US" b="0" i="1" smtClean="0">
                                <a:latin typeface="Cambria Math"/>
                              </a:rPr>
                              <m:t>𝑘</m:t>
                            </m:r>
                          </m:sub>
                        </m:sSub>
                      </m:oMath>
                    </m:oMathPara>
                  </a14:m>
                  <a:endParaRPr lang="en-US" dirty="0" smtClean="0"/>
                </a:p>
              </p:txBody>
            </p:sp>
          </mc:Choice>
          <mc:Fallback xmlns="">
            <p:sp>
              <p:nvSpPr>
                <p:cNvPr id="37" name="Oval 36"/>
                <p:cNvSpPr>
                  <a:spLocks noRot="1" noChangeAspect="1" noMove="1" noResize="1" noEditPoints="1" noAdjustHandles="1" noChangeArrowheads="1" noChangeShapeType="1" noTextEdit="1"/>
                </p:cNvSpPr>
                <p:nvPr/>
              </p:nvSpPr>
              <p:spPr>
                <a:xfrm>
                  <a:off x="5181600" y="4964927"/>
                  <a:ext cx="533400" cy="533400"/>
                </a:xfrm>
                <a:prstGeom prst="ellipse">
                  <a:avLst/>
                </a:prstGeom>
                <a:blipFill rotWithShape="1">
                  <a:blip r:embed="rId16"/>
                  <a:stretch>
                    <a:fillRect/>
                  </a:stretch>
                </a:blipFill>
              </p:spPr>
              <p:txBody>
                <a:bodyPr/>
                <a:lstStyle/>
                <a:p>
                  <a:r>
                    <a:rPr lang="en-US">
                      <a:noFill/>
                    </a:rPr>
                    <a:t> </a:t>
                  </a:r>
                </a:p>
              </p:txBody>
            </p:sp>
          </mc:Fallback>
        </mc:AlternateContent>
        <p:sp>
          <p:nvSpPr>
            <p:cNvPr id="37" name="TextBox 36"/>
            <p:cNvSpPr txBox="1"/>
            <p:nvPr/>
          </p:nvSpPr>
          <p:spPr>
            <a:xfrm>
              <a:off x="4685836" y="4964927"/>
              <a:ext cx="343364" cy="369332"/>
            </a:xfrm>
            <a:prstGeom prst="rect">
              <a:avLst/>
            </a:prstGeom>
            <a:noFill/>
          </p:spPr>
          <p:txBody>
            <a:bodyPr wrap="none" rtlCol="0">
              <a:spAutoFit/>
            </a:bodyPr>
            <a:lstStyle/>
            <a:p>
              <a:r>
                <a:rPr lang="en-US" dirty="0" smtClean="0"/>
                <a:t>…</a:t>
              </a:r>
              <a:endParaRPr lang="en-US" dirty="0"/>
            </a:p>
          </p:txBody>
        </p:sp>
        <p:cxnSp>
          <p:nvCxnSpPr>
            <p:cNvPr id="38" name="Straight Connector 37"/>
            <p:cNvCxnSpPr>
              <a:stCxn id="19" idx="4"/>
              <a:endCxn id="34" idx="0"/>
            </p:cNvCxnSpPr>
            <p:nvPr/>
          </p:nvCxnSpPr>
          <p:spPr>
            <a:xfrm>
              <a:off x="3390900" y="4564049"/>
              <a:ext cx="0" cy="392927"/>
            </a:xfrm>
            <a:prstGeom prst="line">
              <a:avLst/>
            </a:prstGeom>
          </p:spPr>
          <p:style>
            <a:lnRef idx="3">
              <a:schemeClr val="dk1"/>
            </a:lnRef>
            <a:fillRef idx="0">
              <a:schemeClr val="dk1"/>
            </a:fillRef>
            <a:effectRef idx="2">
              <a:schemeClr val="dk1"/>
            </a:effectRef>
            <a:fontRef idx="minor">
              <a:schemeClr val="tx1"/>
            </a:fontRef>
          </p:style>
        </p:cxnSp>
        <p:cxnSp>
          <p:nvCxnSpPr>
            <p:cNvPr id="39" name="Straight Connector 38"/>
            <p:cNvCxnSpPr>
              <a:stCxn id="20" idx="4"/>
              <a:endCxn id="35" idx="0"/>
            </p:cNvCxnSpPr>
            <p:nvPr/>
          </p:nvCxnSpPr>
          <p:spPr>
            <a:xfrm>
              <a:off x="4229100" y="4560073"/>
              <a:ext cx="0" cy="392927"/>
            </a:xfrm>
            <a:prstGeom prst="line">
              <a:avLst/>
            </a:prstGeom>
          </p:spPr>
          <p:style>
            <a:lnRef idx="3">
              <a:schemeClr val="dk1"/>
            </a:lnRef>
            <a:fillRef idx="0">
              <a:schemeClr val="dk1"/>
            </a:fillRef>
            <a:effectRef idx="2">
              <a:schemeClr val="dk1"/>
            </a:effectRef>
            <a:fontRef idx="minor">
              <a:schemeClr val="tx1"/>
            </a:fontRef>
          </p:style>
        </p:cxnSp>
        <p:cxnSp>
          <p:nvCxnSpPr>
            <p:cNvPr id="40" name="Straight Connector 39"/>
            <p:cNvCxnSpPr>
              <a:stCxn id="21" idx="4"/>
              <a:endCxn id="36" idx="0"/>
            </p:cNvCxnSpPr>
            <p:nvPr/>
          </p:nvCxnSpPr>
          <p:spPr>
            <a:xfrm>
              <a:off x="5448300" y="4572000"/>
              <a:ext cx="0" cy="392927"/>
            </a:xfrm>
            <a:prstGeom prst="line">
              <a:avLst/>
            </a:prstGeom>
          </p:spPr>
          <p:style>
            <a:lnRef idx="3">
              <a:schemeClr val="dk1"/>
            </a:lnRef>
            <a:fillRef idx="0">
              <a:schemeClr val="dk1"/>
            </a:fillRef>
            <a:effectRef idx="2">
              <a:schemeClr val="dk1"/>
            </a:effectRef>
            <a:fontRef idx="minor">
              <a:schemeClr val="tx1"/>
            </a:fontRef>
          </p:style>
        </p:cxnSp>
      </p:grpSp>
      <p:sp>
        <p:nvSpPr>
          <p:cNvPr id="42" name="Curved Left Arrow 41"/>
          <p:cNvSpPr/>
          <p:nvPr/>
        </p:nvSpPr>
        <p:spPr>
          <a:xfrm rot="20512114">
            <a:off x="7372398" y="325627"/>
            <a:ext cx="1447800" cy="4270901"/>
          </a:xfrm>
          <a:prstGeom prst="curvedLef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tx1"/>
              </a:solidFill>
            </a:endParaRPr>
          </a:p>
        </p:txBody>
      </p:sp>
      <p:pic>
        <p:nvPicPr>
          <p:cNvPr id="43" name="Picture 42"/>
          <p:cNvPicPr>
            <a:picLocks noChangeAspect="1"/>
          </p:cNvPicPr>
          <p:nvPr/>
        </p:nvPicPr>
        <p:blipFill rotWithShape="1">
          <a:blip r:embed="rId17">
            <a:extLst>
              <a:ext uri="{28A0092B-C50C-407E-A947-70E740481C1C}">
                <a14:useLocalDpi xmlns:a14="http://schemas.microsoft.com/office/drawing/2010/main" val="0"/>
              </a:ext>
            </a:extLst>
          </a:blip>
          <a:srcRect l="86667" t="7037" r="1667" b="14445"/>
          <a:stretch/>
        </p:blipFill>
        <p:spPr>
          <a:xfrm>
            <a:off x="3615845" y="1746817"/>
            <a:ext cx="1118079" cy="4232727"/>
          </a:xfrm>
          <a:prstGeom prst="rect">
            <a:avLst/>
          </a:prstGeom>
        </p:spPr>
      </p:pic>
    </p:spTree>
    <p:extLst>
      <p:ext uri="{BB962C8B-B14F-4D97-AF65-F5344CB8AC3E}">
        <p14:creationId xmlns:p14="http://schemas.microsoft.com/office/powerpoint/2010/main" val="145451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a:xfrm>
            <a:off x="6019800" y="1600200"/>
            <a:ext cx="2667000" cy="4525963"/>
          </a:xfrm>
        </p:spPr>
        <p:txBody>
          <a:bodyPr/>
          <a:lstStyle/>
          <a:p>
            <a:r>
              <a:rPr lang="en-US" b="1" dirty="0" smtClean="0">
                <a:solidFill>
                  <a:srgbClr val="FF0000"/>
                </a:solidFill>
              </a:rPr>
              <a:t>Red</a:t>
            </a:r>
            <a:r>
              <a:rPr lang="en-US" dirty="0" smtClean="0">
                <a:solidFill>
                  <a:srgbClr val="FF0000"/>
                </a:solidFill>
              </a:rPr>
              <a:t>: </a:t>
            </a:r>
            <a:r>
              <a:rPr lang="en-US" dirty="0" err="1" smtClean="0"/>
              <a:t>MultiR</a:t>
            </a:r>
            <a:endParaRPr lang="en-US" dirty="0" smtClean="0"/>
          </a:p>
          <a:p>
            <a:endParaRPr lang="en-US" b="1" dirty="0" smtClean="0"/>
          </a:p>
          <a:p>
            <a:r>
              <a:rPr lang="en-US" b="1" dirty="0" smtClean="0"/>
              <a:t>Black</a:t>
            </a:r>
            <a:r>
              <a:rPr lang="en-US" dirty="0" smtClean="0"/>
              <a:t>: Soft Constraints</a:t>
            </a:r>
          </a:p>
          <a:p>
            <a:endParaRPr lang="en-US" dirty="0" smtClean="0"/>
          </a:p>
          <a:p>
            <a:r>
              <a:rPr lang="en-US" b="1" dirty="0" smtClean="0">
                <a:solidFill>
                  <a:schemeClr val="accent3"/>
                </a:solidFill>
              </a:rPr>
              <a:t>Green</a:t>
            </a:r>
            <a:r>
              <a:rPr lang="en-US" dirty="0" smtClean="0">
                <a:solidFill>
                  <a:schemeClr val="accent3"/>
                </a:solidFill>
              </a:rPr>
              <a:t>: </a:t>
            </a:r>
            <a:r>
              <a:rPr lang="en-US" dirty="0" smtClean="0"/>
              <a:t>Missing Data Model</a:t>
            </a:r>
            <a:endParaRPr lang="en-US" dirty="0"/>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101"/>
          <a:stretch/>
        </p:blipFill>
        <p:spPr bwMode="auto">
          <a:xfrm>
            <a:off x="228600" y="1481137"/>
            <a:ext cx="5638800" cy="520759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
        <p:nvSpPr>
          <p:cNvPr id="6" name="TextBox 5"/>
          <p:cNvSpPr txBox="1"/>
          <p:nvPr/>
        </p:nvSpPr>
        <p:spPr>
          <a:xfrm>
            <a:off x="6777903" y="2057400"/>
            <a:ext cx="2366097" cy="369332"/>
          </a:xfrm>
          <a:prstGeom prst="rect">
            <a:avLst/>
          </a:prstGeom>
          <a:noFill/>
        </p:spPr>
        <p:txBody>
          <a:bodyPr wrap="none" rtlCol="0">
            <a:spAutoFit/>
          </a:bodyPr>
          <a:lstStyle/>
          <a:p>
            <a:r>
              <a:rPr lang="en-US" dirty="0" smtClean="0"/>
              <a:t>[Hoffmann et. al. 2011]</a:t>
            </a:r>
            <a:endParaRPr lang="en-US" dirty="0"/>
          </a:p>
        </p:txBody>
      </p:sp>
    </p:spTree>
    <p:extLst>
      <p:ext uri="{BB962C8B-B14F-4D97-AF65-F5344CB8AC3E}">
        <p14:creationId xmlns:p14="http://schemas.microsoft.com/office/powerpoint/2010/main" val="37396633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Automatic Evaluation</a:t>
            </a:r>
            <a:endParaRPr lang="en-US" dirty="0"/>
          </a:p>
        </p:txBody>
      </p:sp>
      <p:sp>
        <p:nvSpPr>
          <p:cNvPr id="3" name="Content Placeholder 2"/>
          <p:cNvSpPr>
            <a:spLocks noGrp="1"/>
          </p:cNvSpPr>
          <p:nvPr>
            <p:ph idx="1"/>
          </p:nvPr>
        </p:nvSpPr>
        <p:spPr/>
        <p:txBody>
          <a:bodyPr/>
          <a:lstStyle/>
          <a:p>
            <a:r>
              <a:rPr lang="en-US" dirty="0" smtClean="0"/>
              <a:t>Hold out facts from freebase</a:t>
            </a:r>
          </a:p>
          <a:p>
            <a:pPr lvl="1"/>
            <a:r>
              <a:rPr lang="en-US" dirty="0" smtClean="0"/>
              <a:t>Evaluate precision and recall</a:t>
            </a:r>
          </a:p>
          <a:p>
            <a:r>
              <a:rPr lang="en-US" b="1" dirty="0" smtClean="0"/>
              <a:t>Problems:</a:t>
            </a:r>
          </a:p>
          <a:p>
            <a:pPr lvl="1"/>
            <a:r>
              <a:rPr lang="en-US" dirty="0" smtClean="0"/>
              <a:t>Extractions often missing from Freebase</a:t>
            </a:r>
          </a:p>
          <a:p>
            <a:pPr lvl="1"/>
            <a:r>
              <a:rPr lang="en-US" dirty="0" smtClean="0"/>
              <a:t>Marked as precision errors</a:t>
            </a:r>
          </a:p>
          <a:p>
            <a:pPr lvl="1"/>
            <a:r>
              <a:rPr lang="en-US" b="1" dirty="0" smtClean="0"/>
              <a:t>These are the extractions we really care about!</a:t>
            </a:r>
          </a:p>
          <a:p>
            <a:pPr lvl="2"/>
            <a:r>
              <a:rPr lang="en-US" dirty="0" smtClean="0"/>
              <a:t>New facts, not contained in Freebase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27057158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Distant Supervision For Information Extraction</a:t>
            </a:r>
            <a:endParaRPr lang="en-US" dirty="0"/>
          </a:p>
        </p:txBody>
      </p:sp>
      <p:sp>
        <p:nvSpPr>
          <p:cNvPr id="3" name="Content Placeholder 2"/>
          <p:cNvSpPr>
            <a:spLocks noGrp="1"/>
          </p:cNvSpPr>
          <p:nvPr>
            <p:ph idx="1"/>
          </p:nvPr>
        </p:nvSpPr>
        <p:spPr/>
        <p:txBody>
          <a:bodyPr>
            <a:normAutofit/>
          </a:bodyPr>
          <a:lstStyle/>
          <a:p>
            <a:r>
              <a:rPr lang="en-US" dirty="0" smtClean="0"/>
              <a:t>Input: Text + Database</a:t>
            </a:r>
          </a:p>
          <a:p>
            <a:r>
              <a:rPr lang="en-US" dirty="0" smtClean="0"/>
              <a:t>Output: relation extractor</a:t>
            </a:r>
          </a:p>
          <a:p>
            <a:r>
              <a:rPr lang="en-US" dirty="0" smtClean="0"/>
              <a:t>Motivation:</a:t>
            </a:r>
          </a:p>
          <a:p>
            <a:pPr lvl="1"/>
            <a:r>
              <a:rPr lang="en-US" dirty="0" smtClean="0"/>
              <a:t>Domain Independence</a:t>
            </a:r>
          </a:p>
          <a:p>
            <a:pPr lvl="2"/>
            <a:r>
              <a:rPr lang="en-US" dirty="0" smtClean="0"/>
              <a:t>Doesn’t rely on annotations</a:t>
            </a:r>
          </a:p>
          <a:p>
            <a:pPr lvl="1"/>
            <a:r>
              <a:rPr lang="en-US" dirty="0" smtClean="0"/>
              <a:t>Leverage lots of data</a:t>
            </a:r>
          </a:p>
          <a:p>
            <a:pPr lvl="2"/>
            <a:r>
              <a:rPr lang="en-US" dirty="0" smtClean="0"/>
              <a:t>Large existing text corpora + databases</a:t>
            </a:r>
          </a:p>
          <a:p>
            <a:pPr lvl="1"/>
            <a:r>
              <a:rPr lang="en-US" dirty="0" smtClean="0"/>
              <a:t>Scale to lots of relations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
        <p:nvSpPr>
          <p:cNvPr id="5" name="TextBox 4"/>
          <p:cNvSpPr txBox="1"/>
          <p:nvPr/>
        </p:nvSpPr>
        <p:spPr>
          <a:xfrm>
            <a:off x="5943600" y="884942"/>
            <a:ext cx="2971800" cy="2585323"/>
          </a:xfrm>
          <a:prstGeom prst="rect">
            <a:avLst/>
          </a:prstGeom>
          <a:noFill/>
        </p:spPr>
        <p:txBody>
          <a:bodyPr wrap="square" rtlCol="0">
            <a:spAutoFit/>
          </a:bodyPr>
          <a:lstStyle/>
          <a:p>
            <a:r>
              <a:rPr lang="en-US" dirty="0" smtClean="0"/>
              <a:t>[</a:t>
            </a:r>
            <a:r>
              <a:rPr lang="en-US" dirty="0" err="1" smtClean="0"/>
              <a:t>Bunescu</a:t>
            </a:r>
            <a:r>
              <a:rPr lang="en-US" dirty="0" smtClean="0"/>
              <a:t> and Mooney</a:t>
            </a:r>
            <a:r>
              <a:rPr lang="en-US" dirty="0"/>
              <a:t>, </a:t>
            </a:r>
            <a:r>
              <a:rPr lang="en-US" dirty="0" smtClean="0"/>
              <a:t>2007]</a:t>
            </a:r>
          </a:p>
          <a:p>
            <a:r>
              <a:rPr lang="en-US" dirty="0" smtClean="0"/>
              <a:t>[Snyder </a:t>
            </a:r>
            <a:r>
              <a:rPr lang="en-US" dirty="0"/>
              <a:t>and </a:t>
            </a:r>
            <a:r>
              <a:rPr lang="en-US" dirty="0" err="1"/>
              <a:t>Barzilay</a:t>
            </a:r>
            <a:r>
              <a:rPr lang="en-US" dirty="0"/>
              <a:t>, </a:t>
            </a:r>
            <a:r>
              <a:rPr lang="en-US" dirty="0" smtClean="0"/>
              <a:t>2007]</a:t>
            </a:r>
          </a:p>
          <a:p>
            <a:r>
              <a:rPr lang="en-US" dirty="0"/>
              <a:t>[</a:t>
            </a:r>
            <a:r>
              <a:rPr lang="en-US" dirty="0" smtClean="0"/>
              <a:t>Wu and Weld</a:t>
            </a:r>
            <a:r>
              <a:rPr lang="en-US" dirty="0"/>
              <a:t>, </a:t>
            </a:r>
            <a:r>
              <a:rPr lang="en-US" dirty="0" smtClean="0"/>
              <a:t>2007]</a:t>
            </a:r>
          </a:p>
          <a:p>
            <a:r>
              <a:rPr lang="en-US" dirty="0" smtClean="0"/>
              <a:t>[</a:t>
            </a:r>
            <a:r>
              <a:rPr lang="en-US" dirty="0" err="1" smtClean="0"/>
              <a:t>Mintz</a:t>
            </a:r>
            <a:r>
              <a:rPr lang="en-US" dirty="0" smtClean="0"/>
              <a:t> </a:t>
            </a:r>
            <a:r>
              <a:rPr lang="en-US" dirty="0"/>
              <a:t>et al., </a:t>
            </a:r>
            <a:r>
              <a:rPr lang="en-US" dirty="0" smtClean="0"/>
              <a:t>2009]</a:t>
            </a:r>
          </a:p>
          <a:p>
            <a:r>
              <a:rPr lang="en-US" dirty="0" smtClean="0"/>
              <a:t>[Hoffmann et. </a:t>
            </a:r>
            <a:r>
              <a:rPr lang="en-US" dirty="0"/>
              <a:t>a</a:t>
            </a:r>
            <a:r>
              <a:rPr lang="en-US" dirty="0" smtClean="0"/>
              <a:t>l., 2011]</a:t>
            </a:r>
          </a:p>
          <a:p>
            <a:r>
              <a:rPr lang="en-US" dirty="0" smtClean="0"/>
              <a:t>[</a:t>
            </a:r>
            <a:r>
              <a:rPr lang="en-US" dirty="0" err="1" smtClean="0"/>
              <a:t>Surdeanu</a:t>
            </a:r>
            <a:r>
              <a:rPr lang="en-US" dirty="0" smtClean="0"/>
              <a:t> </a:t>
            </a:r>
            <a:r>
              <a:rPr lang="en-US" dirty="0"/>
              <a:t>et. al</a:t>
            </a:r>
            <a:r>
              <a:rPr lang="en-US" dirty="0" smtClean="0"/>
              <a:t>. 2012]</a:t>
            </a:r>
          </a:p>
          <a:p>
            <a:r>
              <a:rPr lang="en-US" dirty="0"/>
              <a:t>[Takamatsu et al</a:t>
            </a:r>
            <a:r>
              <a:rPr lang="en-US" dirty="0" smtClean="0"/>
              <a:t>. 2012]</a:t>
            </a:r>
          </a:p>
          <a:p>
            <a:r>
              <a:rPr lang="en-US" dirty="0" smtClean="0"/>
              <a:t>[Riedel et. al. 2013]</a:t>
            </a:r>
          </a:p>
          <a:p>
            <a:r>
              <a:rPr lang="en-US" dirty="0" smtClean="0"/>
              <a:t>…</a:t>
            </a:r>
          </a:p>
        </p:txBody>
      </p:sp>
    </p:spTree>
    <p:extLst>
      <p:ext uri="{BB962C8B-B14F-4D97-AF65-F5344CB8AC3E}">
        <p14:creationId xmlns:p14="http://schemas.microsoft.com/office/powerpoint/2010/main" val="4023683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Automatic Evaluation</a:t>
            </a:r>
            <a:endParaRPr lang="en-US" dirty="0"/>
          </a:p>
        </p:txBody>
      </p:sp>
      <p:pic>
        <p:nvPicPr>
          <p:cNvPr id="5" name="Content Placeholder 4"/>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21589" t="10101" r="24430" b="5717"/>
          <a:stretch/>
        </p:blipFill>
        <p:spPr>
          <a:xfrm>
            <a:off x="1600200" y="1378284"/>
            <a:ext cx="5638800" cy="4946316"/>
          </a:xfrm>
        </p:spPr>
      </p:pic>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40118340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Automatic Evaluation: Discussion</a:t>
            </a:r>
            <a:endParaRPr lang="en-US" dirty="0"/>
          </a:p>
        </p:txBody>
      </p:sp>
      <p:sp>
        <p:nvSpPr>
          <p:cNvPr id="3" name="Content Placeholder 2"/>
          <p:cNvSpPr>
            <a:spLocks noGrp="1"/>
          </p:cNvSpPr>
          <p:nvPr>
            <p:ph idx="1"/>
          </p:nvPr>
        </p:nvSpPr>
        <p:spPr/>
        <p:txBody>
          <a:bodyPr/>
          <a:lstStyle/>
          <a:p>
            <a:r>
              <a:rPr lang="en-US" dirty="0" smtClean="0"/>
              <a:t>Correct predictions will be missing form DB</a:t>
            </a:r>
          </a:p>
          <a:p>
            <a:pPr lvl="1"/>
            <a:r>
              <a:rPr lang="en-US" dirty="0" smtClean="0"/>
              <a:t>Underestimates precision</a:t>
            </a:r>
          </a:p>
          <a:p>
            <a:r>
              <a:rPr lang="en-US" dirty="0" smtClean="0"/>
              <a:t>This evaluation is biased</a:t>
            </a:r>
          </a:p>
          <a:p>
            <a:pPr lvl="1"/>
            <a:r>
              <a:rPr lang="en-US" dirty="0" smtClean="0"/>
              <a:t>Systems which make predictions for more frequent entity pairs will do better.</a:t>
            </a:r>
          </a:p>
          <a:p>
            <a:pPr lvl="1"/>
            <a:r>
              <a:rPr lang="en-US" b="1" dirty="0"/>
              <a:t>H</a:t>
            </a:r>
            <a:r>
              <a:rPr lang="en-US" b="1" dirty="0" smtClean="0"/>
              <a:t>ard constraints </a:t>
            </a:r>
            <a:r>
              <a:rPr lang="en-US" dirty="0" smtClean="0"/>
              <a:t>=&gt; explicitly trained to predict facts already in Freebase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
        <p:nvSpPr>
          <p:cNvPr id="5" name="TextBox 4"/>
          <p:cNvSpPr txBox="1"/>
          <p:nvPr/>
        </p:nvSpPr>
        <p:spPr>
          <a:xfrm>
            <a:off x="5029200" y="2895600"/>
            <a:ext cx="2006062" cy="369332"/>
          </a:xfrm>
          <a:prstGeom prst="rect">
            <a:avLst/>
          </a:prstGeom>
          <a:noFill/>
        </p:spPr>
        <p:txBody>
          <a:bodyPr wrap="none" rtlCol="0">
            <a:spAutoFit/>
          </a:bodyPr>
          <a:lstStyle/>
          <a:p>
            <a:r>
              <a:rPr lang="en-US" dirty="0" smtClean="0"/>
              <a:t>[Riedel et. al. 2013]</a:t>
            </a:r>
            <a:endParaRPr lang="en-US" dirty="0"/>
          </a:p>
        </p:txBody>
      </p:sp>
    </p:spTree>
    <p:extLst>
      <p:ext uri="{BB962C8B-B14F-4D97-AF65-F5344CB8AC3E}">
        <p14:creationId xmlns:p14="http://schemas.microsoft.com/office/powerpoint/2010/main" val="2119031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lowchart: Multidocument 26"/>
          <p:cNvSpPr/>
          <p:nvPr/>
        </p:nvSpPr>
        <p:spPr>
          <a:xfrm>
            <a:off x="3886200" y="1676400"/>
            <a:ext cx="5181600" cy="4343400"/>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p:cNvSpPr>
            <a:spLocks noGrp="1"/>
          </p:cNvSpPr>
          <p:nvPr>
            <p:ph type="title"/>
          </p:nvPr>
        </p:nvSpPr>
        <p:spPr/>
        <p:txBody>
          <a:bodyPr>
            <a:normAutofit/>
          </a:bodyPr>
          <a:lstStyle/>
          <a:p>
            <a:r>
              <a:rPr lang="en-US" dirty="0" smtClean="0"/>
              <a:t>Distant Supervision for Twitter NER</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594635046"/>
              </p:ext>
            </p:extLst>
          </p:nvPr>
        </p:nvGraphicFramePr>
        <p:xfrm>
          <a:off x="1657350" y="2807732"/>
          <a:ext cx="1562100" cy="2194560"/>
        </p:xfrm>
        <a:graphic>
          <a:graphicData uri="http://schemas.openxmlformats.org/drawingml/2006/table">
            <a:tbl>
              <a:tblPr firstRow="1" bandRow="1">
                <a:tableStyleId>{5C22544A-7EE6-4342-B048-85BDC9FD1C3A}</a:tableStyleId>
              </a:tblPr>
              <a:tblGrid>
                <a:gridCol w="1562100"/>
              </a:tblGrid>
              <a:tr h="3556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PRODUCT</a:t>
                      </a:r>
                    </a:p>
                  </a:txBody>
                  <a:tcPr/>
                </a:tc>
              </a:tr>
              <a:tr h="355600">
                <a:tc>
                  <a:txBody>
                    <a:bodyPr/>
                    <a:lstStyle/>
                    <a:p>
                      <a:r>
                        <a:rPr lang="en-US" b="1" dirty="0" smtClean="0"/>
                        <a:t>Lumina 925</a:t>
                      </a:r>
                      <a:endParaRPr lang="en-US" b="1" dirty="0"/>
                    </a:p>
                  </a:txBody>
                  <a:tcPr/>
                </a:tc>
              </a:tr>
              <a:tr h="355600">
                <a:tc>
                  <a:txBody>
                    <a:bodyPr/>
                    <a:lstStyle/>
                    <a:p>
                      <a:r>
                        <a:rPr lang="en-US" sz="1800" b="0" i="0" kern="1200" dirty="0" smtClean="0">
                          <a:solidFill>
                            <a:schemeClr val="dk1"/>
                          </a:solidFill>
                          <a:effectLst/>
                          <a:latin typeface="+mn-lt"/>
                          <a:ea typeface="+mn-ea"/>
                          <a:cs typeface="+mn-cs"/>
                        </a:rPr>
                        <a:t>iPhone</a:t>
                      </a:r>
                      <a:endParaRPr lang="en-US" dirty="0"/>
                    </a:p>
                  </a:txBody>
                  <a:tcPr/>
                </a:tc>
              </a:tr>
              <a:tr h="355600">
                <a:tc>
                  <a:txBody>
                    <a:bodyPr/>
                    <a:lstStyle/>
                    <a:p>
                      <a:r>
                        <a:rPr lang="en-US" dirty="0" err="1" smtClean="0"/>
                        <a:t>Macbook</a:t>
                      </a:r>
                      <a:r>
                        <a:rPr lang="en-US" dirty="0" smtClean="0"/>
                        <a:t> pro</a:t>
                      </a:r>
                      <a:endParaRPr lang="en-US" dirty="0"/>
                    </a:p>
                  </a:txBody>
                  <a:tcPr/>
                </a:tc>
              </a:tr>
              <a:tr h="3556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Nexus 7</a:t>
                      </a:r>
                    </a:p>
                  </a:txBody>
                  <a:tcPr/>
                </a:tc>
              </a:tr>
              <a:tr h="3556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a:t>
                      </a:r>
                    </a:p>
                  </a:txBody>
                  <a:tcPr/>
                </a:tc>
              </a:tr>
            </a:tbl>
          </a:graphicData>
        </a:graphic>
      </p:graphicFrame>
      <p:sp>
        <p:nvSpPr>
          <p:cNvPr id="8" name="TextBox 7"/>
          <p:cNvSpPr txBox="1"/>
          <p:nvPr/>
        </p:nvSpPr>
        <p:spPr>
          <a:xfrm>
            <a:off x="4114800" y="2848987"/>
            <a:ext cx="3505200" cy="923330"/>
          </a:xfrm>
          <a:prstGeom prst="rect">
            <a:avLst/>
          </a:prstGeom>
          <a:noFill/>
        </p:spPr>
        <p:txBody>
          <a:bodyPr wrap="square" rtlCol="0">
            <a:spAutoFit/>
          </a:bodyPr>
          <a:lstStyle/>
          <a:p>
            <a:r>
              <a:rPr lang="en-US" dirty="0"/>
              <a:t>Nokia parodies Apple’s “Every Day” iPhone ad to promote their </a:t>
            </a:r>
            <a:r>
              <a:rPr lang="en-US" b="1" dirty="0"/>
              <a:t>Lumia 925 </a:t>
            </a:r>
            <a:r>
              <a:rPr lang="en-US" dirty="0" smtClean="0"/>
              <a:t>smartphone</a:t>
            </a:r>
            <a:endParaRPr lang="en-US" dirty="0"/>
          </a:p>
        </p:txBody>
      </p:sp>
      <p:cxnSp>
        <p:nvCxnSpPr>
          <p:cNvPr id="10" name="Straight Arrow Connector 9"/>
          <p:cNvCxnSpPr>
            <a:stCxn id="8" idx="1"/>
          </p:cNvCxnSpPr>
          <p:nvPr/>
        </p:nvCxnSpPr>
        <p:spPr>
          <a:xfrm flipH="1">
            <a:off x="3200400" y="3310652"/>
            <a:ext cx="914400"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2" descr="http://img.freebase.com/api/trans/raw/m/04stkz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350" y="2076449"/>
            <a:ext cx="2381250" cy="514351"/>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TextBox 13"/>
          <p:cNvSpPr txBox="1"/>
          <p:nvPr/>
        </p:nvSpPr>
        <p:spPr>
          <a:xfrm>
            <a:off x="4169797" y="3760994"/>
            <a:ext cx="3907403" cy="646331"/>
          </a:xfrm>
          <a:prstGeom prst="rect">
            <a:avLst/>
          </a:prstGeom>
          <a:noFill/>
        </p:spPr>
        <p:txBody>
          <a:bodyPr wrap="square" rtlCol="0">
            <a:spAutoFit/>
          </a:bodyPr>
          <a:lstStyle/>
          <a:p>
            <a:r>
              <a:rPr lang="en-US" dirty="0" smtClean="0"/>
              <a:t>new </a:t>
            </a:r>
            <a:r>
              <a:rPr lang="en-US" b="1" dirty="0"/>
              <a:t>LUMIA 925</a:t>
            </a:r>
            <a:r>
              <a:rPr lang="en-US" dirty="0"/>
              <a:t> phone </a:t>
            </a:r>
            <a:r>
              <a:rPr lang="en-US" dirty="0" smtClean="0"/>
              <a:t>is </a:t>
            </a:r>
            <a:r>
              <a:rPr lang="en-US" dirty="0"/>
              <a:t>already running the next WINDOWS P... </a:t>
            </a:r>
          </a:p>
        </p:txBody>
      </p:sp>
      <p:cxnSp>
        <p:nvCxnSpPr>
          <p:cNvPr id="15" name="Straight Arrow Connector 14"/>
          <p:cNvCxnSpPr>
            <a:stCxn id="14" idx="1"/>
          </p:cNvCxnSpPr>
          <p:nvPr/>
        </p:nvCxnSpPr>
        <p:spPr>
          <a:xfrm flipH="1" flipV="1">
            <a:off x="3200401" y="3310653"/>
            <a:ext cx="969396" cy="77350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169797" y="4486263"/>
            <a:ext cx="3907403" cy="369332"/>
          </a:xfrm>
          <a:prstGeom prst="rect">
            <a:avLst/>
          </a:prstGeom>
          <a:noFill/>
        </p:spPr>
        <p:txBody>
          <a:bodyPr wrap="square" rtlCol="0">
            <a:spAutoFit/>
          </a:bodyPr>
          <a:lstStyle/>
          <a:p>
            <a:r>
              <a:rPr lang="en-US" dirty="0"/>
              <a:t>@</a:t>
            </a:r>
            <a:r>
              <a:rPr lang="en-US" dirty="0" err="1"/>
              <a:t>harlemS</a:t>
            </a:r>
            <a:r>
              <a:rPr lang="en-US" dirty="0"/>
              <a:t> Buy the </a:t>
            </a:r>
            <a:r>
              <a:rPr lang="en-US" b="1" dirty="0"/>
              <a:t>Lumina 925 </a:t>
            </a:r>
            <a:r>
              <a:rPr lang="en-US" dirty="0"/>
              <a:t>:)</a:t>
            </a:r>
          </a:p>
        </p:txBody>
      </p:sp>
      <p:cxnSp>
        <p:nvCxnSpPr>
          <p:cNvPr id="22" name="Straight Arrow Connector 21"/>
          <p:cNvCxnSpPr>
            <a:stCxn id="18" idx="1"/>
          </p:cNvCxnSpPr>
          <p:nvPr/>
        </p:nvCxnSpPr>
        <p:spPr>
          <a:xfrm flipH="1" flipV="1">
            <a:off x="3200401" y="3310653"/>
            <a:ext cx="969396" cy="13602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rot="5400000">
            <a:off x="5683844" y="5084424"/>
            <a:ext cx="433132" cy="523220"/>
          </a:xfrm>
          <a:prstGeom prst="rect">
            <a:avLst/>
          </a:prstGeom>
          <a:noFill/>
        </p:spPr>
        <p:txBody>
          <a:bodyPr wrap="none" rtlCol="0">
            <a:spAutoFit/>
          </a:bodyPr>
          <a:lstStyle/>
          <a:p>
            <a:r>
              <a:rPr lang="en-US" sz="2800" dirty="0" smtClean="0"/>
              <a:t>…</a:t>
            </a:r>
            <a:endParaRPr lang="en-US" sz="2800" dirty="0"/>
          </a:p>
        </p:txBody>
      </p:sp>
      <p:sp>
        <p:nvSpPr>
          <p:cNvPr id="32" name="TextBox 31"/>
          <p:cNvSpPr txBox="1"/>
          <p:nvPr/>
        </p:nvSpPr>
        <p:spPr>
          <a:xfrm>
            <a:off x="3886200" y="2438400"/>
            <a:ext cx="1290738" cy="369332"/>
          </a:xfrm>
          <a:prstGeom prst="rect">
            <a:avLst/>
          </a:prstGeom>
          <a:noFill/>
        </p:spPr>
        <p:txBody>
          <a:bodyPr wrap="none" rtlCol="0">
            <a:spAutoFit/>
          </a:bodyPr>
          <a:lstStyle/>
          <a:p>
            <a:r>
              <a:rPr lang="en-US" b="1" dirty="0" smtClean="0">
                <a:solidFill>
                  <a:schemeClr val="accent1"/>
                </a:solidFill>
              </a:rPr>
              <a:t>Lumina 925</a:t>
            </a:r>
            <a:endParaRPr lang="en-US" b="1" dirty="0">
              <a:solidFill>
                <a:schemeClr val="accent1"/>
              </a:solidFill>
            </a:endParaRPr>
          </a:p>
        </p:txBody>
      </p:sp>
      <p:sp>
        <p:nvSpPr>
          <p:cNvPr id="33" name="TextBox 32"/>
          <p:cNvSpPr txBox="1"/>
          <p:nvPr/>
        </p:nvSpPr>
        <p:spPr>
          <a:xfrm>
            <a:off x="4297196" y="2057400"/>
            <a:ext cx="849913" cy="369332"/>
          </a:xfrm>
          <a:prstGeom prst="rect">
            <a:avLst/>
          </a:prstGeom>
          <a:noFill/>
        </p:spPr>
        <p:txBody>
          <a:bodyPr wrap="none" rtlCol="0">
            <a:spAutoFit/>
          </a:bodyPr>
          <a:lstStyle/>
          <a:p>
            <a:r>
              <a:rPr lang="en-US" b="1" dirty="0" smtClean="0">
                <a:solidFill>
                  <a:schemeClr val="accent1"/>
                </a:solidFill>
              </a:rPr>
              <a:t>iPhone</a:t>
            </a:r>
            <a:endParaRPr lang="en-US" b="1" dirty="0">
              <a:solidFill>
                <a:schemeClr val="accent1"/>
              </a:solidFill>
            </a:endParaRPr>
          </a:p>
        </p:txBody>
      </p:sp>
      <p:sp>
        <p:nvSpPr>
          <p:cNvPr id="34" name="TextBox 33"/>
          <p:cNvSpPr txBox="1"/>
          <p:nvPr/>
        </p:nvSpPr>
        <p:spPr>
          <a:xfrm>
            <a:off x="4696664" y="1676400"/>
            <a:ext cx="1456232" cy="369332"/>
          </a:xfrm>
          <a:prstGeom prst="rect">
            <a:avLst/>
          </a:prstGeom>
          <a:noFill/>
        </p:spPr>
        <p:txBody>
          <a:bodyPr wrap="none" rtlCol="0">
            <a:spAutoFit/>
          </a:bodyPr>
          <a:lstStyle/>
          <a:p>
            <a:r>
              <a:rPr lang="en-US" b="1" dirty="0" err="1" smtClean="0">
                <a:solidFill>
                  <a:schemeClr val="accent1"/>
                </a:solidFill>
              </a:rPr>
              <a:t>Macbook</a:t>
            </a:r>
            <a:r>
              <a:rPr lang="en-US" b="1" dirty="0" smtClean="0">
                <a:solidFill>
                  <a:schemeClr val="accent1"/>
                </a:solidFill>
              </a:rPr>
              <a:t> Pro</a:t>
            </a:r>
            <a:endParaRPr lang="en-US" b="1" dirty="0">
              <a:solidFill>
                <a:schemeClr val="accent1"/>
              </a:solidFill>
            </a:endParaRPr>
          </a:p>
        </p:txBody>
      </p:sp>
      <p:grpSp>
        <p:nvGrpSpPr>
          <p:cNvPr id="17" name="Group 16"/>
          <p:cNvGrpSpPr/>
          <p:nvPr/>
        </p:nvGrpSpPr>
        <p:grpSpPr>
          <a:xfrm>
            <a:off x="7891433" y="1676400"/>
            <a:ext cx="1176367" cy="1175458"/>
            <a:chOff x="7805921" y="1672279"/>
            <a:chExt cx="1176367" cy="1175458"/>
          </a:xfrm>
        </p:grpSpPr>
        <p:sp>
          <p:nvSpPr>
            <p:cNvPr id="20" name="Plus 19"/>
            <p:cNvSpPr/>
            <p:nvPr/>
          </p:nvSpPr>
          <p:spPr>
            <a:xfrm>
              <a:off x="8134714" y="2009345"/>
              <a:ext cx="459467" cy="457200"/>
            </a:xfrm>
            <a:prstGeom prst="mathPlus">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1" name="Plus 20"/>
            <p:cNvSpPr/>
            <p:nvPr/>
          </p:nvSpPr>
          <p:spPr>
            <a:xfrm>
              <a:off x="8522821" y="1672279"/>
              <a:ext cx="459467" cy="457200"/>
            </a:xfrm>
            <a:prstGeom prst="mathPlus">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3" name="Plus 22"/>
            <p:cNvSpPr/>
            <p:nvPr/>
          </p:nvSpPr>
          <p:spPr>
            <a:xfrm>
              <a:off x="7805921" y="2390537"/>
              <a:ext cx="459467" cy="457200"/>
            </a:xfrm>
            <a:prstGeom prst="mathPlus">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pSp>
      <p:sp>
        <p:nvSpPr>
          <p:cNvPr id="3" name="Slide Number Placeholder 2"/>
          <p:cNvSpPr>
            <a:spLocks noGrp="1"/>
          </p:cNvSpPr>
          <p:nvPr>
            <p:ph type="sldNum" sz="quarter" idx="12"/>
          </p:nvPr>
        </p:nvSpPr>
        <p:spPr/>
        <p:txBody>
          <a:bodyPr/>
          <a:lstStyle/>
          <a:p>
            <a:fld id="{B6F15528-21DE-4FAA-801E-634DDDAF4B2B}" type="slidenum">
              <a:rPr lang="en-US" smtClean="0"/>
              <a:pPr/>
              <a:t>22</a:t>
            </a:fld>
            <a:endParaRPr lang="en-US"/>
          </a:p>
        </p:txBody>
      </p:sp>
      <p:grpSp>
        <p:nvGrpSpPr>
          <p:cNvPr id="24" name="Group 23"/>
          <p:cNvGrpSpPr/>
          <p:nvPr/>
        </p:nvGrpSpPr>
        <p:grpSpPr>
          <a:xfrm>
            <a:off x="1752600" y="3200400"/>
            <a:ext cx="1278777" cy="337289"/>
            <a:chOff x="381000" y="3200399"/>
            <a:chExt cx="2971800" cy="228601"/>
          </a:xfrm>
        </p:grpSpPr>
        <p:cxnSp>
          <p:nvCxnSpPr>
            <p:cNvPr id="26" name="Straight Connector 25"/>
            <p:cNvCxnSpPr/>
            <p:nvPr/>
          </p:nvCxnSpPr>
          <p:spPr>
            <a:xfrm>
              <a:off x="381000" y="3200400"/>
              <a:ext cx="2971800" cy="228600"/>
            </a:xfrm>
            <a:prstGeom prst="line">
              <a:avLst/>
            </a:prstGeom>
            <a:ln w="444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381000" y="3200399"/>
              <a:ext cx="2971800" cy="228600"/>
            </a:xfrm>
            <a:prstGeom prst="line">
              <a:avLst/>
            </a:prstGeom>
            <a:ln w="444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a:off x="7930666" y="1676400"/>
            <a:ext cx="1161272" cy="1198391"/>
            <a:chOff x="7887682" y="1740932"/>
            <a:chExt cx="1161272" cy="1198391"/>
          </a:xfrm>
        </p:grpSpPr>
        <p:sp>
          <p:nvSpPr>
            <p:cNvPr id="31" name="Minus 30"/>
            <p:cNvSpPr/>
            <p:nvPr/>
          </p:nvSpPr>
          <p:spPr>
            <a:xfrm>
              <a:off x="7887682" y="2409971"/>
              <a:ext cx="381000" cy="529352"/>
            </a:xfrm>
            <a:prstGeom prst="mathMinus">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5" name="Plus 34"/>
            <p:cNvSpPr/>
            <p:nvPr/>
          </p:nvSpPr>
          <p:spPr>
            <a:xfrm>
              <a:off x="8177241" y="2121932"/>
              <a:ext cx="459467" cy="457200"/>
            </a:xfrm>
            <a:prstGeom prst="mathPlus">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6" name="Plus 35"/>
            <p:cNvSpPr/>
            <p:nvPr/>
          </p:nvSpPr>
          <p:spPr>
            <a:xfrm>
              <a:off x="8589487" y="1740932"/>
              <a:ext cx="459467" cy="457200"/>
            </a:xfrm>
            <a:prstGeom prst="mathPlus">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pSp>
      <p:sp>
        <p:nvSpPr>
          <p:cNvPr id="29" name="TextBox 28"/>
          <p:cNvSpPr txBox="1"/>
          <p:nvPr/>
        </p:nvSpPr>
        <p:spPr>
          <a:xfrm>
            <a:off x="5261832" y="1066800"/>
            <a:ext cx="1944187" cy="369332"/>
          </a:xfrm>
          <a:prstGeom prst="rect">
            <a:avLst/>
          </a:prstGeom>
          <a:noFill/>
        </p:spPr>
        <p:txBody>
          <a:bodyPr wrap="none" rtlCol="0">
            <a:spAutoFit/>
          </a:bodyPr>
          <a:lstStyle/>
          <a:p>
            <a:r>
              <a:rPr lang="en-US" dirty="0" smtClean="0"/>
              <a:t>[Ritter et. al. 2011]</a:t>
            </a:r>
            <a:endParaRPr lang="en-US" dirty="0"/>
          </a:p>
        </p:txBody>
      </p:sp>
    </p:spTree>
    <p:extLst>
      <p:ext uri="{BB962C8B-B14F-4D97-AF65-F5344CB8AC3E}">
        <p14:creationId xmlns:p14="http://schemas.microsoft.com/office/powerpoint/2010/main" val="1060750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17"/>
                                        </p:tgtEl>
                                      </p:cBhvr>
                                    </p:animEffect>
                                    <p:set>
                                      <p:cBhvr>
                                        <p:cTn id="11" dur="1" fill="hold">
                                          <p:stCondLst>
                                            <p:cond delay="499"/>
                                          </p:stCondLst>
                                        </p:cTn>
                                        <p:tgtEl>
                                          <p:spTgt spid="17"/>
                                        </p:tgtEl>
                                        <p:attrNameLst>
                                          <p:attrName>style.visibility</p:attrName>
                                        </p:attrNameLst>
                                      </p:cBhvr>
                                      <p:to>
                                        <p:strVal val="hidden"/>
                                      </p:to>
                                    </p:set>
                                  </p:childTnLst>
                                </p:cTn>
                              </p:par>
                              <p:par>
                                <p:cTn id="12" presetID="10" presetClass="entr" presetSubtype="0" fill="hold" nodeType="with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fade">
                                      <p:cBhvr>
                                        <p:cTn id="14" dur="500"/>
                                        <p:tgtEl>
                                          <p:spTgt spid="30"/>
                                        </p:tgtEl>
                                      </p:cBhvr>
                                    </p:animEffect>
                                  </p:childTnLst>
                                </p:cTn>
                              </p:par>
                              <p:par>
                                <p:cTn id="15" presetID="10"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Weakly Supervised Named Entity Classification</a:t>
            </a:r>
            <a:endParaRPr lang="en-US" dirty="0"/>
          </a:p>
        </p:txBody>
      </p:sp>
      <p:pic>
        <p:nvPicPr>
          <p:cNvPr id="5" name="Content Placeholder 4"/>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5275" t="11785" r="25798" b="5717"/>
          <a:stretch/>
        </p:blipFill>
        <p:spPr>
          <a:xfrm>
            <a:off x="1295400" y="1391231"/>
            <a:ext cx="5867400" cy="5133975"/>
          </a:xfrm>
        </p:spPr>
      </p:pic>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14844012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 Summary</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dirty="0" smtClean="0"/>
              <a:t>Big improvement in sentence-level evaluation compared against human judgments</a:t>
            </a:r>
          </a:p>
          <a:p>
            <a:r>
              <a:rPr lang="en-US" dirty="0" smtClean="0"/>
              <a:t>We do worse on aggregate evaluation</a:t>
            </a:r>
          </a:p>
          <a:p>
            <a:pPr lvl="1"/>
            <a:r>
              <a:rPr lang="en-US" dirty="0" smtClean="0"/>
              <a:t>Constrained system is explicitly trained to predict only those things in Freebase</a:t>
            </a:r>
          </a:p>
          <a:p>
            <a:pPr lvl="1"/>
            <a:r>
              <a:rPr lang="en-US" dirty="0" smtClean="0"/>
              <a:t>Using (soft) constraints we are more likely to extract </a:t>
            </a:r>
            <a:r>
              <a:rPr lang="en-US" b="1" dirty="0" smtClean="0"/>
              <a:t>infrequent</a:t>
            </a:r>
            <a:r>
              <a:rPr lang="en-US" dirty="0" smtClean="0"/>
              <a:t> facts missing from Freebase</a:t>
            </a:r>
          </a:p>
          <a:p>
            <a:r>
              <a:rPr lang="en-US" b="1" dirty="0" smtClean="0"/>
              <a:t>GOAL:</a:t>
            </a:r>
            <a:r>
              <a:rPr lang="en-US" dirty="0" smtClean="0"/>
              <a:t> extract new things that aren’t already contained in the database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4070143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New model which explicitly allows for missing data</a:t>
            </a:r>
          </a:p>
          <a:p>
            <a:pPr lvl="1"/>
            <a:r>
              <a:rPr lang="en-US" dirty="0" smtClean="0"/>
              <a:t>Missing in text</a:t>
            </a:r>
          </a:p>
          <a:p>
            <a:pPr lvl="1"/>
            <a:r>
              <a:rPr lang="en-US" dirty="0" smtClean="0"/>
              <a:t>Missing in database</a:t>
            </a:r>
          </a:p>
          <a:p>
            <a:r>
              <a:rPr lang="en-US" dirty="0" smtClean="0"/>
              <a:t>Inference becomes more difficult</a:t>
            </a:r>
            <a:endParaRPr lang="en-US" dirty="0" smtClean="0"/>
          </a:p>
          <a:p>
            <a:pPr lvl="1"/>
            <a:r>
              <a:rPr lang="en-US" dirty="0" smtClean="0"/>
              <a:t>Exact inference: A* search</a:t>
            </a:r>
          </a:p>
          <a:p>
            <a:pPr lvl="1"/>
            <a:r>
              <a:rPr lang="en-US" dirty="0" smtClean="0"/>
              <a:t>Approximate inference: local search </a:t>
            </a:r>
          </a:p>
          <a:p>
            <a:pPr lvl="2"/>
            <a:r>
              <a:rPr lang="en-US" dirty="0" smtClean="0"/>
              <a:t>with carefully chose search operators</a:t>
            </a:r>
            <a:endParaRPr lang="en-US" dirty="0" smtClean="0"/>
          </a:p>
          <a:p>
            <a:r>
              <a:rPr lang="en-US" dirty="0" smtClean="0"/>
              <a:t>Results:</a:t>
            </a:r>
            <a:endParaRPr lang="en-US" dirty="0" smtClean="0"/>
          </a:p>
          <a:p>
            <a:pPr lvl="1"/>
            <a:r>
              <a:rPr lang="en-US" dirty="0" smtClean="0"/>
              <a:t>Big improvement by allowing for missing data</a:t>
            </a:r>
          </a:p>
          <a:p>
            <a:pPr lvl="1"/>
            <a:r>
              <a:rPr lang="en-US" dirty="0" smtClean="0"/>
              <a:t>Side information -&gt; Even Better</a:t>
            </a:r>
          </a:p>
          <a:p>
            <a:r>
              <a:rPr lang="en-US" dirty="0" smtClean="0"/>
              <a:t>Lots of room for better missing data models</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
        <p:nvSpPr>
          <p:cNvPr id="5" name="Rectangle 4"/>
          <p:cNvSpPr/>
          <p:nvPr/>
        </p:nvSpPr>
        <p:spPr>
          <a:xfrm>
            <a:off x="2971800" y="5858470"/>
            <a:ext cx="2768451" cy="923330"/>
          </a:xfrm>
          <a:prstGeom prst="rect">
            <a:avLst/>
          </a:prstGeom>
          <a:noFill/>
        </p:spPr>
        <p:txBody>
          <a:bodyPr wrap="none" lIns="91440" tIns="45720" rIns="91440" bIns="45720">
            <a:spAutoFit/>
          </a:bodyPr>
          <a:lstStyle/>
          <a:p>
            <a:pPr algn="ct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THANKS!</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1343347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lowchart: Multidocument 26"/>
          <p:cNvSpPr/>
          <p:nvPr/>
        </p:nvSpPr>
        <p:spPr>
          <a:xfrm>
            <a:off x="3886200" y="1676400"/>
            <a:ext cx="5181600" cy="4343400"/>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p:cNvSpPr>
            <a:spLocks noGrp="1"/>
          </p:cNvSpPr>
          <p:nvPr>
            <p:ph type="title"/>
          </p:nvPr>
        </p:nvSpPr>
        <p:spPr/>
        <p:txBody>
          <a:bodyPr>
            <a:normAutofit fontScale="90000"/>
          </a:bodyPr>
          <a:lstStyle/>
          <a:p>
            <a:r>
              <a:rPr lang="en-US" dirty="0" smtClean="0"/>
              <a:t>Heuristics for Labeling Training Data</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062482703"/>
              </p:ext>
            </p:extLst>
          </p:nvPr>
        </p:nvGraphicFramePr>
        <p:xfrm>
          <a:off x="533400" y="2743200"/>
          <a:ext cx="3124200" cy="2194560"/>
        </p:xfrm>
        <a:graphic>
          <a:graphicData uri="http://schemas.openxmlformats.org/drawingml/2006/table">
            <a:tbl>
              <a:tblPr firstRow="1" bandRow="1">
                <a:tableStyleId>{5C22544A-7EE6-4342-B048-85BDC9FD1C3A}</a:tableStyleId>
              </a:tblPr>
              <a:tblGrid>
                <a:gridCol w="1562100"/>
                <a:gridCol w="1562100"/>
              </a:tblGrid>
              <a:tr h="355600">
                <a:tc>
                  <a:txBody>
                    <a:bodyPr/>
                    <a:lstStyle/>
                    <a:p>
                      <a:r>
                        <a:rPr lang="en-US" dirty="0" smtClean="0"/>
                        <a:t>Person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Birth Location</a:t>
                      </a:r>
                    </a:p>
                  </a:txBody>
                  <a:tcPr/>
                </a:tc>
              </a:tr>
              <a:tr h="355600">
                <a:tc>
                  <a:txBody>
                    <a:bodyPr/>
                    <a:lstStyle/>
                    <a:p>
                      <a:r>
                        <a:rPr lang="en-US" b="1" dirty="0" smtClean="0"/>
                        <a:t>Barack Obama</a:t>
                      </a:r>
                      <a:endParaRPr lang="en-US" b="1" dirty="0"/>
                    </a:p>
                  </a:txBody>
                  <a:tcPr/>
                </a:tc>
                <a:tc>
                  <a:txBody>
                    <a:bodyPr/>
                    <a:lstStyle/>
                    <a:p>
                      <a:r>
                        <a:rPr lang="en-US" b="1" dirty="0" smtClean="0"/>
                        <a:t>Honolulu</a:t>
                      </a:r>
                      <a:endParaRPr lang="en-US" b="1" dirty="0"/>
                    </a:p>
                  </a:txBody>
                  <a:tcPr/>
                </a:tc>
              </a:tr>
              <a:tr h="355600">
                <a:tc>
                  <a:txBody>
                    <a:bodyPr/>
                    <a:lstStyle/>
                    <a:p>
                      <a:r>
                        <a:rPr lang="en-US" dirty="0" smtClean="0"/>
                        <a:t>Mitt Romney</a:t>
                      </a:r>
                      <a:endParaRPr lang="en-US" dirty="0"/>
                    </a:p>
                  </a:txBody>
                  <a:tcPr/>
                </a:tc>
                <a:tc>
                  <a:txBody>
                    <a:bodyPr/>
                    <a:lstStyle/>
                    <a:p>
                      <a:r>
                        <a:rPr lang="en-US" sz="1800" b="0" i="0" kern="1200" dirty="0" smtClean="0">
                          <a:solidFill>
                            <a:schemeClr val="dk1"/>
                          </a:solidFill>
                          <a:effectLst/>
                          <a:latin typeface="+mn-lt"/>
                          <a:ea typeface="+mn-ea"/>
                          <a:cs typeface="+mn-cs"/>
                        </a:rPr>
                        <a:t>Detroit</a:t>
                      </a:r>
                      <a:endParaRPr lang="en-US" dirty="0"/>
                    </a:p>
                  </a:txBody>
                  <a:tcPr/>
                </a:tc>
              </a:tr>
              <a:tr h="355600">
                <a:tc>
                  <a:txBody>
                    <a:bodyPr/>
                    <a:lstStyle/>
                    <a:p>
                      <a:r>
                        <a:rPr lang="en-US" dirty="0" smtClean="0"/>
                        <a:t>Albert Einstein</a:t>
                      </a:r>
                      <a:endParaRPr lang="en-US" dirty="0"/>
                    </a:p>
                  </a:txBody>
                  <a:tcPr/>
                </a:tc>
                <a:tc>
                  <a:txBody>
                    <a:bodyPr/>
                    <a:lstStyle/>
                    <a:p>
                      <a:r>
                        <a:rPr lang="en-US" dirty="0" smtClean="0"/>
                        <a:t>Ulm</a:t>
                      </a:r>
                      <a:endParaRPr lang="en-US" dirty="0"/>
                    </a:p>
                  </a:txBody>
                  <a:tcPr/>
                </a:tc>
              </a:tr>
              <a:tr h="355600">
                <a:tc>
                  <a:txBody>
                    <a:bodyPr/>
                    <a:lstStyle/>
                    <a:p>
                      <a:r>
                        <a:rPr lang="en-US" dirty="0" smtClean="0"/>
                        <a:t>Nikola Tesla</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err="1" smtClean="0">
                          <a:solidFill>
                            <a:schemeClr val="dk1"/>
                          </a:solidFill>
                          <a:effectLst/>
                          <a:latin typeface="+mn-lt"/>
                          <a:ea typeface="+mn-ea"/>
                          <a:cs typeface="+mn-cs"/>
                        </a:rPr>
                        <a:t>Smiljan</a:t>
                      </a:r>
                      <a:endParaRPr lang="en-US" sz="1800" b="0" i="0" kern="1200" dirty="0" smtClean="0">
                        <a:solidFill>
                          <a:schemeClr val="dk1"/>
                        </a:solidFill>
                        <a:effectLst/>
                        <a:latin typeface="+mn-lt"/>
                        <a:ea typeface="+mn-ea"/>
                        <a:cs typeface="+mn-cs"/>
                      </a:endParaRPr>
                    </a:p>
                  </a:txBody>
                  <a:tcPr/>
                </a:tc>
              </a:tr>
              <a:tr h="355600">
                <a:tc>
                  <a:txBody>
                    <a:bodyPr/>
                    <a:lstStyle/>
                    <a:p>
                      <a:r>
                        <a:rPr lang="en-US" dirty="0" smtClean="0"/>
                        <a: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a:t>
                      </a:r>
                    </a:p>
                  </a:txBody>
                  <a:tcPr/>
                </a:tc>
              </a:tr>
            </a:tbl>
          </a:graphicData>
        </a:graphic>
      </p:graphicFrame>
      <p:sp>
        <p:nvSpPr>
          <p:cNvPr id="8" name="TextBox 7"/>
          <p:cNvSpPr txBox="1"/>
          <p:nvPr/>
        </p:nvSpPr>
        <p:spPr>
          <a:xfrm>
            <a:off x="4114800" y="2848987"/>
            <a:ext cx="3505200" cy="923330"/>
          </a:xfrm>
          <a:prstGeom prst="rect">
            <a:avLst/>
          </a:prstGeom>
          <a:noFill/>
        </p:spPr>
        <p:txBody>
          <a:bodyPr wrap="square" rtlCol="0">
            <a:spAutoFit/>
          </a:bodyPr>
          <a:lstStyle/>
          <a:p>
            <a:r>
              <a:rPr lang="en-US" dirty="0" smtClean="0"/>
              <a:t>“</a:t>
            </a:r>
            <a:r>
              <a:rPr lang="en-US" b="1" dirty="0"/>
              <a:t>Barack Obama</a:t>
            </a:r>
            <a:r>
              <a:rPr lang="en-US" dirty="0"/>
              <a:t> was born on August 4, 1961 at </a:t>
            </a:r>
            <a:r>
              <a:rPr lang="en-US" dirty="0" smtClean="0"/>
              <a:t>… in </a:t>
            </a:r>
            <a:r>
              <a:rPr lang="en-US" dirty="0"/>
              <a:t>the city of </a:t>
            </a:r>
            <a:r>
              <a:rPr lang="en-US" b="1" dirty="0"/>
              <a:t>Honolulu</a:t>
            </a:r>
            <a:r>
              <a:rPr lang="en-US" dirty="0"/>
              <a:t> </a:t>
            </a:r>
            <a:r>
              <a:rPr lang="en-US" dirty="0" smtClean="0"/>
              <a:t>...”</a:t>
            </a:r>
            <a:endParaRPr lang="en-US" dirty="0"/>
          </a:p>
        </p:txBody>
      </p:sp>
      <p:cxnSp>
        <p:nvCxnSpPr>
          <p:cNvPr id="10" name="Straight Arrow Connector 9"/>
          <p:cNvCxnSpPr>
            <a:stCxn id="8" idx="1"/>
          </p:cNvCxnSpPr>
          <p:nvPr/>
        </p:nvCxnSpPr>
        <p:spPr>
          <a:xfrm flipH="1">
            <a:off x="3200400" y="3310652"/>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2" descr="http://img.freebase.com/api/trans/raw/m/04stkz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905000"/>
            <a:ext cx="2381250" cy="514351"/>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TextBox 13"/>
          <p:cNvSpPr txBox="1"/>
          <p:nvPr/>
        </p:nvSpPr>
        <p:spPr>
          <a:xfrm>
            <a:off x="4169797" y="3760994"/>
            <a:ext cx="3907403" cy="646331"/>
          </a:xfrm>
          <a:prstGeom prst="rect">
            <a:avLst/>
          </a:prstGeom>
          <a:noFill/>
        </p:spPr>
        <p:txBody>
          <a:bodyPr wrap="square" rtlCol="0">
            <a:spAutoFit/>
          </a:bodyPr>
          <a:lstStyle/>
          <a:p>
            <a:r>
              <a:rPr lang="en-US" b="1" dirty="0" smtClean="0"/>
              <a:t>“</a:t>
            </a:r>
            <a:r>
              <a:rPr lang="en-US" dirty="0" smtClean="0"/>
              <a:t>Birth</a:t>
            </a:r>
            <a:r>
              <a:rPr lang="en-US" dirty="0"/>
              <a:t> notices for </a:t>
            </a:r>
            <a:r>
              <a:rPr lang="en-US" b="1" dirty="0"/>
              <a:t>Barack </a:t>
            </a:r>
            <a:r>
              <a:rPr lang="en-US" b="1" dirty="0" smtClean="0"/>
              <a:t>Obama</a:t>
            </a:r>
            <a:r>
              <a:rPr lang="en-US" dirty="0"/>
              <a:t> were published in </a:t>
            </a:r>
            <a:r>
              <a:rPr lang="en-US" dirty="0" smtClean="0"/>
              <a:t>the</a:t>
            </a:r>
            <a:r>
              <a:rPr lang="en-US" dirty="0"/>
              <a:t> </a:t>
            </a:r>
            <a:r>
              <a:rPr lang="en-US" b="1" dirty="0"/>
              <a:t>Honolulu</a:t>
            </a:r>
            <a:r>
              <a:rPr lang="en-US" dirty="0"/>
              <a:t> </a:t>
            </a:r>
            <a:r>
              <a:rPr lang="en-US" dirty="0" smtClean="0"/>
              <a:t>Advertiser…”</a:t>
            </a:r>
            <a:endParaRPr lang="en-US" dirty="0"/>
          </a:p>
        </p:txBody>
      </p:sp>
      <p:cxnSp>
        <p:nvCxnSpPr>
          <p:cNvPr id="15" name="Straight Arrow Connector 14"/>
          <p:cNvCxnSpPr>
            <a:stCxn id="14" idx="1"/>
          </p:cNvCxnSpPr>
          <p:nvPr/>
        </p:nvCxnSpPr>
        <p:spPr>
          <a:xfrm flipH="1" flipV="1">
            <a:off x="3200401" y="3310652"/>
            <a:ext cx="969396" cy="77350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169797" y="4486263"/>
            <a:ext cx="3907403" cy="646331"/>
          </a:xfrm>
          <a:prstGeom prst="rect">
            <a:avLst/>
          </a:prstGeom>
          <a:noFill/>
        </p:spPr>
        <p:txBody>
          <a:bodyPr wrap="square" rtlCol="0">
            <a:spAutoFit/>
          </a:bodyPr>
          <a:lstStyle/>
          <a:p>
            <a:r>
              <a:rPr lang="en-US" b="1" dirty="0" smtClean="0"/>
              <a:t>“Born</a:t>
            </a:r>
            <a:r>
              <a:rPr lang="en-US" dirty="0"/>
              <a:t> in </a:t>
            </a:r>
            <a:r>
              <a:rPr lang="en-US" b="1" dirty="0"/>
              <a:t>Honolulu</a:t>
            </a:r>
            <a:r>
              <a:rPr lang="en-US" dirty="0"/>
              <a:t>, </a:t>
            </a:r>
            <a:r>
              <a:rPr lang="en-US" b="1" dirty="0"/>
              <a:t>Barack Obama</a:t>
            </a:r>
            <a:r>
              <a:rPr lang="en-US" dirty="0"/>
              <a:t> went on to </a:t>
            </a:r>
            <a:r>
              <a:rPr lang="en-US" dirty="0" smtClean="0"/>
              <a:t>become</a:t>
            </a:r>
            <a:r>
              <a:rPr lang="en-US" b="1" dirty="0" smtClean="0"/>
              <a:t>…”</a:t>
            </a:r>
            <a:endParaRPr lang="en-US" dirty="0"/>
          </a:p>
        </p:txBody>
      </p:sp>
      <p:cxnSp>
        <p:nvCxnSpPr>
          <p:cNvPr id="22" name="Straight Arrow Connector 21"/>
          <p:cNvCxnSpPr>
            <a:stCxn id="18" idx="1"/>
          </p:cNvCxnSpPr>
          <p:nvPr/>
        </p:nvCxnSpPr>
        <p:spPr>
          <a:xfrm flipH="1" flipV="1">
            <a:off x="3200400" y="3310652"/>
            <a:ext cx="969397" cy="149877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rot="5400000">
            <a:off x="5683844" y="5084424"/>
            <a:ext cx="433132" cy="523220"/>
          </a:xfrm>
          <a:prstGeom prst="rect">
            <a:avLst/>
          </a:prstGeom>
          <a:noFill/>
        </p:spPr>
        <p:txBody>
          <a:bodyPr wrap="none" rtlCol="0">
            <a:spAutoFit/>
          </a:bodyPr>
          <a:lstStyle/>
          <a:p>
            <a:r>
              <a:rPr lang="en-US" sz="2800" dirty="0" smtClean="0"/>
              <a:t>…</a:t>
            </a:r>
            <a:endParaRPr lang="en-US" sz="2800" dirty="0"/>
          </a:p>
        </p:txBody>
      </p:sp>
      <p:sp>
        <p:nvSpPr>
          <p:cNvPr id="32" name="TextBox 31"/>
          <p:cNvSpPr txBox="1"/>
          <p:nvPr/>
        </p:nvSpPr>
        <p:spPr>
          <a:xfrm>
            <a:off x="3886200" y="2438400"/>
            <a:ext cx="2704330" cy="369332"/>
          </a:xfrm>
          <a:prstGeom prst="rect">
            <a:avLst/>
          </a:prstGeom>
          <a:noFill/>
        </p:spPr>
        <p:txBody>
          <a:bodyPr wrap="none" rtlCol="0">
            <a:spAutoFit/>
          </a:bodyPr>
          <a:lstStyle/>
          <a:p>
            <a:r>
              <a:rPr lang="en-US" b="1" dirty="0" smtClean="0">
                <a:solidFill>
                  <a:schemeClr val="accent1"/>
                </a:solidFill>
              </a:rPr>
              <a:t>(Barack Obama, Honolulu)</a:t>
            </a:r>
            <a:endParaRPr lang="en-US" b="1" dirty="0">
              <a:solidFill>
                <a:schemeClr val="accent1"/>
              </a:solidFill>
            </a:endParaRPr>
          </a:p>
        </p:txBody>
      </p:sp>
      <p:sp>
        <p:nvSpPr>
          <p:cNvPr id="33" name="TextBox 32"/>
          <p:cNvSpPr txBox="1"/>
          <p:nvPr/>
        </p:nvSpPr>
        <p:spPr>
          <a:xfrm>
            <a:off x="4297196" y="2057400"/>
            <a:ext cx="2356735" cy="369332"/>
          </a:xfrm>
          <a:prstGeom prst="rect">
            <a:avLst/>
          </a:prstGeom>
          <a:noFill/>
        </p:spPr>
        <p:txBody>
          <a:bodyPr wrap="none" rtlCol="0">
            <a:spAutoFit/>
          </a:bodyPr>
          <a:lstStyle/>
          <a:p>
            <a:r>
              <a:rPr lang="en-US" b="1" dirty="0" smtClean="0">
                <a:solidFill>
                  <a:schemeClr val="accent1"/>
                </a:solidFill>
              </a:rPr>
              <a:t>(Mitt Romney, Detroit)</a:t>
            </a:r>
            <a:endParaRPr lang="en-US" b="1" dirty="0">
              <a:solidFill>
                <a:schemeClr val="accent1"/>
              </a:solidFill>
            </a:endParaRPr>
          </a:p>
        </p:txBody>
      </p:sp>
      <p:sp>
        <p:nvSpPr>
          <p:cNvPr id="34" name="TextBox 33"/>
          <p:cNvSpPr txBox="1"/>
          <p:nvPr/>
        </p:nvSpPr>
        <p:spPr>
          <a:xfrm>
            <a:off x="4696664" y="1676400"/>
            <a:ext cx="2237536" cy="369332"/>
          </a:xfrm>
          <a:prstGeom prst="rect">
            <a:avLst/>
          </a:prstGeom>
          <a:noFill/>
        </p:spPr>
        <p:txBody>
          <a:bodyPr wrap="none" rtlCol="0">
            <a:spAutoFit/>
          </a:bodyPr>
          <a:lstStyle/>
          <a:p>
            <a:r>
              <a:rPr lang="en-US" b="1" dirty="0" smtClean="0">
                <a:solidFill>
                  <a:schemeClr val="accent1"/>
                </a:solidFill>
              </a:rPr>
              <a:t>(Albert Einstein, Ulm)</a:t>
            </a:r>
            <a:endParaRPr lang="en-US" b="1" dirty="0">
              <a:solidFill>
                <a:schemeClr val="accent1"/>
              </a:solidFill>
            </a:endParaRPr>
          </a:p>
        </p:txBody>
      </p:sp>
      <p:grpSp>
        <p:nvGrpSpPr>
          <p:cNvPr id="17" name="Group 16"/>
          <p:cNvGrpSpPr/>
          <p:nvPr/>
        </p:nvGrpSpPr>
        <p:grpSpPr>
          <a:xfrm>
            <a:off x="7891433" y="1676400"/>
            <a:ext cx="1176367" cy="1175458"/>
            <a:chOff x="7805921" y="1672279"/>
            <a:chExt cx="1176367" cy="1175458"/>
          </a:xfrm>
        </p:grpSpPr>
        <p:sp>
          <p:nvSpPr>
            <p:cNvPr id="20" name="Plus 19"/>
            <p:cNvSpPr/>
            <p:nvPr/>
          </p:nvSpPr>
          <p:spPr>
            <a:xfrm>
              <a:off x="8134714" y="2009345"/>
              <a:ext cx="459467" cy="457200"/>
            </a:xfrm>
            <a:prstGeom prst="mathPlus">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1" name="Plus 20"/>
            <p:cNvSpPr/>
            <p:nvPr/>
          </p:nvSpPr>
          <p:spPr>
            <a:xfrm>
              <a:off x="8522821" y="1672279"/>
              <a:ext cx="459467" cy="457200"/>
            </a:xfrm>
            <a:prstGeom prst="mathPlus">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3" name="Plus 22"/>
            <p:cNvSpPr/>
            <p:nvPr/>
          </p:nvSpPr>
          <p:spPr>
            <a:xfrm>
              <a:off x="7805921" y="2390537"/>
              <a:ext cx="459467" cy="457200"/>
            </a:xfrm>
            <a:prstGeom prst="mathPlus">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pSp>
      <p:sp>
        <p:nvSpPr>
          <p:cNvPr id="3" name="Slide Number Placeholder 2"/>
          <p:cNvSpPr>
            <a:spLocks noGrp="1"/>
          </p:cNvSpPr>
          <p:nvPr>
            <p:ph type="sldNum" sz="quarter" idx="12"/>
          </p:nvPr>
        </p:nvSpPr>
        <p:spPr/>
        <p:txBody>
          <a:bodyPr/>
          <a:lstStyle/>
          <a:p>
            <a:fld id="{B6F15528-21DE-4FAA-801E-634DDDAF4B2B}" type="slidenum">
              <a:rPr lang="en-US" smtClean="0"/>
              <a:pPr/>
              <a:t>3</a:t>
            </a:fld>
            <a:endParaRPr lang="en-US"/>
          </a:p>
        </p:txBody>
      </p:sp>
      <p:grpSp>
        <p:nvGrpSpPr>
          <p:cNvPr id="24" name="Group 23"/>
          <p:cNvGrpSpPr/>
          <p:nvPr/>
        </p:nvGrpSpPr>
        <p:grpSpPr>
          <a:xfrm>
            <a:off x="533400" y="3154248"/>
            <a:ext cx="2975998" cy="312808"/>
            <a:chOff x="381000" y="3200400"/>
            <a:chExt cx="2971800" cy="228600"/>
          </a:xfrm>
        </p:grpSpPr>
        <p:cxnSp>
          <p:nvCxnSpPr>
            <p:cNvPr id="26" name="Straight Connector 25"/>
            <p:cNvCxnSpPr/>
            <p:nvPr/>
          </p:nvCxnSpPr>
          <p:spPr>
            <a:xfrm>
              <a:off x="381000" y="3200400"/>
              <a:ext cx="2971800" cy="228600"/>
            </a:xfrm>
            <a:prstGeom prst="line">
              <a:avLst/>
            </a:prstGeom>
            <a:ln w="444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381000" y="3200400"/>
              <a:ext cx="2971800" cy="228600"/>
            </a:xfrm>
            <a:prstGeom prst="line">
              <a:avLst/>
            </a:prstGeom>
            <a:ln w="444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a:off x="7930666" y="1676400"/>
            <a:ext cx="1161272" cy="1198391"/>
            <a:chOff x="7887682" y="1740932"/>
            <a:chExt cx="1161272" cy="1198391"/>
          </a:xfrm>
        </p:grpSpPr>
        <p:sp>
          <p:nvSpPr>
            <p:cNvPr id="31" name="Minus 30"/>
            <p:cNvSpPr/>
            <p:nvPr/>
          </p:nvSpPr>
          <p:spPr>
            <a:xfrm>
              <a:off x="7887682" y="2409971"/>
              <a:ext cx="381000" cy="529352"/>
            </a:xfrm>
            <a:prstGeom prst="mathMinus">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5" name="Plus 34"/>
            <p:cNvSpPr/>
            <p:nvPr/>
          </p:nvSpPr>
          <p:spPr>
            <a:xfrm>
              <a:off x="8177241" y="2121932"/>
              <a:ext cx="459467" cy="457200"/>
            </a:xfrm>
            <a:prstGeom prst="mathPlus">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6" name="Plus 35"/>
            <p:cNvSpPr/>
            <p:nvPr/>
          </p:nvSpPr>
          <p:spPr>
            <a:xfrm>
              <a:off x="8589487" y="1740932"/>
              <a:ext cx="459467" cy="457200"/>
            </a:xfrm>
            <a:prstGeom prst="mathPlus">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pSp>
      <p:sp>
        <p:nvSpPr>
          <p:cNvPr id="29" name="TextBox 28"/>
          <p:cNvSpPr txBox="1"/>
          <p:nvPr/>
        </p:nvSpPr>
        <p:spPr>
          <a:xfrm>
            <a:off x="5261832" y="1066800"/>
            <a:ext cx="2355901" cy="369332"/>
          </a:xfrm>
          <a:prstGeom prst="rect">
            <a:avLst/>
          </a:prstGeom>
          <a:noFill/>
        </p:spPr>
        <p:txBody>
          <a:bodyPr wrap="none" rtlCol="0">
            <a:spAutoFit/>
          </a:bodyPr>
          <a:lstStyle/>
          <a:p>
            <a:r>
              <a:rPr lang="en-US" dirty="0" smtClean="0"/>
              <a:t>e.g. [</a:t>
            </a:r>
            <a:r>
              <a:rPr lang="en-US" dirty="0" err="1" smtClean="0"/>
              <a:t>Mintz</a:t>
            </a:r>
            <a:r>
              <a:rPr lang="en-US" dirty="0" smtClean="0"/>
              <a:t> et. al. 2009]</a:t>
            </a:r>
            <a:endParaRPr lang="en-US" dirty="0"/>
          </a:p>
        </p:txBody>
      </p:sp>
    </p:spTree>
    <p:extLst>
      <p:ext uri="{BB962C8B-B14F-4D97-AF65-F5344CB8AC3E}">
        <p14:creationId xmlns:p14="http://schemas.microsoft.com/office/powerpoint/2010/main" val="2472797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17"/>
                                        </p:tgtEl>
                                      </p:cBhvr>
                                    </p:animEffect>
                                    <p:set>
                                      <p:cBhvr>
                                        <p:cTn id="11" dur="1" fill="hold">
                                          <p:stCondLst>
                                            <p:cond delay="499"/>
                                          </p:stCondLst>
                                        </p:cTn>
                                        <p:tgtEl>
                                          <p:spTgt spid="17"/>
                                        </p:tgtEl>
                                        <p:attrNameLst>
                                          <p:attrName>style.visibility</p:attrName>
                                        </p:attrNameLst>
                                      </p:cBhvr>
                                      <p:to>
                                        <p:strVal val="hidden"/>
                                      </p:to>
                                    </p:set>
                                  </p:childTnLst>
                                </p:cTn>
                              </p:par>
                              <p:par>
                                <p:cTn id="12" presetID="10" presetClass="entr" presetSubtype="0" fill="hold" nodeType="with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fade">
                                      <p:cBhvr>
                                        <p:cTn id="14" dur="500"/>
                                        <p:tgtEl>
                                          <p:spTgt spid="30"/>
                                        </p:tgtEl>
                                      </p:cBhvr>
                                    </p:animEffect>
                                  </p:childTnLst>
                                </p:cTn>
                              </p:par>
                              <p:par>
                                <p:cTn id="15" presetID="10"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Missing Data</a:t>
            </a:r>
            <a:endParaRPr lang="en-US" dirty="0"/>
          </a:p>
        </p:txBody>
      </p:sp>
      <p:sp>
        <p:nvSpPr>
          <p:cNvPr id="3" name="Content Placeholder 2"/>
          <p:cNvSpPr>
            <a:spLocks noGrp="1"/>
          </p:cNvSpPr>
          <p:nvPr>
            <p:ph idx="1"/>
          </p:nvPr>
        </p:nvSpPr>
        <p:spPr/>
        <p:txBody>
          <a:bodyPr/>
          <a:lstStyle/>
          <a:p>
            <a:r>
              <a:rPr lang="en-US" dirty="0" smtClean="0"/>
              <a:t>Most previous work assumes no missing data during training</a:t>
            </a:r>
          </a:p>
          <a:p>
            <a:r>
              <a:rPr lang="en-US" dirty="0" smtClean="0"/>
              <a:t>Closed world assumption</a:t>
            </a:r>
          </a:p>
          <a:p>
            <a:pPr lvl="1"/>
            <a:r>
              <a:rPr lang="en-US" dirty="0" smtClean="0"/>
              <a:t>All propositions not in the DB are false</a:t>
            </a:r>
          </a:p>
          <a:p>
            <a:r>
              <a:rPr lang="en-US" dirty="0" smtClean="0"/>
              <a:t>Leads to errors in the training data</a:t>
            </a:r>
          </a:p>
          <a:p>
            <a:pPr lvl="1"/>
            <a:r>
              <a:rPr lang="en-US" b="1" dirty="0" smtClean="0"/>
              <a:t>Missing in DB </a:t>
            </a:r>
            <a:r>
              <a:rPr lang="en-US" dirty="0" smtClean="0"/>
              <a:t>-&gt; false negatives</a:t>
            </a:r>
          </a:p>
          <a:p>
            <a:pPr lvl="1"/>
            <a:r>
              <a:rPr lang="en-US" b="1" dirty="0" smtClean="0"/>
              <a:t>Missing in Text </a:t>
            </a:r>
            <a:r>
              <a:rPr lang="en-US" dirty="0" smtClean="0"/>
              <a:t>-&gt; false positives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
        <p:nvSpPr>
          <p:cNvPr id="5" name="TextBox 4"/>
          <p:cNvSpPr txBox="1"/>
          <p:nvPr/>
        </p:nvSpPr>
        <p:spPr>
          <a:xfrm>
            <a:off x="5943600" y="4267200"/>
            <a:ext cx="2286000" cy="646331"/>
          </a:xfrm>
          <a:prstGeom prst="rect">
            <a:avLst/>
          </a:prstGeom>
          <a:noFill/>
        </p:spPr>
        <p:txBody>
          <a:bodyPr wrap="square" rtlCol="0">
            <a:spAutoFit/>
          </a:bodyPr>
          <a:lstStyle/>
          <a:p>
            <a:r>
              <a:rPr lang="en-US" dirty="0" smtClean="0"/>
              <a:t>[Xu et. al. 2013]</a:t>
            </a:r>
          </a:p>
          <a:p>
            <a:r>
              <a:rPr lang="en-US" dirty="0" smtClean="0"/>
              <a:t>[Min et. al. 2013]</a:t>
            </a:r>
            <a:endParaRPr lang="en-US" dirty="0"/>
          </a:p>
        </p:txBody>
      </p:sp>
      <p:sp>
        <p:nvSpPr>
          <p:cNvPr id="6" name="Rounded Rectangular Callout 5"/>
          <p:cNvSpPr/>
          <p:nvPr/>
        </p:nvSpPr>
        <p:spPr>
          <a:xfrm>
            <a:off x="5715000" y="2286000"/>
            <a:ext cx="2895600" cy="914400"/>
          </a:xfrm>
          <a:prstGeom prst="wedgeRoundRectCallout">
            <a:avLst>
              <a:gd name="adj1" fmla="val -82741"/>
              <a:gd name="adj2" fmla="val 65435"/>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Let’s treat these as missing (hidden) variables</a:t>
            </a:r>
            <a:endParaRPr lang="en-US" dirty="0"/>
          </a:p>
        </p:txBody>
      </p:sp>
    </p:spTree>
    <p:extLst>
      <p:ext uri="{BB962C8B-B14F-4D97-AF65-F5344CB8AC3E}">
        <p14:creationId xmlns:p14="http://schemas.microsoft.com/office/powerpoint/2010/main" val="1494111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NMAR Example: Flipping a bent coin</a:t>
            </a:r>
            <a:endParaRPr lang="en-US" dirty="0"/>
          </a:p>
        </p:txBody>
      </p:sp>
      <p:sp>
        <p:nvSpPr>
          <p:cNvPr id="3" name="Content Placeholder 2"/>
          <p:cNvSpPr>
            <a:spLocks noGrp="1"/>
          </p:cNvSpPr>
          <p:nvPr>
            <p:ph idx="1"/>
          </p:nvPr>
        </p:nvSpPr>
        <p:spPr/>
        <p:txBody>
          <a:bodyPr>
            <a:normAutofit/>
          </a:bodyPr>
          <a:lstStyle/>
          <a:p>
            <a:r>
              <a:rPr lang="en-US" dirty="0" smtClean="0"/>
              <a:t>Flip a bent coin 1000 times</a:t>
            </a:r>
          </a:p>
          <a:p>
            <a:r>
              <a:rPr lang="en-US" dirty="0" smtClean="0"/>
              <a:t>Goal: estimate </a:t>
            </a:r>
          </a:p>
          <a:p>
            <a:r>
              <a:rPr lang="en-US" dirty="0" smtClean="0"/>
              <a:t>But!</a:t>
            </a:r>
          </a:p>
          <a:p>
            <a:pPr lvl="1"/>
            <a:r>
              <a:rPr lang="en-US" dirty="0" smtClean="0"/>
              <a:t>Heads =&gt; hide the result</a:t>
            </a:r>
          </a:p>
          <a:p>
            <a:pPr lvl="1"/>
            <a:r>
              <a:rPr lang="en-US" dirty="0" smtClean="0"/>
              <a:t>Tails =&gt; hide with probability 0.2</a:t>
            </a:r>
          </a:p>
          <a:p>
            <a:r>
              <a:rPr lang="en-US" dirty="0" smtClean="0"/>
              <a:t>Need to model missing data to get </a:t>
            </a:r>
            <a:r>
              <a:rPr lang="en-US" dirty="0" smtClean="0"/>
              <a:t>an unbiased estimate </a:t>
            </a:r>
            <a:r>
              <a:rPr lang="en-US" dirty="0" smtClean="0"/>
              <a:t>of</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pic>
        <p:nvPicPr>
          <p:cNvPr id="5" name="Picture 4"/>
          <p:cNvPicPr>
            <a:picLocks noChangeAspect="1"/>
          </p:cNvPicPr>
          <p:nvPr/>
        </p:nvPicPr>
        <p:blipFill>
          <a:blip r:embed="rId3"/>
          <a:stretch>
            <a:fillRect/>
          </a:stretch>
        </p:blipFill>
        <p:spPr>
          <a:xfrm>
            <a:off x="6248400" y="1600200"/>
            <a:ext cx="2008094" cy="2008094"/>
          </a:xfrm>
          <a:prstGeom prst="rect">
            <a:avLst/>
          </a:prstGeom>
        </p:spPr>
      </p:pic>
      <p:pic>
        <p:nvPicPr>
          <p:cNvPr id="6" name="Picture 5"/>
          <p:cNvPicPr>
            <a:picLocks noChangeAspect="1"/>
          </p:cNvPicPr>
          <p:nvPr/>
        </p:nvPicPr>
        <p:blipFill>
          <a:blip r:embed="rId4"/>
          <a:stretch>
            <a:fillRect/>
          </a:stretch>
        </p:blipFill>
        <p:spPr>
          <a:xfrm>
            <a:off x="3505200" y="2289922"/>
            <a:ext cx="508000" cy="406400"/>
          </a:xfrm>
          <a:prstGeom prst="rect">
            <a:avLst/>
          </a:prstGeom>
        </p:spPr>
      </p:pic>
      <p:pic>
        <p:nvPicPr>
          <p:cNvPr id="7" name="Picture 6"/>
          <p:cNvPicPr>
            <a:picLocks noChangeAspect="1"/>
          </p:cNvPicPr>
          <p:nvPr/>
        </p:nvPicPr>
        <p:blipFill>
          <a:blip r:embed="rId4"/>
          <a:stretch>
            <a:fillRect/>
          </a:stretch>
        </p:blipFill>
        <p:spPr>
          <a:xfrm>
            <a:off x="4568780" y="4953000"/>
            <a:ext cx="508000" cy="406400"/>
          </a:xfrm>
          <a:prstGeom prst="rect">
            <a:avLst/>
          </a:prstGeom>
        </p:spPr>
      </p:pic>
      <p:sp>
        <p:nvSpPr>
          <p:cNvPr id="8" name="TextBox 7"/>
          <p:cNvSpPr txBox="1"/>
          <p:nvPr/>
        </p:nvSpPr>
        <p:spPr>
          <a:xfrm>
            <a:off x="5849835" y="1115775"/>
            <a:ext cx="2180340" cy="369332"/>
          </a:xfrm>
          <a:prstGeom prst="rect">
            <a:avLst/>
          </a:prstGeom>
          <a:noFill/>
        </p:spPr>
        <p:txBody>
          <a:bodyPr wrap="none" rtlCol="0">
            <a:spAutoFit/>
          </a:bodyPr>
          <a:lstStyle/>
          <a:p>
            <a:r>
              <a:rPr lang="en-US" dirty="0" smtClean="0"/>
              <a:t>[Little &amp; Rubin 1986]</a:t>
            </a:r>
            <a:endParaRPr lang="en-US" dirty="0"/>
          </a:p>
        </p:txBody>
      </p:sp>
    </p:spTree>
    <p:extLst>
      <p:ext uri="{BB962C8B-B14F-4D97-AF65-F5344CB8AC3E}">
        <p14:creationId xmlns:p14="http://schemas.microsoft.com/office/powerpoint/2010/main" val="3261761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Distant Supervision: </a:t>
            </a:r>
            <a:br>
              <a:rPr lang="en-US" dirty="0" smtClean="0"/>
            </a:br>
            <a:r>
              <a:rPr lang="en-US" dirty="0" smtClean="0"/>
              <a:t>Not missing at random (NMAR)</a:t>
            </a:r>
            <a:endParaRPr lang="en-US" dirty="0"/>
          </a:p>
        </p:txBody>
      </p:sp>
      <p:sp>
        <p:nvSpPr>
          <p:cNvPr id="3" name="Content Placeholder 2"/>
          <p:cNvSpPr>
            <a:spLocks noGrp="1"/>
          </p:cNvSpPr>
          <p:nvPr>
            <p:ph idx="1"/>
          </p:nvPr>
        </p:nvSpPr>
        <p:spPr/>
        <p:txBody>
          <a:bodyPr>
            <a:normAutofit/>
          </a:bodyPr>
          <a:lstStyle/>
          <a:p>
            <a:r>
              <a:rPr lang="en-US" dirty="0" smtClean="0"/>
              <a:t>Prop is False	=&gt; </a:t>
            </a:r>
            <a:r>
              <a:rPr lang="en-US" dirty="0"/>
              <a:t>hide the result</a:t>
            </a:r>
          </a:p>
          <a:p>
            <a:r>
              <a:rPr lang="en-US" dirty="0" smtClean="0"/>
              <a:t>Prop is True	=&gt; </a:t>
            </a:r>
            <a:r>
              <a:rPr lang="en-US" dirty="0"/>
              <a:t>hide with </a:t>
            </a:r>
            <a:r>
              <a:rPr lang="en-US" dirty="0" smtClean="0"/>
              <a:t>some probability</a:t>
            </a:r>
            <a:endParaRPr lang="en-US" dirty="0"/>
          </a:p>
          <a:p>
            <a:r>
              <a:rPr lang="en-US" dirty="0" smtClean="0"/>
              <a:t>Distant supervision heuristic during learning:</a:t>
            </a:r>
          </a:p>
          <a:p>
            <a:pPr lvl="1"/>
            <a:r>
              <a:rPr lang="en-US" smtClean="0"/>
              <a:t>Missing propositions are </a:t>
            </a:r>
            <a:r>
              <a:rPr lang="en-US" dirty="0" smtClean="0"/>
              <a:t>false</a:t>
            </a:r>
          </a:p>
          <a:p>
            <a:r>
              <a:rPr lang="en-US" dirty="0" smtClean="0"/>
              <a:t>Better idea: Treat as hidden variables</a:t>
            </a:r>
          </a:p>
          <a:p>
            <a:pPr lvl="1"/>
            <a:r>
              <a:rPr lang="en-US" b="1" dirty="0" smtClean="0"/>
              <a:t>Problem:</a:t>
            </a:r>
            <a:r>
              <a:rPr lang="en-US" dirty="0" smtClean="0"/>
              <a:t> not missing at random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
        <p:nvSpPr>
          <p:cNvPr id="6" name="TextBox 5"/>
          <p:cNvSpPr txBox="1"/>
          <p:nvPr/>
        </p:nvSpPr>
        <p:spPr>
          <a:xfrm>
            <a:off x="6858000" y="1300441"/>
            <a:ext cx="2180340" cy="369332"/>
          </a:xfrm>
          <a:prstGeom prst="rect">
            <a:avLst/>
          </a:prstGeom>
          <a:noFill/>
        </p:spPr>
        <p:txBody>
          <a:bodyPr wrap="none" rtlCol="0">
            <a:spAutoFit/>
          </a:bodyPr>
          <a:lstStyle/>
          <a:p>
            <a:r>
              <a:rPr lang="en-US" dirty="0" smtClean="0"/>
              <a:t>[Little &amp; Rubin 1986]</a:t>
            </a:r>
            <a:endParaRPr lang="en-US" dirty="0"/>
          </a:p>
        </p:txBody>
      </p:sp>
      <p:sp>
        <p:nvSpPr>
          <p:cNvPr id="7" name="Explosion 1 6"/>
          <p:cNvSpPr/>
          <p:nvPr/>
        </p:nvSpPr>
        <p:spPr>
          <a:xfrm>
            <a:off x="-304800" y="3863181"/>
            <a:ext cx="9829800" cy="3490912"/>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Solution: Jointly model </a:t>
            </a:r>
            <a:r>
              <a:rPr lang="en-US" sz="2800" b="1" dirty="0" smtClean="0"/>
              <a:t>Missing Data </a:t>
            </a:r>
            <a:r>
              <a:rPr lang="en-US" sz="2800" dirty="0"/>
              <a:t>+ </a:t>
            </a:r>
            <a:r>
              <a:rPr lang="en-US" sz="2800" b="1" dirty="0"/>
              <a:t>Information Extraction</a:t>
            </a:r>
          </a:p>
        </p:txBody>
      </p:sp>
    </p:spTree>
    <p:extLst>
      <p:ext uri="{BB962C8B-B14F-4D97-AF65-F5344CB8AC3E}">
        <p14:creationId xmlns:p14="http://schemas.microsoft.com/office/powerpoint/2010/main" val="1711992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Distant Supervision (Binary Relations)</a:t>
            </a:r>
            <a:endParaRPr lang="en-US" dirty="0">
              <a:solidFill>
                <a:schemeClr val="accent1"/>
              </a:solidFill>
            </a:endParaRPr>
          </a:p>
        </p:txBody>
      </p:sp>
      <p:grpSp>
        <p:nvGrpSpPr>
          <p:cNvPr id="21" name="Group 20"/>
          <p:cNvGrpSpPr/>
          <p:nvPr/>
        </p:nvGrpSpPr>
        <p:grpSpPr>
          <a:xfrm>
            <a:off x="3352800" y="2659049"/>
            <a:ext cx="3048000" cy="533400"/>
            <a:chOff x="3352800" y="2659049"/>
            <a:chExt cx="3048000" cy="533400"/>
          </a:xfrm>
        </p:grpSpPr>
        <mc:AlternateContent xmlns:mc="http://schemas.openxmlformats.org/markup-compatibility/2006" xmlns:a14="http://schemas.microsoft.com/office/drawing/2010/main">
          <mc:Choice Requires="a14">
            <p:sp>
              <p:nvSpPr>
                <p:cNvPr id="4" name="Oval 3"/>
                <p:cNvSpPr/>
                <p:nvPr/>
              </p:nvSpPr>
              <p:spPr>
                <a:xfrm>
                  <a:off x="3352800" y="2659049"/>
                  <a:ext cx="533400" cy="5334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𝑠</m:t>
                            </m:r>
                          </m:e>
                          <m:sub>
                            <m:r>
                              <a:rPr lang="en-US" b="0" i="1" smtClean="0">
                                <a:latin typeface="Cambria Math"/>
                              </a:rPr>
                              <m:t>1</m:t>
                            </m:r>
                          </m:sub>
                        </m:sSub>
                      </m:oMath>
                    </m:oMathPara>
                  </a14:m>
                  <a:endParaRPr lang="en-US" dirty="0" smtClean="0"/>
                </a:p>
              </p:txBody>
            </p:sp>
          </mc:Choice>
          <mc:Fallback xmlns="">
            <p:sp>
              <p:nvSpPr>
                <p:cNvPr id="4" name="Oval 3"/>
                <p:cNvSpPr>
                  <a:spLocks noRot="1" noChangeAspect="1" noMove="1" noResize="1" noEditPoints="1" noAdjustHandles="1" noChangeArrowheads="1" noChangeShapeType="1" noTextEdit="1"/>
                </p:cNvSpPr>
                <p:nvPr/>
              </p:nvSpPr>
              <p:spPr>
                <a:xfrm>
                  <a:off x="3352800" y="2659049"/>
                  <a:ext cx="533400" cy="533400"/>
                </a:xfrm>
                <a:prstGeom prst="ellipse">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Oval 4"/>
                <p:cNvSpPr/>
                <p:nvPr/>
              </p:nvSpPr>
              <p:spPr>
                <a:xfrm>
                  <a:off x="4038600" y="2659049"/>
                  <a:ext cx="533400" cy="5334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𝑠</m:t>
                            </m:r>
                          </m:e>
                          <m:sub>
                            <m:r>
                              <a:rPr lang="en-US" b="0" i="1" smtClean="0">
                                <a:latin typeface="Cambria Math"/>
                              </a:rPr>
                              <m:t>2</m:t>
                            </m:r>
                          </m:sub>
                        </m:sSub>
                      </m:oMath>
                    </m:oMathPara>
                  </a14:m>
                  <a:endParaRPr lang="en-US" dirty="0" smtClean="0"/>
                </a:p>
              </p:txBody>
            </p:sp>
          </mc:Choice>
          <mc:Fallback xmlns="">
            <p:sp>
              <p:nvSpPr>
                <p:cNvPr id="5" name="Oval 4"/>
                <p:cNvSpPr>
                  <a:spLocks noRot="1" noChangeAspect="1" noMove="1" noResize="1" noEditPoints="1" noAdjustHandles="1" noChangeArrowheads="1" noChangeShapeType="1" noTextEdit="1"/>
                </p:cNvSpPr>
                <p:nvPr/>
              </p:nvSpPr>
              <p:spPr>
                <a:xfrm>
                  <a:off x="4038600" y="2659049"/>
                  <a:ext cx="533400" cy="533400"/>
                </a:xfrm>
                <a:prstGeom prst="ellipse">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Oval 5"/>
                <p:cNvSpPr/>
                <p:nvPr/>
              </p:nvSpPr>
              <p:spPr>
                <a:xfrm>
                  <a:off x="4724400" y="2659049"/>
                  <a:ext cx="533400" cy="5334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𝑠</m:t>
                            </m:r>
                          </m:e>
                          <m:sub>
                            <m:r>
                              <a:rPr lang="en-US" b="0" i="1" smtClean="0">
                                <a:latin typeface="Cambria Math"/>
                              </a:rPr>
                              <m:t>3</m:t>
                            </m:r>
                          </m:sub>
                        </m:sSub>
                      </m:oMath>
                    </m:oMathPara>
                  </a14:m>
                  <a:endParaRPr lang="en-US" dirty="0" smtClean="0"/>
                </a:p>
              </p:txBody>
            </p:sp>
          </mc:Choice>
          <mc:Fallback xmlns="">
            <p:sp>
              <p:nvSpPr>
                <p:cNvPr id="6" name="Oval 5"/>
                <p:cNvSpPr>
                  <a:spLocks noRot="1" noChangeAspect="1" noMove="1" noResize="1" noEditPoints="1" noAdjustHandles="1" noChangeArrowheads="1" noChangeShapeType="1" noTextEdit="1"/>
                </p:cNvSpPr>
                <p:nvPr/>
              </p:nvSpPr>
              <p:spPr>
                <a:xfrm>
                  <a:off x="4724400" y="2659049"/>
                  <a:ext cx="533400" cy="533400"/>
                </a:xfrm>
                <a:prstGeom prst="ellipse">
                  <a:avLst/>
                </a:prstGeom>
                <a:blipFill rotWithShape="1">
                  <a:blip r:embed="rId5"/>
                  <a:stretch>
                    <a:fillRect/>
                  </a:stretch>
                </a:blipFill>
              </p:spPr>
              <p:txBody>
                <a:bodyPr/>
                <a:lstStyle/>
                <a:p>
                  <a:r>
                    <a:rPr lang="en-US">
                      <a:noFill/>
                    </a:rPr>
                    <a:t> </a:t>
                  </a:r>
                </a:p>
              </p:txBody>
            </p:sp>
          </mc:Fallback>
        </mc:AlternateContent>
        <p:sp>
          <p:nvSpPr>
            <p:cNvPr id="7" name="TextBox 6"/>
            <p:cNvSpPr txBox="1"/>
            <p:nvPr/>
          </p:nvSpPr>
          <p:spPr>
            <a:xfrm>
              <a:off x="5410200" y="2659049"/>
              <a:ext cx="343364" cy="369332"/>
            </a:xfrm>
            <a:prstGeom prst="rect">
              <a:avLst/>
            </a:prstGeom>
            <a:noFill/>
          </p:spPr>
          <p:txBody>
            <a:bodyPr wrap="none" rtlCol="0">
              <a:spAutoFit/>
            </a:bodyPr>
            <a:lstStyle/>
            <a:p>
              <a:r>
                <a:rPr lang="en-US" dirty="0" smtClean="0"/>
                <a:t>…</a:t>
              </a:r>
              <a:endParaRPr lang="en-US" dirty="0"/>
            </a:p>
          </p:txBody>
        </p:sp>
        <mc:AlternateContent xmlns:mc="http://schemas.openxmlformats.org/markup-compatibility/2006" xmlns:a14="http://schemas.microsoft.com/office/drawing/2010/main">
          <mc:Choice Requires="a14">
            <p:sp>
              <p:nvSpPr>
                <p:cNvPr id="8" name="Oval 7"/>
                <p:cNvSpPr/>
                <p:nvPr/>
              </p:nvSpPr>
              <p:spPr>
                <a:xfrm>
                  <a:off x="5867400" y="2659049"/>
                  <a:ext cx="533400" cy="5334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𝑠</m:t>
                            </m:r>
                          </m:e>
                          <m:sub>
                            <m:r>
                              <a:rPr lang="en-US" b="0" i="1" smtClean="0">
                                <a:latin typeface="Cambria Math"/>
                              </a:rPr>
                              <m:t>𝑛</m:t>
                            </m:r>
                          </m:sub>
                        </m:sSub>
                      </m:oMath>
                    </m:oMathPara>
                  </a14:m>
                  <a:endParaRPr lang="en-US" dirty="0" smtClean="0"/>
                </a:p>
              </p:txBody>
            </p:sp>
          </mc:Choice>
          <mc:Fallback xmlns="">
            <p:sp>
              <p:nvSpPr>
                <p:cNvPr id="8" name="Oval 7"/>
                <p:cNvSpPr>
                  <a:spLocks noRot="1" noChangeAspect="1" noMove="1" noResize="1" noEditPoints="1" noAdjustHandles="1" noChangeArrowheads="1" noChangeShapeType="1" noTextEdit="1"/>
                </p:cNvSpPr>
                <p:nvPr/>
              </p:nvSpPr>
              <p:spPr>
                <a:xfrm>
                  <a:off x="5867400" y="2659049"/>
                  <a:ext cx="533400" cy="533400"/>
                </a:xfrm>
                <a:prstGeom prst="ellipse">
                  <a:avLst/>
                </a:prstGeom>
                <a:blipFill rotWithShape="1">
                  <a:blip r:embed="rId6"/>
                  <a:stretch>
                    <a:fillRect/>
                  </a:stretch>
                </a:blipFill>
              </p:spPr>
              <p:txBody>
                <a:bodyPr/>
                <a:lstStyle/>
                <a:p>
                  <a:r>
                    <a:rPr lang="en-US">
                      <a:noFill/>
                    </a:rPr>
                    <a:t> </a:t>
                  </a:r>
                </a:p>
              </p:txBody>
            </p:sp>
          </mc:Fallback>
        </mc:AlternateContent>
      </p:grpSp>
      <p:grpSp>
        <p:nvGrpSpPr>
          <p:cNvPr id="19" name="Group 18"/>
          <p:cNvGrpSpPr/>
          <p:nvPr/>
        </p:nvGrpSpPr>
        <p:grpSpPr>
          <a:xfrm>
            <a:off x="3352800" y="3192449"/>
            <a:ext cx="3048000" cy="914400"/>
            <a:chOff x="3352800" y="3192449"/>
            <a:chExt cx="3048000" cy="914400"/>
          </a:xfrm>
        </p:grpSpPr>
        <mc:AlternateContent xmlns:mc="http://schemas.openxmlformats.org/markup-compatibility/2006" xmlns:a14="http://schemas.microsoft.com/office/drawing/2010/main">
          <mc:Choice Requires="a14">
            <p:sp>
              <p:nvSpPr>
                <p:cNvPr id="9" name="Oval 8"/>
                <p:cNvSpPr/>
                <p:nvPr/>
              </p:nvSpPr>
              <p:spPr>
                <a:xfrm>
                  <a:off x="3352800" y="3573449"/>
                  <a:ext cx="533400" cy="533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𝑧</m:t>
                            </m:r>
                          </m:e>
                          <m:sub>
                            <m:r>
                              <a:rPr lang="en-US" b="0" i="1" smtClean="0">
                                <a:latin typeface="Cambria Math"/>
                              </a:rPr>
                              <m:t>1</m:t>
                            </m:r>
                          </m:sub>
                        </m:sSub>
                      </m:oMath>
                    </m:oMathPara>
                  </a14:m>
                  <a:endParaRPr lang="en-US" dirty="0" smtClean="0"/>
                </a:p>
              </p:txBody>
            </p:sp>
          </mc:Choice>
          <mc:Fallback xmlns="">
            <p:sp>
              <p:nvSpPr>
                <p:cNvPr id="9" name="Oval 8"/>
                <p:cNvSpPr>
                  <a:spLocks noRot="1" noChangeAspect="1" noMove="1" noResize="1" noEditPoints="1" noAdjustHandles="1" noChangeArrowheads="1" noChangeShapeType="1" noTextEdit="1"/>
                </p:cNvSpPr>
                <p:nvPr/>
              </p:nvSpPr>
              <p:spPr>
                <a:xfrm>
                  <a:off x="3352800" y="3573449"/>
                  <a:ext cx="533400" cy="533400"/>
                </a:xfrm>
                <a:prstGeom prst="ellipse">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p:cNvSpPr/>
                <p:nvPr/>
              </p:nvSpPr>
              <p:spPr>
                <a:xfrm>
                  <a:off x="4038600" y="3573449"/>
                  <a:ext cx="533400" cy="533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𝑧</m:t>
                            </m:r>
                          </m:e>
                          <m:sub>
                            <m:r>
                              <a:rPr lang="en-US" b="0" i="1" smtClean="0">
                                <a:latin typeface="Cambria Math"/>
                              </a:rPr>
                              <m:t>2</m:t>
                            </m:r>
                          </m:sub>
                        </m:sSub>
                      </m:oMath>
                    </m:oMathPara>
                  </a14:m>
                  <a:endParaRPr lang="en-US" dirty="0" smtClean="0"/>
                </a:p>
              </p:txBody>
            </p:sp>
          </mc:Choice>
          <mc:Fallback xmlns="">
            <p:sp>
              <p:nvSpPr>
                <p:cNvPr id="10" name="Oval 9"/>
                <p:cNvSpPr>
                  <a:spLocks noRot="1" noChangeAspect="1" noMove="1" noResize="1" noEditPoints="1" noAdjustHandles="1" noChangeArrowheads="1" noChangeShapeType="1" noTextEdit="1"/>
                </p:cNvSpPr>
                <p:nvPr/>
              </p:nvSpPr>
              <p:spPr>
                <a:xfrm>
                  <a:off x="4038600" y="3573449"/>
                  <a:ext cx="533400" cy="533400"/>
                </a:xfrm>
                <a:prstGeom prst="ellipse">
                  <a:avLst/>
                </a:prstGeom>
                <a:blipFill rotWithShape="1">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p:cNvSpPr/>
                <p:nvPr/>
              </p:nvSpPr>
              <p:spPr>
                <a:xfrm>
                  <a:off x="4724400" y="3573449"/>
                  <a:ext cx="533400" cy="533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𝑧</m:t>
                            </m:r>
                          </m:e>
                          <m:sub>
                            <m:r>
                              <a:rPr lang="en-US" b="0" i="1" smtClean="0">
                                <a:latin typeface="Cambria Math"/>
                              </a:rPr>
                              <m:t>3</m:t>
                            </m:r>
                          </m:sub>
                        </m:sSub>
                      </m:oMath>
                    </m:oMathPara>
                  </a14:m>
                  <a:endParaRPr lang="en-US" dirty="0" smtClean="0"/>
                </a:p>
              </p:txBody>
            </p:sp>
          </mc:Choice>
          <mc:Fallback xmlns="">
            <p:sp>
              <p:nvSpPr>
                <p:cNvPr id="11" name="Oval 10"/>
                <p:cNvSpPr>
                  <a:spLocks noRot="1" noChangeAspect="1" noMove="1" noResize="1" noEditPoints="1" noAdjustHandles="1" noChangeArrowheads="1" noChangeShapeType="1" noTextEdit="1"/>
                </p:cNvSpPr>
                <p:nvPr/>
              </p:nvSpPr>
              <p:spPr>
                <a:xfrm>
                  <a:off x="4724400" y="3573449"/>
                  <a:ext cx="533400" cy="533400"/>
                </a:xfrm>
                <a:prstGeom prst="ellipse">
                  <a:avLst/>
                </a:prstGeom>
                <a:blipFill rotWithShape="1">
                  <a:blip r:embed="rId9"/>
                  <a:stretch>
                    <a:fillRect/>
                  </a:stretch>
                </a:blipFill>
              </p:spPr>
              <p:txBody>
                <a:bodyPr/>
                <a:lstStyle/>
                <a:p>
                  <a:r>
                    <a:rPr lang="en-US">
                      <a:noFill/>
                    </a:rPr>
                    <a:t> </a:t>
                  </a:r>
                </a:p>
              </p:txBody>
            </p:sp>
          </mc:Fallback>
        </mc:AlternateContent>
        <p:sp>
          <p:nvSpPr>
            <p:cNvPr id="12" name="TextBox 11"/>
            <p:cNvSpPr txBox="1"/>
            <p:nvPr/>
          </p:nvSpPr>
          <p:spPr>
            <a:xfrm>
              <a:off x="5410200" y="3573449"/>
              <a:ext cx="343364" cy="369332"/>
            </a:xfrm>
            <a:prstGeom prst="rect">
              <a:avLst/>
            </a:prstGeom>
            <a:noFill/>
          </p:spPr>
          <p:txBody>
            <a:bodyPr wrap="none" rtlCol="0">
              <a:spAutoFit/>
            </a:bodyPr>
            <a:lstStyle/>
            <a:p>
              <a:r>
                <a:rPr lang="en-US" dirty="0" smtClean="0"/>
                <a:t>…</a:t>
              </a:r>
              <a:endParaRPr lang="en-US" dirty="0"/>
            </a:p>
          </p:txBody>
        </p:sp>
        <mc:AlternateContent xmlns:mc="http://schemas.openxmlformats.org/markup-compatibility/2006" xmlns:a14="http://schemas.microsoft.com/office/drawing/2010/main">
          <mc:Choice Requires="a14">
            <p:sp>
              <p:nvSpPr>
                <p:cNvPr id="13" name="Oval 12"/>
                <p:cNvSpPr/>
                <p:nvPr/>
              </p:nvSpPr>
              <p:spPr>
                <a:xfrm>
                  <a:off x="5867400" y="3573449"/>
                  <a:ext cx="533400" cy="533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𝑧</m:t>
                            </m:r>
                          </m:e>
                          <m:sub>
                            <m:r>
                              <a:rPr lang="en-US" b="0" i="1" smtClean="0">
                                <a:latin typeface="Cambria Math"/>
                              </a:rPr>
                              <m:t>𝑛</m:t>
                            </m:r>
                          </m:sub>
                        </m:sSub>
                      </m:oMath>
                    </m:oMathPara>
                  </a14:m>
                  <a:endParaRPr lang="en-US" dirty="0" smtClean="0"/>
                </a:p>
              </p:txBody>
            </p:sp>
          </mc:Choice>
          <mc:Fallback xmlns="">
            <p:sp>
              <p:nvSpPr>
                <p:cNvPr id="13" name="Oval 12"/>
                <p:cNvSpPr>
                  <a:spLocks noRot="1" noChangeAspect="1" noMove="1" noResize="1" noEditPoints="1" noAdjustHandles="1" noChangeArrowheads="1" noChangeShapeType="1" noTextEdit="1"/>
                </p:cNvSpPr>
                <p:nvPr/>
              </p:nvSpPr>
              <p:spPr>
                <a:xfrm>
                  <a:off x="5867400" y="3573449"/>
                  <a:ext cx="533400" cy="533400"/>
                </a:xfrm>
                <a:prstGeom prst="ellipse">
                  <a:avLst/>
                </a:prstGeom>
                <a:blipFill rotWithShape="1">
                  <a:blip r:embed="rId10"/>
                  <a:stretch>
                    <a:fillRect/>
                  </a:stretch>
                </a:blipFill>
              </p:spPr>
              <p:txBody>
                <a:bodyPr/>
                <a:lstStyle/>
                <a:p>
                  <a:r>
                    <a:rPr lang="en-US">
                      <a:noFill/>
                    </a:rPr>
                    <a:t> </a:t>
                  </a:r>
                </a:p>
              </p:txBody>
            </p:sp>
          </mc:Fallback>
        </mc:AlternateContent>
        <p:cxnSp>
          <p:nvCxnSpPr>
            <p:cNvPr id="15" name="Straight Connector 14"/>
            <p:cNvCxnSpPr>
              <a:stCxn id="4" idx="4"/>
              <a:endCxn id="9" idx="0"/>
            </p:cNvCxnSpPr>
            <p:nvPr/>
          </p:nvCxnSpPr>
          <p:spPr>
            <a:xfrm>
              <a:off x="3619500" y="3192449"/>
              <a:ext cx="0" cy="381000"/>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p:cNvCxnSpPr>
              <a:stCxn id="5" idx="4"/>
              <a:endCxn id="10" idx="0"/>
            </p:cNvCxnSpPr>
            <p:nvPr/>
          </p:nvCxnSpPr>
          <p:spPr>
            <a:xfrm>
              <a:off x="4305300" y="3192449"/>
              <a:ext cx="0" cy="381000"/>
            </a:xfrm>
            <a:prstGeom prst="line">
              <a:avLst/>
            </a:prstGeom>
          </p:spPr>
          <p:style>
            <a:lnRef idx="3">
              <a:schemeClr val="dk1"/>
            </a:lnRef>
            <a:fillRef idx="0">
              <a:schemeClr val="dk1"/>
            </a:fillRef>
            <a:effectRef idx="2">
              <a:schemeClr val="dk1"/>
            </a:effectRef>
            <a:fontRef idx="minor">
              <a:schemeClr val="tx1"/>
            </a:fontRef>
          </p:style>
        </p:cxnSp>
        <p:cxnSp>
          <p:nvCxnSpPr>
            <p:cNvPr id="20" name="Straight Connector 19"/>
            <p:cNvCxnSpPr>
              <a:stCxn id="6" idx="4"/>
              <a:endCxn id="11" idx="0"/>
            </p:cNvCxnSpPr>
            <p:nvPr/>
          </p:nvCxnSpPr>
          <p:spPr>
            <a:xfrm>
              <a:off x="4991100" y="3192449"/>
              <a:ext cx="0" cy="381000"/>
            </a:xfrm>
            <a:prstGeom prst="line">
              <a:avLst/>
            </a:prstGeom>
          </p:spPr>
          <p:style>
            <a:lnRef idx="3">
              <a:schemeClr val="dk1"/>
            </a:lnRef>
            <a:fillRef idx="0">
              <a:schemeClr val="dk1"/>
            </a:fillRef>
            <a:effectRef idx="2">
              <a:schemeClr val="dk1"/>
            </a:effectRef>
            <a:fontRef idx="minor">
              <a:schemeClr val="tx1"/>
            </a:fontRef>
          </p:style>
        </p:cxnSp>
        <p:cxnSp>
          <p:nvCxnSpPr>
            <p:cNvPr id="23" name="Straight Connector 22"/>
            <p:cNvCxnSpPr>
              <a:stCxn id="8" idx="4"/>
              <a:endCxn id="13" idx="0"/>
            </p:cNvCxnSpPr>
            <p:nvPr/>
          </p:nvCxnSpPr>
          <p:spPr>
            <a:xfrm>
              <a:off x="6134100" y="3192449"/>
              <a:ext cx="0" cy="381000"/>
            </a:xfrm>
            <a:prstGeom prst="line">
              <a:avLst/>
            </a:prstGeom>
          </p:spPr>
          <p:style>
            <a:lnRef idx="3">
              <a:schemeClr val="dk1"/>
            </a:lnRef>
            <a:fillRef idx="0">
              <a:schemeClr val="dk1"/>
            </a:fillRef>
            <a:effectRef idx="2">
              <a:schemeClr val="dk1"/>
            </a:effectRef>
            <a:fontRef idx="minor">
              <a:schemeClr val="tx1"/>
            </a:fontRef>
          </p:style>
        </p:cxnSp>
      </p:grpSp>
      <p:grpSp>
        <p:nvGrpSpPr>
          <p:cNvPr id="24" name="Group 23"/>
          <p:cNvGrpSpPr/>
          <p:nvPr/>
        </p:nvGrpSpPr>
        <p:grpSpPr>
          <a:xfrm>
            <a:off x="3581400" y="4560073"/>
            <a:ext cx="2590800" cy="545327"/>
            <a:chOff x="3581400" y="4560073"/>
            <a:chExt cx="2590800" cy="545327"/>
          </a:xfrm>
        </p:grpSpPr>
        <mc:AlternateContent xmlns:mc="http://schemas.openxmlformats.org/markup-compatibility/2006" xmlns:a14="http://schemas.microsoft.com/office/drawing/2010/main">
          <mc:Choice Requires="a14">
            <p:sp>
              <p:nvSpPr>
                <p:cNvPr id="26" name="Oval 25"/>
                <p:cNvSpPr/>
                <p:nvPr/>
              </p:nvSpPr>
              <p:spPr>
                <a:xfrm>
                  <a:off x="3581400" y="4564049"/>
                  <a:ext cx="533400" cy="5334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𝑑</m:t>
                            </m:r>
                          </m:e>
                          <m:sub>
                            <m:r>
                              <a:rPr lang="en-US" b="0" i="1" smtClean="0">
                                <a:latin typeface="Cambria Math"/>
                              </a:rPr>
                              <m:t>1</m:t>
                            </m:r>
                          </m:sub>
                        </m:sSub>
                      </m:oMath>
                    </m:oMathPara>
                  </a14:m>
                  <a:endParaRPr lang="en-US" dirty="0" smtClean="0"/>
                </a:p>
              </p:txBody>
            </p:sp>
          </mc:Choice>
          <mc:Fallback xmlns="">
            <p:sp>
              <p:nvSpPr>
                <p:cNvPr id="26" name="Oval 25"/>
                <p:cNvSpPr>
                  <a:spLocks noRot="1" noChangeAspect="1" noMove="1" noResize="1" noEditPoints="1" noAdjustHandles="1" noChangeArrowheads="1" noChangeShapeType="1" noTextEdit="1"/>
                </p:cNvSpPr>
                <p:nvPr/>
              </p:nvSpPr>
              <p:spPr>
                <a:xfrm>
                  <a:off x="3581400" y="4564049"/>
                  <a:ext cx="533400" cy="533400"/>
                </a:xfrm>
                <a:prstGeom prst="ellipse">
                  <a:avLst/>
                </a:prstGeom>
                <a:blipFill rotWithShape="1">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Oval 26"/>
                <p:cNvSpPr/>
                <p:nvPr/>
              </p:nvSpPr>
              <p:spPr>
                <a:xfrm>
                  <a:off x="4419600" y="4560073"/>
                  <a:ext cx="533400" cy="5334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𝑑</m:t>
                            </m:r>
                          </m:e>
                          <m:sub>
                            <m:r>
                              <a:rPr lang="en-US" b="0" i="1" smtClean="0">
                                <a:latin typeface="Cambria Math"/>
                              </a:rPr>
                              <m:t>2</m:t>
                            </m:r>
                          </m:sub>
                        </m:sSub>
                      </m:oMath>
                    </m:oMathPara>
                  </a14:m>
                  <a:endParaRPr lang="en-US" dirty="0" smtClean="0"/>
                </a:p>
              </p:txBody>
            </p:sp>
          </mc:Choice>
          <mc:Fallback xmlns="">
            <p:sp>
              <p:nvSpPr>
                <p:cNvPr id="27" name="Oval 26"/>
                <p:cNvSpPr>
                  <a:spLocks noRot="1" noChangeAspect="1" noMove="1" noResize="1" noEditPoints="1" noAdjustHandles="1" noChangeArrowheads="1" noChangeShapeType="1" noTextEdit="1"/>
                </p:cNvSpPr>
                <p:nvPr/>
              </p:nvSpPr>
              <p:spPr>
                <a:xfrm>
                  <a:off x="4419600" y="4560073"/>
                  <a:ext cx="533400" cy="533400"/>
                </a:xfrm>
                <a:prstGeom prst="ellipse">
                  <a:avLst/>
                </a:prstGeom>
                <a:blipFill rotWithShape="1">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Oval 29"/>
                <p:cNvSpPr/>
                <p:nvPr/>
              </p:nvSpPr>
              <p:spPr>
                <a:xfrm>
                  <a:off x="5638800" y="4572000"/>
                  <a:ext cx="533400" cy="5334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𝑑</m:t>
                            </m:r>
                          </m:e>
                          <m:sub>
                            <m:r>
                              <a:rPr lang="en-US" b="0" i="1" smtClean="0">
                                <a:latin typeface="Cambria Math"/>
                              </a:rPr>
                              <m:t>𝑘</m:t>
                            </m:r>
                          </m:sub>
                        </m:sSub>
                      </m:oMath>
                    </m:oMathPara>
                  </a14:m>
                  <a:endParaRPr lang="en-US" dirty="0" smtClean="0"/>
                </a:p>
              </p:txBody>
            </p:sp>
          </mc:Choice>
          <mc:Fallback xmlns="">
            <p:sp>
              <p:nvSpPr>
                <p:cNvPr id="30" name="Oval 29"/>
                <p:cNvSpPr>
                  <a:spLocks noRot="1" noChangeAspect="1" noMove="1" noResize="1" noEditPoints="1" noAdjustHandles="1" noChangeArrowheads="1" noChangeShapeType="1" noTextEdit="1"/>
                </p:cNvSpPr>
                <p:nvPr/>
              </p:nvSpPr>
              <p:spPr>
                <a:xfrm>
                  <a:off x="5638800" y="4572000"/>
                  <a:ext cx="533400" cy="533400"/>
                </a:xfrm>
                <a:prstGeom prst="ellipse">
                  <a:avLst/>
                </a:prstGeom>
                <a:blipFill rotWithShape="1">
                  <a:blip r:embed="rId13"/>
                  <a:stretch>
                    <a:fillRect/>
                  </a:stretch>
                </a:blipFill>
              </p:spPr>
              <p:txBody>
                <a:bodyPr/>
                <a:lstStyle/>
                <a:p>
                  <a:r>
                    <a:rPr lang="en-US">
                      <a:noFill/>
                    </a:rPr>
                    <a:t> </a:t>
                  </a:r>
                </a:p>
              </p:txBody>
            </p:sp>
          </mc:Fallback>
        </mc:AlternateContent>
        <p:sp>
          <p:nvSpPr>
            <p:cNvPr id="31" name="TextBox 30"/>
            <p:cNvSpPr txBox="1"/>
            <p:nvPr/>
          </p:nvSpPr>
          <p:spPr>
            <a:xfrm>
              <a:off x="5143036" y="4572000"/>
              <a:ext cx="343364" cy="369332"/>
            </a:xfrm>
            <a:prstGeom prst="rect">
              <a:avLst/>
            </a:prstGeom>
            <a:noFill/>
          </p:spPr>
          <p:txBody>
            <a:bodyPr wrap="none" rtlCol="0">
              <a:spAutoFit/>
            </a:bodyPr>
            <a:lstStyle/>
            <a:p>
              <a:r>
                <a:rPr lang="en-US" dirty="0" smtClean="0"/>
                <a:t>…</a:t>
              </a:r>
              <a:endParaRPr lang="en-US" dirty="0"/>
            </a:p>
          </p:txBody>
        </p:sp>
      </p:grpSp>
      <p:grpSp>
        <p:nvGrpSpPr>
          <p:cNvPr id="25" name="Group 24"/>
          <p:cNvGrpSpPr/>
          <p:nvPr/>
        </p:nvGrpSpPr>
        <p:grpSpPr>
          <a:xfrm>
            <a:off x="3619500" y="4106849"/>
            <a:ext cx="2514600" cy="465151"/>
            <a:chOff x="3619500" y="4106849"/>
            <a:chExt cx="2514600" cy="465151"/>
          </a:xfrm>
        </p:grpSpPr>
        <p:cxnSp>
          <p:nvCxnSpPr>
            <p:cNvPr id="41" name="Straight Connector 40"/>
            <p:cNvCxnSpPr>
              <a:stCxn id="10" idx="4"/>
              <a:endCxn id="26" idx="0"/>
            </p:cNvCxnSpPr>
            <p:nvPr/>
          </p:nvCxnSpPr>
          <p:spPr>
            <a:xfrm flipH="1">
              <a:off x="3848100" y="4106849"/>
              <a:ext cx="457200" cy="457200"/>
            </a:xfrm>
            <a:prstGeom prst="line">
              <a:avLst/>
            </a:prstGeom>
          </p:spPr>
          <p:style>
            <a:lnRef idx="3">
              <a:schemeClr val="dk1"/>
            </a:lnRef>
            <a:fillRef idx="0">
              <a:schemeClr val="dk1"/>
            </a:fillRef>
            <a:effectRef idx="2">
              <a:schemeClr val="dk1"/>
            </a:effectRef>
            <a:fontRef idx="minor">
              <a:schemeClr val="tx1"/>
            </a:fontRef>
          </p:style>
        </p:cxnSp>
        <p:cxnSp>
          <p:nvCxnSpPr>
            <p:cNvPr id="44" name="Straight Connector 43"/>
            <p:cNvCxnSpPr>
              <a:stCxn id="10" idx="4"/>
              <a:endCxn id="27" idx="0"/>
            </p:cNvCxnSpPr>
            <p:nvPr/>
          </p:nvCxnSpPr>
          <p:spPr>
            <a:xfrm>
              <a:off x="4305300" y="4106849"/>
              <a:ext cx="381000" cy="453224"/>
            </a:xfrm>
            <a:prstGeom prst="line">
              <a:avLst/>
            </a:prstGeom>
          </p:spPr>
          <p:style>
            <a:lnRef idx="3">
              <a:schemeClr val="dk1"/>
            </a:lnRef>
            <a:fillRef idx="0">
              <a:schemeClr val="dk1"/>
            </a:fillRef>
            <a:effectRef idx="2">
              <a:schemeClr val="dk1"/>
            </a:effectRef>
            <a:fontRef idx="minor">
              <a:schemeClr val="tx1"/>
            </a:fontRef>
          </p:style>
        </p:cxnSp>
        <p:grpSp>
          <p:nvGrpSpPr>
            <p:cNvPr id="22" name="Group 21"/>
            <p:cNvGrpSpPr/>
            <p:nvPr/>
          </p:nvGrpSpPr>
          <p:grpSpPr>
            <a:xfrm>
              <a:off x="3619500" y="4106849"/>
              <a:ext cx="2514600" cy="465151"/>
              <a:chOff x="3619500" y="4106849"/>
              <a:chExt cx="2514600" cy="465151"/>
            </a:xfrm>
          </p:grpSpPr>
          <p:cxnSp>
            <p:nvCxnSpPr>
              <p:cNvPr id="32" name="Straight Connector 31"/>
              <p:cNvCxnSpPr>
                <a:stCxn id="9" idx="4"/>
                <a:endCxn id="26" idx="0"/>
              </p:cNvCxnSpPr>
              <p:nvPr/>
            </p:nvCxnSpPr>
            <p:spPr>
              <a:xfrm>
                <a:off x="3619500" y="4106849"/>
                <a:ext cx="228600" cy="457200"/>
              </a:xfrm>
              <a:prstGeom prst="line">
                <a:avLst/>
              </a:prstGeom>
            </p:spPr>
            <p:style>
              <a:lnRef idx="3">
                <a:schemeClr val="dk1"/>
              </a:lnRef>
              <a:fillRef idx="0">
                <a:schemeClr val="dk1"/>
              </a:fillRef>
              <a:effectRef idx="2">
                <a:schemeClr val="dk1"/>
              </a:effectRef>
              <a:fontRef idx="minor">
                <a:schemeClr val="tx1"/>
              </a:fontRef>
            </p:style>
          </p:cxnSp>
          <p:cxnSp>
            <p:nvCxnSpPr>
              <p:cNvPr id="35" name="Straight Connector 34"/>
              <p:cNvCxnSpPr>
                <a:stCxn id="9" idx="4"/>
                <a:endCxn id="27" idx="0"/>
              </p:cNvCxnSpPr>
              <p:nvPr/>
            </p:nvCxnSpPr>
            <p:spPr>
              <a:xfrm>
                <a:off x="3619500" y="4106849"/>
                <a:ext cx="1066800" cy="453224"/>
              </a:xfrm>
              <a:prstGeom prst="line">
                <a:avLst/>
              </a:prstGeom>
            </p:spPr>
            <p:style>
              <a:lnRef idx="3">
                <a:schemeClr val="dk1"/>
              </a:lnRef>
              <a:fillRef idx="0">
                <a:schemeClr val="dk1"/>
              </a:fillRef>
              <a:effectRef idx="2">
                <a:schemeClr val="dk1"/>
              </a:effectRef>
              <a:fontRef idx="minor">
                <a:schemeClr val="tx1"/>
              </a:fontRef>
            </p:style>
          </p:cxnSp>
          <p:cxnSp>
            <p:nvCxnSpPr>
              <p:cNvPr id="38" name="Straight Connector 37"/>
              <p:cNvCxnSpPr>
                <a:stCxn id="9" idx="4"/>
                <a:endCxn id="30" idx="0"/>
              </p:cNvCxnSpPr>
              <p:nvPr/>
            </p:nvCxnSpPr>
            <p:spPr>
              <a:xfrm>
                <a:off x="3619500" y="4106849"/>
                <a:ext cx="2286000" cy="465151"/>
              </a:xfrm>
              <a:prstGeom prst="line">
                <a:avLst/>
              </a:prstGeom>
            </p:spPr>
            <p:style>
              <a:lnRef idx="3">
                <a:schemeClr val="dk1"/>
              </a:lnRef>
              <a:fillRef idx="0">
                <a:schemeClr val="dk1"/>
              </a:fillRef>
              <a:effectRef idx="2">
                <a:schemeClr val="dk1"/>
              </a:effectRef>
              <a:fontRef idx="minor">
                <a:schemeClr val="tx1"/>
              </a:fontRef>
            </p:style>
          </p:cxnSp>
          <p:cxnSp>
            <p:nvCxnSpPr>
              <p:cNvPr id="47" name="Straight Connector 46"/>
              <p:cNvCxnSpPr>
                <a:stCxn id="10" idx="4"/>
                <a:endCxn id="30" idx="0"/>
              </p:cNvCxnSpPr>
              <p:nvPr/>
            </p:nvCxnSpPr>
            <p:spPr>
              <a:xfrm>
                <a:off x="4305300" y="4106849"/>
                <a:ext cx="1600200" cy="465151"/>
              </a:xfrm>
              <a:prstGeom prst="line">
                <a:avLst/>
              </a:prstGeom>
            </p:spPr>
            <p:style>
              <a:lnRef idx="3">
                <a:schemeClr val="dk1"/>
              </a:lnRef>
              <a:fillRef idx="0">
                <a:schemeClr val="dk1"/>
              </a:fillRef>
              <a:effectRef idx="2">
                <a:schemeClr val="dk1"/>
              </a:effectRef>
              <a:fontRef idx="minor">
                <a:schemeClr val="tx1"/>
              </a:fontRef>
            </p:style>
          </p:cxnSp>
          <p:cxnSp>
            <p:nvCxnSpPr>
              <p:cNvPr id="50" name="Straight Connector 49"/>
              <p:cNvCxnSpPr>
                <a:stCxn id="11" idx="4"/>
                <a:endCxn id="27" idx="0"/>
              </p:cNvCxnSpPr>
              <p:nvPr/>
            </p:nvCxnSpPr>
            <p:spPr>
              <a:xfrm flipH="1">
                <a:off x="4686300" y="4106849"/>
                <a:ext cx="304800" cy="453224"/>
              </a:xfrm>
              <a:prstGeom prst="line">
                <a:avLst/>
              </a:prstGeom>
            </p:spPr>
            <p:style>
              <a:lnRef idx="3">
                <a:schemeClr val="dk1"/>
              </a:lnRef>
              <a:fillRef idx="0">
                <a:schemeClr val="dk1"/>
              </a:fillRef>
              <a:effectRef idx="2">
                <a:schemeClr val="dk1"/>
              </a:effectRef>
              <a:fontRef idx="minor">
                <a:schemeClr val="tx1"/>
              </a:fontRef>
            </p:style>
          </p:cxnSp>
          <p:cxnSp>
            <p:nvCxnSpPr>
              <p:cNvPr id="53" name="Straight Connector 52"/>
              <p:cNvCxnSpPr>
                <a:stCxn id="11" idx="4"/>
                <a:endCxn id="30" idx="0"/>
              </p:cNvCxnSpPr>
              <p:nvPr/>
            </p:nvCxnSpPr>
            <p:spPr>
              <a:xfrm>
                <a:off x="4991100" y="4106849"/>
                <a:ext cx="914400" cy="465151"/>
              </a:xfrm>
              <a:prstGeom prst="line">
                <a:avLst/>
              </a:prstGeom>
            </p:spPr>
            <p:style>
              <a:lnRef idx="3">
                <a:schemeClr val="dk1"/>
              </a:lnRef>
              <a:fillRef idx="0">
                <a:schemeClr val="dk1"/>
              </a:fillRef>
              <a:effectRef idx="2">
                <a:schemeClr val="dk1"/>
              </a:effectRef>
              <a:fontRef idx="minor">
                <a:schemeClr val="tx1"/>
              </a:fontRef>
            </p:style>
          </p:cxnSp>
          <p:cxnSp>
            <p:nvCxnSpPr>
              <p:cNvPr id="56" name="Straight Connector 55"/>
              <p:cNvCxnSpPr>
                <a:stCxn id="13" idx="4"/>
                <a:endCxn id="26" idx="0"/>
              </p:cNvCxnSpPr>
              <p:nvPr/>
            </p:nvCxnSpPr>
            <p:spPr>
              <a:xfrm flipH="1">
                <a:off x="3848100" y="4106849"/>
                <a:ext cx="2286000" cy="457200"/>
              </a:xfrm>
              <a:prstGeom prst="line">
                <a:avLst/>
              </a:prstGeom>
            </p:spPr>
            <p:style>
              <a:lnRef idx="3">
                <a:schemeClr val="dk1"/>
              </a:lnRef>
              <a:fillRef idx="0">
                <a:schemeClr val="dk1"/>
              </a:fillRef>
              <a:effectRef idx="2">
                <a:schemeClr val="dk1"/>
              </a:effectRef>
              <a:fontRef idx="minor">
                <a:schemeClr val="tx1"/>
              </a:fontRef>
            </p:style>
          </p:cxnSp>
          <p:cxnSp>
            <p:nvCxnSpPr>
              <p:cNvPr id="59" name="Straight Connector 58"/>
              <p:cNvCxnSpPr>
                <a:stCxn id="13" idx="4"/>
                <a:endCxn id="27" idx="0"/>
              </p:cNvCxnSpPr>
              <p:nvPr/>
            </p:nvCxnSpPr>
            <p:spPr>
              <a:xfrm flipH="1">
                <a:off x="4686300" y="4106849"/>
                <a:ext cx="1447800" cy="453224"/>
              </a:xfrm>
              <a:prstGeom prst="line">
                <a:avLst/>
              </a:prstGeom>
            </p:spPr>
            <p:style>
              <a:lnRef idx="3">
                <a:schemeClr val="dk1"/>
              </a:lnRef>
              <a:fillRef idx="0">
                <a:schemeClr val="dk1"/>
              </a:fillRef>
              <a:effectRef idx="2">
                <a:schemeClr val="dk1"/>
              </a:effectRef>
              <a:fontRef idx="minor">
                <a:schemeClr val="tx1"/>
              </a:fontRef>
            </p:style>
          </p:cxnSp>
        </p:grpSp>
        <p:cxnSp>
          <p:nvCxnSpPr>
            <p:cNvPr id="62" name="Straight Connector 61"/>
            <p:cNvCxnSpPr>
              <a:stCxn id="13" idx="4"/>
              <a:endCxn id="30" idx="0"/>
            </p:cNvCxnSpPr>
            <p:nvPr/>
          </p:nvCxnSpPr>
          <p:spPr>
            <a:xfrm flipH="1">
              <a:off x="5905500" y="4106849"/>
              <a:ext cx="228600" cy="465151"/>
            </a:xfrm>
            <a:prstGeom prst="line">
              <a:avLst/>
            </a:prstGeom>
          </p:spPr>
          <p:style>
            <a:lnRef idx="3">
              <a:schemeClr val="dk1"/>
            </a:lnRef>
            <a:fillRef idx="0">
              <a:schemeClr val="dk1"/>
            </a:fillRef>
            <a:effectRef idx="2">
              <a:schemeClr val="dk1"/>
            </a:effectRef>
            <a:fontRef idx="minor">
              <a:schemeClr val="tx1"/>
            </a:fontRef>
          </p:style>
        </p:cxnSp>
      </p:grpSp>
      <p:sp>
        <p:nvSpPr>
          <p:cNvPr id="65" name="Right Arrow 64"/>
          <p:cNvSpPr/>
          <p:nvPr/>
        </p:nvSpPr>
        <p:spPr>
          <a:xfrm>
            <a:off x="533400" y="3028381"/>
            <a:ext cx="2133600" cy="629219"/>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Local Extractors</a:t>
            </a:r>
            <a:endParaRPr lang="en-US" dirty="0"/>
          </a:p>
        </p:txBody>
      </p:sp>
      <p:sp>
        <p:nvSpPr>
          <p:cNvPr id="66" name="Right Arrow 65"/>
          <p:cNvSpPr/>
          <p:nvPr/>
        </p:nvSpPr>
        <p:spPr>
          <a:xfrm>
            <a:off x="533400" y="4018851"/>
            <a:ext cx="2133600" cy="629219"/>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Deterministic OR</a:t>
            </a:r>
            <a:endParaRPr lang="en-US" dirty="0"/>
          </a:p>
        </p:txBody>
      </p:sp>
      <p:sp>
        <p:nvSpPr>
          <p:cNvPr id="67" name="TextBox 66"/>
          <p:cNvSpPr txBox="1"/>
          <p:nvPr/>
        </p:nvSpPr>
        <p:spPr>
          <a:xfrm>
            <a:off x="2534776" y="1853625"/>
            <a:ext cx="4670446" cy="584775"/>
          </a:xfrm>
          <a:prstGeom prst="rect">
            <a:avLst/>
          </a:prstGeom>
          <a:noFill/>
        </p:spPr>
        <p:txBody>
          <a:bodyPr wrap="none" rtlCol="0">
            <a:spAutoFit/>
          </a:bodyPr>
          <a:lstStyle/>
          <a:p>
            <a:r>
              <a:rPr lang="en-US" sz="3200" b="1" dirty="0" smtClean="0"/>
              <a:t>(</a:t>
            </a:r>
            <a:r>
              <a:rPr lang="en-US" sz="3200" b="1" dirty="0"/>
              <a:t>Barack Obama, </a:t>
            </a:r>
            <a:r>
              <a:rPr lang="en-US" sz="3200" b="1" dirty="0" smtClean="0"/>
              <a:t>Honolulu)</a:t>
            </a:r>
            <a:endParaRPr lang="en-US" sz="3200" b="1"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7</a:t>
            </a:fld>
            <a:endParaRPr lang="en-US"/>
          </a:p>
        </p:txBody>
      </p:sp>
      <p:sp>
        <p:nvSpPr>
          <p:cNvPr id="14" name="TextBox 13"/>
          <p:cNvSpPr txBox="1"/>
          <p:nvPr/>
        </p:nvSpPr>
        <p:spPr>
          <a:xfrm>
            <a:off x="5334000" y="1066800"/>
            <a:ext cx="2366097" cy="369332"/>
          </a:xfrm>
          <a:prstGeom prst="rect">
            <a:avLst/>
          </a:prstGeom>
          <a:noFill/>
        </p:spPr>
        <p:txBody>
          <a:bodyPr wrap="none" rtlCol="0">
            <a:spAutoFit/>
          </a:bodyPr>
          <a:lstStyle/>
          <a:p>
            <a:r>
              <a:rPr lang="en-US" dirty="0" smtClean="0"/>
              <a:t>[Hoffmann et. al. 2011]</a:t>
            </a:r>
            <a:endParaRPr lang="en-US" dirty="0"/>
          </a:p>
        </p:txBody>
      </p:sp>
      <p:sp>
        <p:nvSpPr>
          <p:cNvPr id="37" name="Right Arrow 36"/>
          <p:cNvSpPr/>
          <p:nvPr/>
        </p:nvSpPr>
        <p:spPr>
          <a:xfrm flipH="1">
            <a:off x="6781800" y="2611138"/>
            <a:ext cx="1676400" cy="629219"/>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Sentences</a:t>
            </a:r>
            <a:endParaRPr lang="en-US" dirty="0"/>
          </a:p>
        </p:txBody>
      </p:sp>
      <p:grpSp>
        <p:nvGrpSpPr>
          <p:cNvPr id="18" name="Group 17"/>
          <p:cNvGrpSpPr/>
          <p:nvPr/>
        </p:nvGrpSpPr>
        <p:grpSpPr>
          <a:xfrm>
            <a:off x="5715000" y="4524090"/>
            <a:ext cx="3317255" cy="1026842"/>
            <a:chOff x="5630231" y="4524090"/>
            <a:chExt cx="3317255" cy="1026842"/>
          </a:xfrm>
        </p:grpSpPr>
        <p:sp>
          <p:nvSpPr>
            <p:cNvPr id="39" name="Right Arrow 38"/>
            <p:cNvSpPr/>
            <p:nvPr/>
          </p:nvSpPr>
          <p:spPr>
            <a:xfrm flipH="1">
              <a:off x="6248400" y="4524090"/>
              <a:ext cx="2438400" cy="629219"/>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Aggregate Relations</a:t>
              </a:r>
              <a:endParaRPr lang="en-US" dirty="0"/>
            </a:p>
          </p:txBody>
        </p:sp>
        <p:sp>
          <p:nvSpPr>
            <p:cNvPr id="17" name="TextBox 16"/>
            <p:cNvSpPr txBox="1"/>
            <p:nvPr/>
          </p:nvSpPr>
          <p:spPr>
            <a:xfrm>
              <a:off x="5630231" y="5181600"/>
              <a:ext cx="3317255" cy="369332"/>
            </a:xfrm>
            <a:prstGeom prst="rect">
              <a:avLst/>
            </a:prstGeom>
            <a:noFill/>
          </p:spPr>
          <p:txBody>
            <a:bodyPr wrap="none" rtlCol="0">
              <a:spAutoFit/>
            </a:bodyPr>
            <a:lstStyle/>
            <a:p>
              <a:r>
                <a:rPr lang="en-US" dirty="0" smtClean="0"/>
                <a:t>(</a:t>
              </a:r>
              <a:r>
                <a:rPr lang="en-US" b="1" dirty="0"/>
                <a:t>B</a:t>
              </a:r>
              <a:r>
                <a:rPr lang="en-US" b="1" dirty="0" smtClean="0"/>
                <a:t>orn-In</a:t>
              </a:r>
              <a:r>
                <a:rPr lang="en-US" dirty="0" smtClean="0"/>
                <a:t>, </a:t>
              </a:r>
              <a:r>
                <a:rPr lang="en-US" b="1" dirty="0" smtClean="0"/>
                <a:t>Lived-In</a:t>
              </a:r>
              <a:r>
                <a:rPr lang="en-US" dirty="0" smtClean="0"/>
                <a:t>, children, etc…)</a:t>
              </a:r>
              <a:endParaRPr lang="en-US" dirty="0"/>
            </a:p>
          </p:txBody>
        </p:sp>
      </p:grpSp>
      <mc:AlternateContent xmlns:mc="http://schemas.openxmlformats.org/markup-compatibility/2006" xmlns:a14="http://schemas.microsoft.com/office/drawing/2010/main">
        <mc:Choice Requires="a14">
          <p:sp>
            <p:nvSpPr>
              <p:cNvPr id="42" name="TextBox 41"/>
              <p:cNvSpPr txBox="1"/>
              <p:nvPr/>
            </p:nvSpPr>
            <p:spPr>
              <a:xfrm>
                <a:off x="47151" y="3551919"/>
                <a:ext cx="326557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𝑧</m:t>
                              </m:r>
                            </m:e>
                            <m:sub>
                              <m:r>
                                <a:rPr lang="en-US" b="0" i="1" smtClean="0">
                                  <a:latin typeface="Cambria Math"/>
                                </a:rPr>
                                <m:t>𝑖</m:t>
                              </m:r>
                            </m:sub>
                          </m:sSub>
                          <m:r>
                            <a:rPr lang="en-US" b="0" i="1" smtClean="0">
                              <a:latin typeface="Cambria Math"/>
                            </a:rPr>
                            <m:t>=</m:t>
                          </m:r>
                          <m:r>
                            <a:rPr lang="en-US" b="0" i="1" smtClean="0">
                              <a:latin typeface="Cambria Math"/>
                            </a:rPr>
                            <m:t>𝑟</m:t>
                          </m:r>
                        </m:e>
                        <m:e>
                          <m:sSub>
                            <m:sSubPr>
                              <m:ctrlPr>
                                <a:rPr lang="en-US" b="0" i="1" smtClean="0">
                                  <a:latin typeface="Cambria Math" panose="02040503050406030204" pitchFamily="18" charset="0"/>
                                </a:rPr>
                              </m:ctrlPr>
                            </m:sSubPr>
                            <m:e>
                              <m:r>
                                <a:rPr lang="en-US" b="0" i="1" smtClean="0">
                                  <a:latin typeface="Cambria Math"/>
                                </a:rPr>
                                <m:t>𝑠</m:t>
                              </m:r>
                            </m:e>
                            <m:sub>
                              <m:r>
                                <a:rPr lang="en-US" b="0" i="1" smtClean="0">
                                  <a:latin typeface="Cambria Math"/>
                                </a:rPr>
                                <m:t>𝑖</m:t>
                              </m:r>
                            </m:sub>
                          </m:sSub>
                        </m:e>
                      </m:d>
                      <m:r>
                        <a:rPr lang="en-US" b="0" i="1" smtClean="0">
                          <a:latin typeface="Cambria Math"/>
                        </a:rPr>
                        <m:t>∝</m:t>
                      </m:r>
                      <m:r>
                        <m:rPr>
                          <m:sty m:val="p"/>
                        </m:rPr>
                        <a:rPr lang="en-US" b="0" i="0" smtClean="0">
                          <a:latin typeface="Cambria Math"/>
                        </a:rPr>
                        <m:t>exp</m:t>
                      </m:r>
                      <m:r>
                        <a:rPr lang="en-US" b="0" i="1" smtClean="0">
                          <a:latin typeface="Cambria Math"/>
                        </a:rPr>
                        <m:t>⁡(</m:t>
                      </m:r>
                      <m:r>
                        <a:rPr lang="en-US" b="0" i="1" smtClean="0">
                          <a:latin typeface="Cambria Math"/>
                        </a:rPr>
                        <m:t>𝜃</m:t>
                      </m:r>
                      <m:r>
                        <a:rPr lang="en-US" b="0" i="1" smtClean="0">
                          <a:latin typeface="Cambria Math"/>
                        </a:rPr>
                        <m:t>⋅</m:t>
                      </m:r>
                      <m:r>
                        <a:rPr lang="en-US" b="0" i="1" smtClean="0">
                          <a:latin typeface="Cambria Math"/>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𝑠</m:t>
                              </m:r>
                            </m:e>
                            <m:sub>
                              <m:r>
                                <a:rPr lang="en-US" b="0" i="1" smtClean="0">
                                  <a:latin typeface="Cambria Math"/>
                                </a:rPr>
                                <m:t>𝑖</m:t>
                              </m:r>
                            </m:sub>
                          </m:sSub>
                          <m:r>
                            <a:rPr lang="en-US" b="0" i="1" smtClean="0">
                              <a:latin typeface="Cambria Math"/>
                            </a:rPr>
                            <m:t>,</m:t>
                          </m:r>
                          <m:r>
                            <a:rPr lang="en-US" b="0" i="1" smtClean="0">
                              <a:latin typeface="Cambria Math"/>
                            </a:rPr>
                            <m:t>𝑟</m:t>
                          </m:r>
                        </m:e>
                      </m:d>
                      <m:r>
                        <a:rPr lang="en-US" b="0" i="1" smtClean="0">
                          <a:latin typeface="Cambria Math"/>
                        </a:rPr>
                        <m:t>)</m:t>
                      </m:r>
                    </m:oMath>
                  </m:oMathPara>
                </a14:m>
                <a:endParaRPr lang="en-US" dirty="0"/>
              </a:p>
            </p:txBody>
          </p:sp>
        </mc:Choice>
        <mc:Fallback xmlns="">
          <p:sp>
            <p:nvSpPr>
              <p:cNvPr id="42" name="TextBox 41"/>
              <p:cNvSpPr txBox="1">
                <a:spLocks noRot="1" noChangeAspect="1" noMove="1" noResize="1" noEditPoints="1" noAdjustHandles="1" noChangeArrowheads="1" noChangeShapeType="1" noTextEdit="1"/>
              </p:cNvSpPr>
              <p:nvPr/>
            </p:nvSpPr>
            <p:spPr>
              <a:xfrm>
                <a:off x="47151" y="3551919"/>
                <a:ext cx="3265573" cy="369332"/>
              </a:xfrm>
              <a:prstGeom prst="rect">
                <a:avLst/>
              </a:prstGeom>
              <a:blipFill rotWithShape="1">
                <a:blip r:embed="rId14"/>
                <a:stretch>
                  <a:fillRect b="-13333"/>
                </a:stretch>
              </a:blipFill>
            </p:spPr>
            <p:txBody>
              <a:bodyPr/>
              <a:lstStyle/>
              <a:p>
                <a:r>
                  <a:rPr lang="en-US">
                    <a:noFill/>
                  </a:rPr>
                  <a:t> </a:t>
                </a:r>
              </a:p>
            </p:txBody>
          </p:sp>
        </mc:Fallback>
      </mc:AlternateContent>
      <p:sp>
        <p:nvSpPr>
          <p:cNvPr id="43" name="Right Arrow 42"/>
          <p:cNvSpPr/>
          <p:nvPr/>
        </p:nvSpPr>
        <p:spPr>
          <a:xfrm flipH="1">
            <a:off x="6748940" y="3525539"/>
            <a:ext cx="2133600" cy="629219"/>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Relation mentions</a:t>
            </a:r>
            <a:endParaRPr lang="en-US" dirty="0"/>
          </a:p>
        </p:txBody>
      </p:sp>
      <p:sp>
        <p:nvSpPr>
          <p:cNvPr id="49" name="Right Arrow 48"/>
          <p:cNvSpPr/>
          <p:nvPr/>
        </p:nvSpPr>
        <p:spPr>
          <a:xfrm rot="16200000">
            <a:off x="4487109" y="5300662"/>
            <a:ext cx="866775" cy="629219"/>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grpSp>
        <p:nvGrpSpPr>
          <p:cNvPr id="51" name="Group 50"/>
          <p:cNvGrpSpPr/>
          <p:nvPr/>
        </p:nvGrpSpPr>
        <p:grpSpPr>
          <a:xfrm>
            <a:off x="403102" y="5257800"/>
            <a:ext cx="2949698" cy="923330"/>
            <a:chOff x="631702" y="1062849"/>
            <a:chExt cx="2949698" cy="923330"/>
          </a:xfrm>
        </p:grpSpPr>
        <mc:AlternateContent xmlns:mc="http://schemas.openxmlformats.org/markup-compatibility/2006" xmlns:a14="http://schemas.microsoft.com/office/drawing/2010/main">
          <mc:Choice Requires="a14">
            <p:sp>
              <p:nvSpPr>
                <p:cNvPr id="52" name="TextBox 51"/>
                <p:cNvSpPr txBox="1"/>
                <p:nvPr/>
              </p:nvSpPr>
              <p:spPr>
                <a:xfrm>
                  <a:off x="1840859" y="1143000"/>
                  <a:ext cx="1740541" cy="76302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b="0" i="1" smtClean="0">
                                <a:latin typeface="Cambria Math" panose="02040503050406030204" pitchFamily="18" charset="0"/>
                              </a:rPr>
                            </m:ctrlPr>
                          </m:naryPr>
                          <m:sub>
                            <m:r>
                              <a:rPr lang="en-US" b="0" i="1" smtClean="0">
                                <a:latin typeface="Cambria Math"/>
                              </a:rPr>
                              <m:t>𝑧</m:t>
                            </m:r>
                          </m:sub>
                          <m:sup/>
                          <m:e>
                            <m:r>
                              <a:rPr lang="en-US" i="1">
                                <a:latin typeface="Cambria Math"/>
                              </a:rPr>
                              <m:t>𝑃</m:t>
                            </m:r>
                            <m:r>
                              <a:rPr lang="en-US" i="1">
                                <a:latin typeface="Cambria Math"/>
                              </a:rPr>
                              <m:t>(</m:t>
                            </m:r>
                            <m:r>
                              <a:rPr lang="en-US" i="1">
                                <a:latin typeface="Cambria Math"/>
                              </a:rPr>
                              <m:t>𝑧</m:t>
                            </m:r>
                            <m:r>
                              <a:rPr lang="en-US" i="1">
                                <a:latin typeface="Cambria Math"/>
                              </a:rPr>
                              <m:t>,</m:t>
                            </m:r>
                            <m:r>
                              <a:rPr lang="en-US" i="1">
                                <a:latin typeface="Cambria Math"/>
                              </a:rPr>
                              <m:t>𝑑</m:t>
                            </m:r>
                            <m:r>
                              <a:rPr lang="en-US" i="1">
                                <a:latin typeface="Cambria Math"/>
                              </a:rPr>
                              <m:t>|</m:t>
                            </m:r>
                            <m:r>
                              <a:rPr lang="en-US" i="1">
                                <a:latin typeface="Cambria Math"/>
                              </a:rPr>
                              <m:t>𝑠</m:t>
                            </m:r>
                            <m:r>
                              <a:rPr lang="en-US" i="1">
                                <a:latin typeface="Cambria Math"/>
                              </a:rPr>
                              <m:t>;</m:t>
                            </m:r>
                            <m:r>
                              <a:rPr lang="en-US" i="1">
                                <a:latin typeface="Cambria Math"/>
                              </a:rPr>
                              <m:t>𝜃</m:t>
                            </m:r>
                            <m:r>
                              <a:rPr lang="en-US" i="1">
                                <a:latin typeface="Cambria Math"/>
                              </a:rPr>
                              <m:t>)</m:t>
                            </m:r>
                            <m:r>
                              <m:rPr>
                                <m:nor/>
                              </m:rPr>
                              <a:rPr lang="en-US" dirty="0"/>
                              <m:t> </m:t>
                            </m:r>
                          </m:e>
                        </m:nary>
                      </m:oMath>
                    </m:oMathPara>
                  </a14:m>
                  <a:endParaRPr lang="en-US" dirty="0"/>
                </a:p>
              </p:txBody>
            </p:sp>
          </mc:Choice>
          <mc:Fallback xmlns="">
            <p:sp>
              <p:nvSpPr>
                <p:cNvPr id="43" name="TextBox 42"/>
                <p:cNvSpPr txBox="1">
                  <a:spLocks noRot="1" noChangeAspect="1" noMove="1" noResize="1" noEditPoints="1" noAdjustHandles="1" noChangeArrowheads="1" noChangeShapeType="1" noTextEdit="1"/>
                </p:cNvSpPr>
                <p:nvPr/>
              </p:nvSpPr>
              <p:spPr>
                <a:xfrm>
                  <a:off x="1840859" y="1143000"/>
                  <a:ext cx="1740541" cy="763029"/>
                </a:xfrm>
                <a:prstGeom prst="rect">
                  <a:avLst/>
                </a:prstGeom>
                <a:blipFill rotWithShape="1">
                  <a:blip r:embed="rId16"/>
                  <a:stretch>
                    <a:fillRect/>
                  </a:stretch>
                </a:blipFill>
              </p:spPr>
              <p:txBody>
                <a:bodyPr/>
                <a:lstStyle/>
                <a:p>
                  <a:r>
                    <a:rPr lang="en-US">
                      <a:noFill/>
                    </a:rPr>
                    <a:t> </a:t>
                  </a:r>
                </a:p>
              </p:txBody>
            </p:sp>
          </mc:Fallback>
        </mc:AlternateContent>
        <p:sp>
          <p:nvSpPr>
            <p:cNvPr id="54" name="TextBox 53"/>
            <p:cNvSpPr txBox="1"/>
            <p:nvPr/>
          </p:nvSpPr>
          <p:spPr>
            <a:xfrm>
              <a:off x="631702" y="1062849"/>
              <a:ext cx="1263487" cy="923330"/>
            </a:xfrm>
            <a:prstGeom prst="rect">
              <a:avLst/>
            </a:prstGeom>
            <a:noFill/>
          </p:spPr>
          <p:txBody>
            <a:bodyPr wrap="none" rtlCol="0">
              <a:spAutoFit/>
            </a:bodyPr>
            <a:lstStyle/>
            <a:p>
              <a:r>
                <a:rPr lang="en-US" dirty="0" smtClean="0"/>
                <a:t>Maximize</a:t>
              </a:r>
            </a:p>
            <a:p>
              <a:r>
                <a:rPr lang="en-US" dirty="0" smtClean="0"/>
                <a:t>Conditional</a:t>
              </a:r>
            </a:p>
            <a:p>
              <a:r>
                <a:rPr lang="en-US" dirty="0" smtClean="0"/>
                <a:t>Likelihood</a:t>
              </a:r>
              <a:endParaRPr lang="en-US" dirty="0"/>
            </a:p>
          </p:txBody>
        </p:sp>
      </p:grpSp>
      <p:pic>
        <p:nvPicPr>
          <p:cNvPr id="55" name="Picture 2" descr="http://img.freebase.com/api/trans/raw/m/04stkzb"/>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729871" y="6181130"/>
            <a:ext cx="2381250" cy="51435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70905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37" grpId="0" animBg="1"/>
      <p:bldP spid="42" grpId="0"/>
      <p:bldP spid="43" grpId="0" animBg="1"/>
      <p:bldP spid="4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8</a:t>
            </a:fld>
            <a:endParaRPr lang="en-US"/>
          </a:p>
        </p:txBody>
      </p:sp>
      <mc:AlternateContent xmlns:mc="http://schemas.openxmlformats.org/markup-compatibility/2006" xmlns:a14="http://schemas.microsoft.com/office/drawing/2010/main">
        <mc:Choice Requires="a14">
          <p:sp>
            <p:nvSpPr>
              <p:cNvPr id="33" name="TextBox 32"/>
              <p:cNvSpPr txBox="1"/>
              <p:nvPr/>
            </p:nvSpPr>
            <p:spPr>
              <a:xfrm>
                <a:off x="477707" y="2667000"/>
                <a:ext cx="8056693" cy="635367"/>
              </a:xfrm>
              <a:prstGeom prst="rect">
                <a:avLst/>
              </a:prstGeom>
              <a:noFill/>
            </p:spPr>
            <p:txBody>
              <a:bodyPr wrap="none" rtlCol="0">
                <a:spAutoFit/>
              </a:bodyPr>
              <a:lstStyle/>
              <a:p>
                <a14:m>
                  <m:oMath xmlns:m="http://schemas.openxmlformats.org/officeDocument/2006/math">
                    <m:f>
                      <m:fPr>
                        <m:ctrlPr>
                          <a:rPr lang="en-US" sz="2400" i="1" smtClean="0">
                            <a:latin typeface="Cambria Math" panose="02040503050406030204" pitchFamily="18" charset="0"/>
                          </a:rPr>
                        </m:ctrlPr>
                      </m:fPr>
                      <m:num>
                        <m:r>
                          <a:rPr lang="en-US" sz="2400" i="1" smtClean="0">
                            <a:latin typeface="Cambria Math"/>
                          </a:rPr>
                          <m:t>𝜕</m:t>
                        </m:r>
                        <m:sSub>
                          <m:sSubPr>
                            <m:ctrlPr>
                              <a:rPr lang="en-US" sz="2400" b="0" i="1" smtClean="0">
                                <a:latin typeface="Cambria Math" panose="02040503050406030204" pitchFamily="18" charset="0"/>
                              </a:rPr>
                            </m:ctrlPr>
                          </m:sSubPr>
                          <m:e>
                            <m:r>
                              <m:rPr>
                                <m:sty m:val="p"/>
                              </m:rPr>
                              <a:rPr lang="en-US" sz="2400" b="0" i="0" smtClean="0">
                                <a:latin typeface="Cambria Math"/>
                              </a:rPr>
                              <m:t>log</m:t>
                            </m:r>
                            <m:r>
                              <a:rPr lang="en-US" sz="2400" b="0" i="1" smtClean="0">
                                <a:latin typeface="Cambria Math"/>
                              </a:rPr>
                              <m:t>⁡</m:t>
                            </m:r>
                            <m:r>
                              <a:rPr lang="en-US" sz="2400" b="0" i="1" smtClean="0">
                                <a:latin typeface="Cambria Math"/>
                              </a:rPr>
                              <m:t>𝑂</m:t>
                            </m:r>
                          </m:e>
                          <m:sub>
                            <m:r>
                              <a:rPr lang="en-US" sz="2400" b="0" i="1" smtClean="0">
                                <a:latin typeface="Cambria Math"/>
                              </a:rPr>
                              <m:t>𝑖</m:t>
                            </m:r>
                          </m:sub>
                        </m:sSub>
                        <m:r>
                          <a:rPr lang="en-US" sz="2400" b="0" i="1" smtClean="0">
                            <a:latin typeface="Cambria Math"/>
                          </a:rPr>
                          <m:t>(</m:t>
                        </m:r>
                        <m:r>
                          <a:rPr lang="en-US" sz="2400" b="0" i="1" smtClean="0">
                            <a:latin typeface="Cambria Math"/>
                          </a:rPr>
                          <m:t>𝜃</m:t>
                        </m:r>
                        <m:r>
                          <a:rPr lang="en-US" sz="2400" b="0" i="1" smtClean="0">
                            <a:latin typeface="Cambria Math"/>
                          </a:rPr>
                          <m:t>)</m:t>
                        </m:r>
                      </m:num>
                      <m:den>
                        <m:r>
                          <a:rPr lang="en-US" sz="2400" i="1" smtClean="0">
                            <a:latin typeface="Cambria Math"/>
                          </a:rPr>
                          <m:t>𝜕</m:t>
                        </m:r>
                        <m:r>
                          <a:rPr lang="en-US" sz="2400" b="0" i="1" smtClean="0">
                            <a:latin typeface="Cambria Math"/>
                          </a:rPr>
                          <m:t>𝜃</m:t>
                        </m:r>
                      </m:den>
                    </m:f>
                    <m:r>
                      <a:rPr lang="en-US" sz="2400" b="0" i="1" smtClean="0">
                        <a:latin typeface="Cambria Math"/>
                      </a:rPr>
                      <m:t>=</m:t>
                    </m:r>
                    <m:sSub>
                      <m:sSubPr>
                        <m:ctrlPr>
                          <a:rPr lang="en-US" sz="2400" b="0" i="1" smtClean="0">
                            <a:latin typeface="Cambria Math" panose="02040503050406030204" pitchFamily="18" charset="0"/>
                          </a:rPr>
                        </m:ctrlPr>
                      </m:sSubPr>
                      <m:e>
                        <m:r>
                          <a:rPr lang="en-US" sz="2400" b="0" i="1" smtClean="0">
                            <a:latin typeface="Cambria Math"/>
                          </a:rPr>
                          <m:t>𝐸</m:t>
                        </m:r>
                      </m:e>
                      <m:sub>
                        <m:r>
                          <a:rPr lang="en-US" sz="2400" b="0" i="1" smtClean="0">
                            <a:latin typeface="Cambria Math"/>
                          </a:rPr>
                          <m:t>𝑝</m:t>
                        </m:r>
                        <m:d>
                          <m:dPr>
                            <m:ctrlPr>
                              <a:rPr lang="en-US" sz="2400" b="0" i="1" smtClean="0">
                                <a:latin typeface="Cambria Math" panose="02040503050406030204" pitchFamily="18" charset="0"/>
                              </a:rPr>
                            </m:ctrlPr>
                          </m:dPr>
                          <m:e>
                            <m:r>
                              <a:rPr lang="en-US" sz="2400" b="0" i="1" smtClean="0">
                                <a:latin typeface="Cambria Math"/>
                              </a:rPr>
                              <m:t>𝑧</m:t>
                            </m:r>
                          </m:e>
                          <m:e>
                            <m:r>
                              <a:rPr lang="en-US" sz="2400" b="0" i="1" smtClean="0">
                                <a:latin typeface="Cambria Math"/>
                              </a:rPr>
                              <m:t>𝑠</m:t>
                            </m:r>
                            <m:r>
                              <a:rPr lang="en-US" sz="2400" b="0" i="1" smtClean="0">
                                <a:latin typeface="Cambria Math"/>
                              </a:rPr>
                              <m:t>,</m:t>
                            </m:r>
                            <m:r>
                              <a:rPr lang="en-US" sz="2400" b="0" i="1" smtClean="0">
                                <a:latin typeface="Cambria Math"/>
                              </a:rPr>
                              <m:t>𝑑</m:t>
                            </m:r>
                            <m:r>
                              <a:rPr lang="en-US" sz="2400" b="0" i="1" smtClean="0">
                                <a:latin typeface="Cambria Math"/>
                              </a:rPr>
                              <m:t>;</m:t>
                            </m:r>
                            <m:r>
                              <a:rPr lang="en-US" sz="2400" b="0" i="1" smtClean="0">
                                <a:latin typeface="Cambria Math"/>
                              </a:rPr>
                              <m:t>𝜃</m:t>
                            </m:r>
                          </m:e>
                        </m:d>
                      </m:sub>
                    </m:sSub>
                    <m:d>
                      <m:dPr>
                        <m:ctrlPr>
                          <a:rPr lang="en-US" sz="2400" b="0" i="1" smtClean="0">
                            <a:latin typeface="Cambria Math" panose="02040503050406030204" pitchFamily="18" charset="0"/>
                          </a:rPr>
                        </m:ctrlPr>
                      </m:dPr>
                      <m:e>
                        <m:nary>
                          <m:naryPr>
                            <m:chr m:val="∑"/>
                            <m:supHide m:val="on"/>
                            <m:ctrlPr>
                              <a:rPr lang="en-US" sz="2400" i="1">
                                <a:latin typeface="Cambria Math" panose="02040503050406030204" pitchFamily="18" charset="0"/>
                              </a:rPr>
                            </m:ctrlPr>
                          </m:naryPr>
                          <m:sub>
                            <m:r>
                              <a:rPr lang="en-US" sz="2400" i="1">
                                <a:latin typeface="Cambria Math"/>
                              </a:rPr>
                              <m:t>𝑗</m:t>
                            </m:r>
                          </m:sub>
                          <m:sup/>
                          <m:e>
                            <m:r>
                              <a:rPr lang="en-US" sz="2400" i="1">
                                <a:latin typeface="Cambria Math"/>
                              </a:rPr>
                              <m:t>𝑓</m:t>
                            </m:r>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𝑠</m:t>
                                </m:r>
                              </m:e>
                              <m:sub>
                                <m:r>
                                  <a:rPr lang="en-US" sz="2400" i="1">
                                    <a:latin typeface="Cambria Math"/>
                                  </a:rPr>
                                  <m:t>𝑗</m:t>
                                </m:r>
                              </m:sub>
                            </m:sSub>
                            <m:r>
                              <a:rPr lang="en-US" sz="2400" b="0" i="1" smtClean="0">
                                <a:latin typeface="Cambria Math"/>
                              </a:rPr>
                              <m:t>,</m:t>
                            </m:r>
                            <m:sSub>
                              <m:sSubPr>
                                <m:ctrlPr>
                                  <a:rPr lang="en-US" sz="2400" b="0" i="1" smtClean="0">
                                    <a:latin typeface="Cambria Math" panose="02040503050406030204" pitchFamily="18" charset="0"/>
                                  </a:rPr>
                                </m:ctrlPr>
                              </m:sSubPr>
                              <m:e>
                                <m:r>
                                  <a:rPr lang="en-US" sz="2400" b="0" i="1" smtClean="0">
                                    <a:latin typeface="Cambria Math"/>
                                  </a:rPr>
                                  <m:t>𝑧</m:t>
                                </m:r>
                              </m:e>
                              <m:sub>
                                <m:r>
                                  <a:rPr lang="en-US" sz="2400" b="0" i="1" smtClean="0">
                                    <a:latin typeface="Cambria Math"/>
                                  </a:rPr>
                                  <m:t>𝑗</m:t>
                                </m:r>
                              </m:sub>
                            </m:sSub>
                            <m:r>
                              <a:rPr lang="en-US" sz="2400" i="1">
                                <a:latin typeface="Cambria Math"/>
                              </a:rPr>
                              <m:t>)</m:t>
                            </m:r>
                            <m:r>
                              <m:rPr>
                                <m:nor/>
                              </m:rPr>
                              <a:rPr lang="en-US" sz="2400" dirty="0"/>
                              <m:t> </m:t>
                            </m:r>
                          </m:e>
                        </m:nary>
                      </m:e>
                    </m:d>
                  </m:oMath>
                </a14:m>
                <a:r>
                  <a:rPr lang="en-US" sz="2400" dirty="0" smtClean="0"/>
                  <a:t> -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𝐸</m:t>
                        </m:r>
                      </m:e>
                      <m:sub>
                        <m:r>
                          <a:rPr lang="en-US" sz="2400" i="1">
                            <a:latin typeface="Cambria Math"/>
                          </a:rPr>
                          <m:t>𝑝</m:t>
                        </m:r>
                        <m:d>
                          <m:dPr>
                            <m:ctrlPr>
                              <a:rPr lang="en-US" sz="2400" i="1">
                                <a:latin typeface="Cambria Math" panose="02040503050406030204" pitchFamily="18" charset="0"/>
                              </a:rPr>
                            </m:ctrlPr>
                          </m:dPr>
                          <m:e>
                            <m:r>
                              <a:rPr lang="en-US" sz="2400" b="0" i="1" smtClean="0">
                                <a:latin typeface="Cambria Math"/>
                              </a:rPr>
                              <m:t>𝑑</m:t>
                            </m:r>
                            <m:r>
                              <a:rPr lang="en-US" sz="2400" b="0" i="1" smtClean="0">
                                <a:latin typeface="Cambria Math"/>
                              </a:rPr>
                              <m:t>,</m:t>
                            </m:r>
                            <m:r>
                              <a:rPr lang="en-US" sz="2400" i="1">
                                <a:latin typeface="Cambria Math"/>
                              </a:rPr>
                              <m:t>𝑧</m:t>
                            </m:r>
                          </m:e>
                          <m:e>
                            <m:r>
                              <a:rPr lang="en-US" sz="2400" i="1">
                                <a:latin typeface="Cambria Math"/>
                              </a:rPr>
                              <m:t>𝑠</m:t>
                            </m:r>
                            <m:r>
                              <a:rPr lang="en-US" sz="2400" i="1">
                                <a:latin typeface="Cambria Math"/>
                              </a:rPr>
                              <m:t>;</m:t>
                            </m:r>
                            <m:r>
                              <a:rPr lang="en-US" sz="2400" i="1">
                                <a:latin typeface="Cambria Math"/>
                              </a:rPr>
                              <m:t>𝜃</m:t>
                            </m:r>
                          </m:e>
                        </m:d>
                      </m:sub>
                    </m:sSub>
                    <m:d>
                      <m:dPr>
                        <m:ctrlPr>
                          <a:rPr lang="en-US" sz="2400" i="1">
                            <a:latin typeface="Cambria Math" panose="02040503050406030204" pitchFamily="18" charset="0"/>
                          </a:rPr>
                        </m:ctrlPr>
                      </m:dPr>
                      <m:e>
                        <m:nary>
                          <m:naryPr>
                            <m:chr m:val="∑"/>
                            <m:supHide m:val="on"/>
                            <m:ctrlPr>
                              <a:rPr lang="en-US" sz="2400" i="1">
                                <a:latin typeface="Cambria Math" panose="02040503050406030204" pitchFamily="18" charset="0"/>
                              </a:rPr>
                            </m:ctrlPr>
                          </m:naryPr>
                          <m:sub>
                            <m:r>
                              <a:rPr lang="en-US" sz="2400" i="1">
                                <a:latin typeface="Cambria Math"/>
                              </a:rPr>
                              <m:t>𝑗</m:t>
                            </m:r>
                          </m:sub>
                          <m:sup/>
                          <m:e>
                            <m:r>
                              <a:rPr lang="en-US" sz="2400" i="1">
                                <a:latin typeface="Cambria Math"/>
                              </a:rPr>
                              <m:t>𝑓</m:t>
                            </m:r>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𝑠</m:t>
                                </m:r>
                              </m:e>
                              <m:sub>
                                <m:r>
                                  <a:rPr lang="en-US" sz="2400" i="1">
                                    <a:latin typeface="Cambria Math"/>
                                  </a:rPr>
                                  <m:t>𝑗</m:t>
                                </m:r>
                              </m:sub>
                            </m:sSub>
                            <m:r>
                              <a:rPr lang="en-US" sz="2400" b="0" i="1" smtClean="0">
                                <a:latin typeface="Cambria Math"/>
                              </a:rPr>
                              <m:t>,</m:t>
                            </m:r>
                            <m:sSub>
                              <m:sSubPr>
                                <m:ctrlPr>
                                  <a:rPr lang="en-US" sz="2400" b="0" i="1" smtClean="0">
                                    <a:latin typeface="Cambria Math" panose="02040503050406030204" pitchFamily="18" charset="0"/>
                                  </a:rPr>
                                </m:ctrlPr>
                              </m:sSubPr>
                              <m:e>
                                <m:r>
                                  <a:rPr lang="en-US" sz="2400" b="0" i="1" smtClean="0">
                                    <a:latin typeface="Cambria Math"/>
                                  </a:rPr>
                                  <m:t>𝑧</m:t>
                                </m:r>
                              </m:e>
                              <m:sub>
                                <m:r>
                                  <a:rPr lang="en-US" sz="2400" b="0" i="1" smtClean="0">
                                    <a:latin typeface="Cambria Math"/>
                                  </a:rPr>
                                  <m:t>𝑗</m:t>
                                </m:r>
                              </m:sub>
                            </m:sSub>
                            <m:r>
                              <a:rPr lang="en-US" sz="2400" i="1">
                                <a:latin typeface="Cambria Math"/>
                              </a:rPr>
                              <m:t>)</m:t>
                            </m:r>
                            <m:r>
                              <m:rPr>
                                <m:nor/>
                              </m:rPr>
                              <a:rPr lang="en-US" sz="2400" dirty="0"/>
                              <m:t> </m:t>
                            </m:r>
                          </m:e>
                        </m:nary>
                      </m:e>
                    </m:d>
                  </m:oMath>
                </a14:m>
                <a:r>
                  <a:rPr lang="en-US" sz="2400" dirty="0"/>
                  <a:t> </a:t>
                </a:r>
                <a:r>
                  <a:rPr lang="en-US" sz="2400" dirty="0" smtClean="0"/>
                  <a:t> </a:t>
                </a:r>
                <a:endParaRPr lang="en-US" sz="2400" dirty="0"/>
              </a:p>
            </p:txBody>
          </p:sp>
        </mc:Choice>
        <mc:Fallback xmlns="">
          <p:sp>
            <p:nvSpPr>
              <p:cNvPr id="33" name="TextBox 32"/>
              <p:cNvSpPr txBox="1">
                <a:spLocks noRot="1" noChangeAspect="1" noMove="1" noResize="1" noEditPoints="1" noAdjustHandles="1" noChangeArrowheads="1" noChangeShapeType="1" noTextEdit="1"/>
              </p:cNvSpPr>
              <p:nvPr/>
            </p:nvSpPr>
            <p:spPr>
              <a:xfrm>
                <a:off x="477707" y="2667000"/>
                <a:ext cx="8056693" cy="635367"/>
              </a:xfrm>
              <a:prstGeom prst="rect">
                <a:avLst/>
              </a:prstGeom>
              <a:blipFill rotWithShape="1">
                <a:blip r:embed="rId3"/>
                <a:stretch>
                  <a:fillRect b="-86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142240" y="3429000"/>
                <a:ext cx="8854988" cy="635367"/>
              </a:xfrm>
              <a:prstGeom prst="rect">
                <a:avLst/>
              </a:prstGeom>
              <a:noFill/>
            </p:spPr>
            <p:txBody>
              <a:bodyPr wrap="none" rtlCol="0">
                <a:spAutoFit/>
              </a:bodyPr>
              <a:lstStyle/>
              <a:p>
                <a14:m>
                  <m:oMath xmlns:m="http://schemas.openxmlformats.org/officeDocument/2006/math">
                    <m:f>
                      <m:fPr>
                        <m:ctrlPr>
                          <a:rPr lang="en-US" sz="2400" i="1" smtClean="0">
                            <a:latin typeface="Cambria Math" panose="02040503050406030204" pitchFamily="18" charset="0"/>
                          </a:rPr>
                        </m:ctrlPr>
                      </m:fPr>
                      <m:num>
                        <m:r>
                          <a:rPr lang="en-US" sz="2400" i="1" smtClean="0">
                            <a:latin typeface="Cambria Math"/>
                          </a:rPr>
                          <m:t>𝜕</m:t>
                        </m:r>
                        <m:sSub>
                          <m:sSubPr>
                            <m:ctrlPr>
                              <a:rPr lang="en-US" sz="2400" b="0" i="1" smtClean="0">
                                <a:latin typeface="Cambria Math" panose="02040503050406030204" pitchFamily="18" charset="0"/>
                              </a:rPr>
                            </m:ctrlPr>
                          </m:sSubPr>
                          <m:e>
                            <m:r>
                              <m:rPr>
                                <m:sty m:val="p"/>
                              </m:rPr>
                              <a:rPr lang="en-US" sz="2400" b="0" i="0" smtClean="0">
                                <a:latin typeface="Cambria Math"/>
                              </a:rPr>
                              <m:t>log</m:t>
                            </m:r>
                            <m:r>
                              <a:rPr lang="en-US" sz="2400" b="0" i="1" smtClean="0">
                                <a:latin typeface="Cambria Math"/>
                              </a:rPr>
                              <m:t>⁡</m:t>
                            </m:r>
                            <m:r>
                              <a:rPr lang="en-US" sz="2400" b="0" i="1" smtClean="0">
                                <a:latin typeface="Cambria Math"/>
                              </a:rPr>
                              <m:t>𝑂</m:t>
                            </m:r>
                          </m:e>
                          <m:sub>
                            <m:r>
                              <a:rPr lang="en-US" sz="2400" b="0" i="1" smtClean="0">
                                <a:latin typeface="Cambria Math"/>
                              </a:rPr>
                              <m:t>𝑖</m:t>
                            </m:r>
                          </m:sub>
                        </m:sSub>
                        <m:r>
                          <a:rPr lang="en-US" sz="2400" b="0" i="1" smtClean="0">
                            <a:latin typeface="Cambria Math"/>
                          </a:rPr>
                          <m:t>(</m:t>
                        </m:r>
                        <m:r>
                          <a:rPr lang="en-US" sz="2400" b="0" i="1" smtClean="0">
                            <a:latin typeface="Cambria Math"/>
                          </a:rPr>
                          <m:t>𝜃</m:t>
                        </m:r>
                        <m:r>
                          <a:rPr lang="en-US" sz="2400" b="0" i="1" smtClean="0">
                            <a:latin typeface="Cambria Math"/>
                          </a:rPr>
                          <m:t>)</m:t>
                        </m:r>
                      </m:num>
                      <m:den>
                        <m:r>
                          <a:rPr lang="en-US" sz="2400" i="1" smtClean="0">
                            <a:latin typeface="Cambria Math"/>
                          </a:rPr>
                          <m:t>𝜕</m:t>
                        </m:r>
                        <m:r>
                          <a:rPr lang="en-US" sz="2400" b="0" i="1" smtClean="0">
                            <a:latin typeface="Cambria Math"/>
                          </a:rPr>
                          <m:t>𝜃</m:t>
                        </m:r>
                      </m:den>
                    </m:f>
                    <m:r>
                      <a:rPr lang="en-US" sz="2400" b="0" i="1" smtClean="0">
                        <a:latin typeface="Cambria Math"/>
                      </a:rPr>
                      <m:t>≈</m:t>
                    </m:r>
                    <m:sSub>
                      <m:sSubPr>
                        <m:ctrlPr>
                          <a:rPr lang="en-US" sz="2400" b="0" i="1" smtClean="0">
                            <a:latin typeface="Cambria Math" panose="02040503050406030204" pitchFamily="18" charset="0"/>
                          </a:rPr>
                        </m:ctrlPr>
                      </m:sSubPr>
                      <m:e>
                        <m:r>
                          <a:rPr lang="en-US" sz="2400" b="0" i="1" smtClean="0">
                            <a:latin typeface="Cambria Math"/>
                          </a:rPr>
                          <m:t>𝑚𝑎𝑥</m:t>
                        </m:r>
                      </m:e>
                      <m:sub>
                        <m:r>
                          <a:rPr lang="en-US" sz="2400" b="0" i="1" smtClean="0">
                            <a:latin typeface="Cambria Math"/>
                          </a:rPr>
                          <m:t>𝑝</m:t>
                        </m:r>
                        <m:d>
                          <m:dPr>
                            <m:ctrlPr>
                              <a:rPr lang="en-US" sz="2400" b="0" i="1" smtClean="0">
                                <a:latin typeface="Cambria Math" panose="02040503050406030204" pitchFamily="18" charset="0"/>
                              </a:rPr>
                            </m:ctrlPr>
                          </m:dPr>
                          <m:e>
                            <m:r>
                              <a:rPr lang="en-US" sz="2400" b="0" i="1" smtClean="0">
                                <a:latin typeface="Cambria Math"/>
                              </a:rPr>
                              <m:t>𝑧</m:t>
                            </m:r>
                          </m:e>
                          <m:e>
                            <m:r>
                              <a:rPr lang="en-US" sz="2400" b="0" i="1" smtClean="0">
                                <a:latin typeface="Cambria Math"/>
                              </a:rPr>
                              <m:t>𝑠</m:t>
                            </m:r>
                            <m:r>
                              <a:rPr lang="en-US" sz="2400" b="0" i="1" smtClean="0">
                                <a:latin typeface="Cambria Math"/>
                              </a:rPr>
                              <m:t>,</m:t>
                            </m:r>
                            <m:r>
                              <a:rPr lang="en-US" sz="2400" b="0" i="1" smtClean="0">
                                <a:latin typeface="Cambria Math"/>
                              </a:rPr>
                              <m:t>𝑑</m:t>
                            </m:r>
                            <m:r>
                              <a:rPr lang="en-US" sz="2400" b="0" i="1" smtClean="0">
                                <a:latin typeface="Cambria Math"/>
                              </a:rPr>
                              <m:t>;</m:t>
                            </m:r>
                            <m:r>
                              <a:rPr lang="en-US" sz="2400" b="0" i="1" smtClean="0">
                                <a:latin typeface="Cambria Math"/>
                              </a:rPr>
                              <m:t>𝜃</m:t>
                            </m:r>
                          </m:e>
                        </m:d>
                      </m:sub>
                    </m:sSub>
                    <m:d>
                      <m:dPr>
                        <m:ctrlPr>
                          <a:rPr lang="en-US" sz="2400" b="0" i="1" smtClean="0">
                            <a:latin typeface="Cambria Math" panose="02040503050406030204" pitchFamily="18" charset="0"/>
                          </a:rPr>
                        </m:ctrlPr>
                      </m:dPr>
                      <m:e>
                        <m:nary>
                          <m:naryPr>
                            <m:chr m:val="∑"/>
                            <m:supHide m:val="on"/>
                            <m:ctrlPr>
                              <a:rPr lang="en-US" sz="2400" i="1">
                                <a:latin typeface="Cambria Math" panose="02040503050406030204" pitchFamily="18" charset="0"/>
                              </a:rPr>
                            </m:ctrlPr>
                          </m:naryPr>
                          <m:sub>
                            <m:r>
                              <a:rPr lang="en-US" sz="2400" i="1">
                                <a:latin typeface="Cambria Math"/>
                              </a:rPr>
                              <m:t>𝑗</m:t>
                            </m:r>
                          </m:sub>
                          <m:sup/>
                          <m:e>
                            <m:r>
                              <a:rPr lang="en-US" sz="2400" i="1">
                                <a:latin typeface="Cambria Math"/>
                              </a:rPr>
                              <m:t>𝑓</m:t>
                            </m:r>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𝑠</m:t>
                                </m:r>
                              </m:e>
                              <m:sub>
                                <m:r>
                                  <a:rPr lang="en-US" sz="2400" i="1">
                                    <a:latin typeface="Cambria Math"/>
                                  </a:rPr>
                                  <m:t>𝑗</m:t>
                                </m:r>
                              </m:sub>
                            </m:sSub>
                            <m:r>
                              <a:rPr lang="en-US" sz="2400" b="0" i="1" smtClean="0">
                                <a:latin typeface="Cambria Math"/>
                              </a:rPr>
                              <m:t>,</m:t>
                            </m:r>
                            <m:sSub>
                              <m:sSubPr>
                                <m:ctrlPr>
                                  <a:rPr lang="en-US" sz="2400" b="0" i="1" smtClean="0">
                                    <a:latin typeface="Cambria Math" panose="02040503050406030204" pitchFamily="18" charset="0"/>
                                  </a:rPr>
                                </m:ctrlPr>
                              </m:sSubPr>
                              <m:e>
                                <m:r>
                                  <a:rPr lang="en-US" sz="2400" b="0" i="1" smtClean="0">
                                    <a:latin typeface="Cambria Math"/>
                                  </a:rPr>
                                  <m:t>𝑧</m:t>
                                </m:r>
                              </m:e>
                              <m:sub>
                                <m:r>
                                  <a:rPr lang="en-US" sz="2400" b="0" i="1" smtClean="0">
                                    <a:latin typeface="Cambria Math"/>
                                  </a:rPr>
                                  <m:t>𝑗</m:t>
                                </m:r>
                              </m:sub>
                            </m:sSub>
                            <m:r>
                              <a:rPr lang="en-US" sz="2400" i="1">
                                <a:latin typeface="Cambria Math"/>
                              </a:rPr>
                              <m:t>)</m:t>
                            </m:r>
                            <m:r>
                              <m:rPr>
                                <m:nor/>
                              </m:rPr>
                              <a:rPr lang="en-US" sz="2400" dirty="0"/>
                              <m:t> </m:t>
                            </m:r>
                          </m:e>
                        </m:nary>
                      </m:e>
                    </m:d>
                  </m:oMath>
                </a14:m>
                <a:r>
                  <a:rPr lang="en-US" sz="2400" dirty="0" smtClean="0"/>
                  <a:t> -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a:rPr>
                          <m:t>𝑚𝑎𝑥</m:t>
                        </m:r>
                      </m:e>
                      <m:sub>
                        <m:r>
                          <a:rPr lang="en-US" sz="2400" i="1">
                            <a:latin typeface="Cambria Math"/>
                          </a:rPr>
                          <m:t>𝑝</m:t>
                        </m:r>
                        <m:d>
                          <m:dPr>
                            <m:ctrlPr>
                              <a:rPr lang="en-US" sz="2400" i="1">
                                <a:latin typeface="Cambria Math" panose="02040503050406030204" pitchFamily="18" charset="0"/>
                              </a:rPr>
                            </m:ctrlPr>
                          </m:dPr>
                          <m:e>
                            <m:r>
                              <a:rPr lang="en-US" sz="2400" b="0" i="1" smtClean="0">
                                <a:latin typeface="Cambria Math"/>
                              </a:rPr>
                              <m:t>𝑑</m:t>
                            </m:r>
                            <m:r>
                              <a:rPr lang="en-US" sz="2400" b="0" i="1" smtClean="0">
                                <a:latin typeface="Cambria Math"/>
                              </a:rPr>
                              <m:t>,</m:t>
                            </m:r>
                            <m:r>
                              <a:rPr lang="en-US" sz="2400" i="1">
                                <a:latin typeface="Cambria Math"/>
                              </a:rPr>
                              <m:t>𝑧</m:t>
                            </m:r>
                          </m:e>
                          <m:e>
                            <m:r>
                              <a:rPr lang="en-US" sz="2400" i="1">
                                <a:latin typeface="Cambria Math"/>
                              </a:rPr>
                              <m:t>𝑠</m:t>
                            </m:r>
                            <m:r>
                              <a:rPr lang="en-US" sz="2400" i="1">
                                <a:latin typeface="Cambria Math"/>
                              </a:rPr>
                              <m:t>;</m:t>
                            </m:r>
                            <m:r>
                              <a:rPr lang="en-US" sz="2400" i="1">
                                <a:latin typeface="Cambria Math"/>
                              </a:rPr>
                              <m:t>𝜃</m:t>
                            </m:r>
                          </m:e>
                        </m:d>
                      </m:sub>
                    </m:sSub>
                    <m:d>
                      <m:dPr>
                        <m:ctrlPr>
                          <a:rPr lang="en-US" sz="2400" i="1">
                            <a:latin typeface="Cambria Math" panose="02040503050406030204" pitchFamily="18" charset="0"/>
                          </a:rPr>
                        </m:ctrlPr>
                      </m:dPr>
                      <m:e>
                        <m:nary>
                          <m:naryPr>
                            <m:chr m:val="∑"/>
                            <m:supHide m:val="on"/>
                            <m:ctrlPr>
                              <a:rPr lang="en-US" sz="2400" i="1">
                                <a:latin typeface="Cambria Math" panose="02040503050406030204" pitchFamily="18" charset="0"/>
                              </a:rPr>
                            </m:ctrlPr>
                          </m:naryPr>
                          <m:sub>
                            <m:r>
                              <a:rPr lang="en-US" sz="2400" i="1">
                                <a:latin typeface="Cambria Math"/>
                              </a:rPr>
                              <m:t>𝑗</m:t>
                            </m:r>
                          </m:sub>
                          <m:sup/>
                          <m:e>
                            <m:r>
                              <a:rPr lang="en-US" sz="2400" i="1">
                                <a:latin typeface="Cambria Math"/>
                              </a:rPr>
                              <m:t>𝑓</m:t>
                            </m:r>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𝑠</m:t>
                                </m:r>
                              </m:e>
                              <m:sub>
                                <m:r>
                                  <a:rPr lang="en-US" sz="2400" i="1">
                                    <a:latin typeface="Cambria Math"/>
                                  </a:rPr>
                                  <m:t>𝑗</m:t>
                                </m:r>
                              </m:sub>
                            </m:sSub>
                            <m:r>
                              <a:rPr lang="en-US" sz="2400" b="0" i="1" smtClean="0">
                                <a:latin typeface="Cambria Math"/>
                              </a:rPr>
                              <m:t>, </m:t>
                            </m:r>
                            <m:sSub>
                              <m:sSubPr>
                                <m:ctrlPr>
                                  <a:rPr lang="en-US" sz="2400" b="0" i="1" smtClean="0">
                                    <a:latin typeface="Cambria Math" panose="02040503050406030204" pitchFamily="18" charset="0"/>
                                  </a:rPr>
                                </m:ctrlPr>
                              </m:sSubPr>
                              <m:e>
                                <m:r>
                                  <a:rPr lang="en-US" sz="2400" b="0" i="1" smtClean="0">
                                    <a:latin typeface="Cambria Math"/>
                                  </a:rPr>
                                  <m:t>𝑧</m:t>
                                </m:r>
                              </m:e>
                              <m:sub>
                                <m:r>
                                  <a:rPr lang="en-US" sz="2400" b="0" i="1" smtClean="0">
                                    <a:latin typeface="Cambria Math"/>
                                  </a:rPr>
                                  <m:t>𝑗</m:t>
                                </m:r>
                              </m:sub>
                            </m:sSub>
                            <m:r>
                              <a:rPr lang="en-US" sz="2400" i="1">
                                <a:latin typeface="Cambria Math"/>
                              </a:rPr>
                              <m:t>)</m:t>
                            </m:r>
                            <m:r>
                              <m:rPr>
                                <m:nor/>
                              </m:rPr>
                              <a:rPr lang="en-US" sz="2400" dirty="0"/>
                              <m:t> </m:t>
                            </m:r>
                          </m:e>
                        </m:nary>
                      </m:e>
                    </m:d>
                  </m:oMath>
                </a14:m>
                <a:r>
                  <a:rPr lang="en-US" sz="2400" dirty="0"/>
                  <a:t> </a:t>
                </a:r>
                <a:r>
                  <a:rPr lang="en-US" sz="2400" dirty="0" smtClean="0"/>
                  <a:t> </a:t>
                </a:r>
                <a:endParaRPr lang="en-US" sz="2400" dirty="0"/>
              </a:p>
            </p:txBody>
          </p:sp>
        </mc:Choice>
        <mc:Fallback xmlns="">
          <p:sp>
            <p:nvSpPr>
              <p:cNvPr id="43" name="TextBox 42"/>
              <p:cNvSpPr txBox="1">
                <a:spLocks noRot="1" noChangeAspect="1" noMove="1" noResize="1" noEditPoints="1" noAdjustHandles="1" noChangeArrowheads="1" noChangeShapeType="1" noTextEdit="1"/>
              </p:cNvSpPr>
              <p:nvPr/>
            </p:nvSpPr>
            <p:spPr>
              <a:xfrm>
                <a:off x="142240" y="3429000"/>
                <a:ext cx="8854988" cy="635367"/>
              </a:xfrm>
              <a:prstGeom prst="rect">
                <a:avLst/>
              </a:prstGeom>
              <a:blipFill rotWithShape="1">
                <a:blip r:embed="rId4"/>
                <a:stretch>
                  <a:fillRect b="-8654"/>
                </a:stretch>
              </a:blipFill>
            </p:spPr>
            <p:txBody>
              <a:bodyPr/>
              <a:lstStyle/>
              <a:p>
                <a:r>
                  <a:rPr lang="en-US">
                    <a:noFill/>
                  </a:rPr>
                  <a:t> </a:t>
                </a:r>
              </a:p>
            </p:txBody>
          </p:sp>
        </mc:Fallback>
      </mc:AlternateContent>
      <p:grpSp>
        <p:nvGrpSpPr>
          <p:cNvPr id="39" name="Group 38"/>
          <p:cNvGrpSpPr/>
          <p:nvPr/>
        </p:nvGrpSpPr>
        <p:grpSpPr>
          <a:xfrm>
            <a:off x="1143000" y="4648200"/>
            <a:ext cx="6477000" cy="1371600"/>
            <a:chOff x="1371600" y="5105400"/>
            <a:chExt cx="6477000" cy="1371600"/>
          </a:xfrm>
        </p:grpSpPr>
        <p:sp>
          <p:nvSpPr>
            <p:cNvPr id="37" name="Rectangular Callout 36"/>
            <p:cNvSpPr/>
            <p:nvPr/>
          </p:nvSpPr>
          <p:spPr>
            <a:xfrm>
              <a:off x="1371600" y="5105400"/>
              <a:ext cx="2667000" cy="1371600"/>
            </a:xfrm>
            <a:prstGeom prst="wedgeRectCallout">
              <a:avLst>
                <a:gd name="adj1" fmla="val 8109"/>
                <a:gd name="adj2" fmla="val -9421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Max assignment to Z’s (conditioned on Freebase)</a:t>
              </a:r>
              <a:endParaRPr lang="en-US" sz="2000" dirty="0"/>
            </a:p>
          </p:txBody>
        </p:sp>
        <p:sp>
          <p:nvSpPr>
            <p:cNvPr id="44" name="Rectangular Callout 43"/>
            <p:cNvSpPr/>
            <p:nvPr/>
          </p:nvSpPr>
          <p:spPr>
            <a:xfrm>
              <a:off x="5181600" y="5105400"/>
              <a:ext cx="2667000" cy="1371600"/>
            </a:xfrm>
            <a:prstGeom prst="wedgeRectCallout">
              <a:avLst>
                <a:gd name="adj1" fmla="val 8109"/>
                <a:gd name="adj2" fmla="val -9421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Max assignment to Z’s (unconstrained)</a:t>
              </a:r>
              <a:endParaRPr lang="en-US" sz="2000" dirty="0"/>
            </a:p>
          </p:txBody>
        </p:sp>
      </p:grpSp>
      <p:sp>
        <p:nvSpPr>
          <p:cNvPr id="45" name="Content Placeholder 2"/>
          <p:cNvSpPr>
            <a:spLocks noGrp="1"/>
          </p:cNvSpPr>
          <p:nvPr>
            <p:ph idx="1"/>
          </p:nvPr>
        </p:nvSpPr>
        <p:spPr>
          <a:xfrm>
            <a:off x="457200" y="1384195"/>
            <a:ext cx="8229600" cy="1359005"/>
          </a:xfrm>
        </p:spPr>
        <p:txBody>
          <a:bodyPr>
            <a:normAutofit fontScale="92500" lnSpcReduction="20000"/>
          </a:bodyPr>
          <a:lstStyle/>
          <a:p>
            <a:r>
              <a:rPr lang="en-US" dirty="0" smtClean="0"/>
              <a:t>Structured Perceptron (gradient based update)</a:t>
            </a:r>
          </a:p>
          <a:p>
            <a:pPr lvl="1"/>
            <a:r>
              <a:rPr lang="en-US" dirty="0" smtClean="0"/>
              <a:t>MAP-based learning</a:t>
            </a:r>
          </a:p>
          <a:p>
            <a:r>
              <a:rPr lang="en-US" dirty="0" smtClean="0"/>
              <a:t>Online Learning</a:t>
            </a:r>
            <a:endParaRPr lang="en-US" dirty="0"/>
          </a:p>
        </p:txBody>
      </p:sp>
      <p:grpSp>
        <p:nvGrpSpPr>
          <p:cNvPr id="11" name="Group 10"/>
          <p:cNvGrpSpPr/>
          <p:nvPr/>
        </p:nvGrpSpPr>
        <p:grpSpPr>
          <a:xfrm>
            <a:off x="1143000" y="4648200"/>
            <a:ext cx="6477000" cy="1371600"/>
            <a:chOff x="1371600" y="5105400"/>
            <a:chExt cx="6477000" cy="1371600"/>
          </a:xfrm>
        </p:grpSpPr>
        <p:sp>
          <p:nvSpPr>
            <p:cNvPr id="12" name="Rectangular Callout 11"/>
            <p:cNvSpPr/>
            <p:nvPr/>
          </p:nvSpPr>
          <p:spPr>
            <a:xfrm>
              <a:off x="1371600" y="5105400"/>
              <a:ext cx="2667000" cy="1371600"/>
            </a:xfrm>
            <a:prstGeom prst="wedgeRectCallout">
              <a:avLst>
                <a:gd name="adj1" fmla="val 8109"/>
                <a:gd name="adj2" fmla="val -9421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Weighted Edge Cover Problem</a:t>
              </a:r>
            </a:p>
            <a:p>
              <a:pPr algn="ctr"/>
              <a:r>
                <a:rPr lang="en-US" sz="2000" dirty="0" smtClean="0"/>
                <a:t>(can be solved exactly)</a:t>
              </a:r>
              <a:endParaRPr lang="en-US" sz="2000" dirty="0"/>
            </a:p>
          </p:txBody>
        </p:sp>
        <p:sp>
          <p:nvSpPr>
            <p:cNvPr id="13" name="Rectangular Callout 12"/>
            <p:cNvSpPr/>
            <p:nvPr/>
          </p:nvSpPr>
          <p:spPr>
            <a:xfrm>
              <a:off x="5181600" y="5105400"/>
              <a:ext cx="2667000" cy="1371600"/>
            </a:xfrm>
            <a:prstGeom prst="wedgeRectCallout">
              <a:avLst>
                <a:gd name="adj1" fmla="val 8109"/>
                <a:gd name="adj2" fmla="val -9421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Trivial</a:t>
              </a:r>
              <a:endParaRPr lang="en-US" sz="2000" dirty="0"/>
            </a:p>
          </p:txBody>
        </p:sp>
      </p:grpSp>
    </p:spTree>
    <p:extLst>
      <p:ext uri="{BB962C8B-B14F-4D97-AF65-F5344CB8AC3E}">
        <p14:creationId xmlns:p14="http://schemas.microsoft.com/office/powerpoint/2010/main" val="819015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4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Missing Data Problems…</a:t>
            </a:r>
            <a:endParaRPr lang="en-US" dirty="0"/>
          </a:p>
        </p:txBody>
      </p:sp>
      <p:sp>
        <p:nvSpPr>
          <p:cNvPr id="3" name="Content Placeholder 2"/>
          <p:cNvSpPr>
            <a:spLocks noGrp="1"/>
          </p:cNvSpPr>
          <p:nvPr>
            <p:ph idx="1"/>
          </p:nvPr>
        </p:nvSpPr>
        <p:spPr/>
        <p:txBody>
          <a:bodyPr/>
          <a:lstStyle/>
          <a:p>
            <a:r>
              <a:rPr lang="en-US" dirty="0" smtClean="0"/>
              <a:t>2 Assumptions Drive learning:</a:t>
            </a:r>
          </a:p>
          <a:p>
            <a:pPr lvl="1"/>
            <a:r>
              <a:rPr lang="en-US" dirty="0" smtClean="0"/>
              <a:t>Not in DB 	-&gt; not mentioned in text</a:t>
            </a:r>
          </a:p>
          <a:p>
            <a:pPr lvl="1"/>
            <a:r>
              <a:rPr lang="en-US" dirty="0" smtClean="0"/>
              <a:t>In DB		-&gt; must be mentioned at least once</a:t>
            </a:r>
          </a:p>
          <a:p>
            <a:r>
              <a:rPr lang="en-US" dirty="0" smtClean="0"/>
              <a:t>Leads to errors in training data:</a:t>
            </a:r>
          </a:p>
          <a:p>
            <a:pPr lvl="1"/>
            <a:r>
              <a:rPr lang="en-US" dirty="0" smtClean="0"/>
              <a:t>False positives</a:t>
            </a:r>
          </a:p>
          <a:p>
            <a:pPr lvl="1"/>
            <a:r>
              <a:rPr lang="en-US" dirty="0" smtClean="0"/>
              <a:t>False negatives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1131700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30244</TotalTime>
  <Words>4044</Words>
  <Application>Microsoft Office PowerPoint</Application>
  <PresentationFormat>On-screen Show (4:3)</PresentationFormat>
  <Paragraphs>522</Paragraphs>
  <Slides>25</Slides>
  <Notes>22</Notes>
  <HiddenSlides>3</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Cambria Math</vt:lpstr>
      <vt:lpstr>Office Theme</vt:lpstr>
      <vt:lpstr>Modeling Missing Data in Distant Supervision for Information Extraction</vt:lpstr>
      <vt:lpstr>Distant Supervision For Information Extraction</vt:lpstr>
      <vt:lpstr>Heuristics for Labeling Training Data</vt:lpstr>
      <vt:lpstr>Problem: Missing Data</vt:lpstr>
      <vt:lpstr>NMAR Example: Flipping a bent coin</vt:lpstr>
      <vt:lpstr>Distant Supervision:  Not missing at random (NMAR)</vt:lpstr>
      <vt:lpstr>Distant Supervision (Binary Relations)</vt:lpstr>
      <vt:lpstr>Learning</vt:lpstr>
      <vt:lpstr>Missing Data Problems…</vt:lpstr>
      <vt:lpstr>Changes</vt:lpstr>
      <vt:lpstr>Modeling Missing Data</vt:lpstr>
      <vt:lpstr>Learning</vt:lpstr>
      <vt:lpstr>MAP Inference</vt:lpstr>
      <vt:lpstr>Exact Inference: A* Search</vt:lpstr>
      <vt:lpstr>Approximate Inference Local Search</vt:lpstr>
      <vt:lpstr>Aggregate Search Operator: Intuition</vt:lpstr>
      <vt:lpstr>Side Information</vt:lpstr>
      <vt:lpstr>Experiments</vt:lpstr>
      <vt:lpstr>Automatic Evaluation</vt:lpstr>
      <vt:lpstr>Automatic Evaluation</vt:lpstr>
      <vt:lpstr>Automatic Evaluation: Discussion</vt:lpstr>
      <vt:lpstr>Distant Supervision for Twitter NER</vt:lpstr>
      <vt:lpstr>Weakly Supervised Named Entity Classification</vt:lpstr>
      <vt:lpstr>Experiments: Summary</vt:lpstr>
      <vt:lpstr>Contributions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Extracting Knowledge from Informal Text</dc:title>
  <dc:creator>alan</dc:creator>
  <cp:lastModifiedBy>aritter</cp:lastModifiedBy>
  <cp:revision>1662</cp:revision>
  <dcterms:created xsi:type="dcterms:W3CDTF">2006-08-16T00:00:00Z</dcterms:created>
  <dcterms:modified xsi:type="dcterms:W3CDTF">2013-10-20T06:43:57Z</dcterms:modified>
</cp:coreProperties>
</file>