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93" r:id="rId33"/>
    <p:sldId id="292" r:id="rId34"/>
    <p:sldId id="294" r:id="rId35"/>
    <p:sldId id="288" r:id="rId36"/>
    <p:sldId id="291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4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6A10-5404-684C-932D-BAF933790637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0B86-413C-A748-9EE4-792586C6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39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36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7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 whose graph is a DAG</a:t>
            </a:r>
          </a:p>
          <a:p>
            <a:pPr lvl="1"/>
            <a:r>
              <a:rPr lang="en-US" dirty="0" smtClean="0"/>
              <a:t>Directed acyclic graph</a:t>
            </a:r>
          </a:p>
          <a:p>
            <a:pPr lvl="1"/>
            <a:r>
              <a:rPr lang="en-US" dirty="0" smtClean="0"/>
              <a:t>No cycles!</a:t>
            </a:r>
          </a:p>
          <a:p>
            <a:r>
              <a:rPr lang="en-US" dirty="0" smtClean="0"/>
              <a:t>A.K.A. Bayesian Networks</a:t>
            </a:r>
          </a:p>
          <a:p>
            <a:pPr lvl="1"/>
            <a:r>
              <a:rPr lang="en-US" dirty="0" smtClean="0"/>
              <a:t>Nothing inherently Bayesian about them</a:t>
            </a:r>
          </a:p>
          <a:p>
            <a:pPr lvl="2"/>
            <a:r>
              <a:rPr lang="en-US" dirty="0" smtClean="0"/>
              <a:t>Just a way of defining conditional independences</a:t>
            </a:r>
          </a:p>
          <a:p>
            <a:pPr lvl="2"/>
            <a:r>
              <a:rPr lang="en-US" dirty="0" smtClean="0"/>
              <a:t>Just sounds cooler I guess…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3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property: Nodes can be ordered so that parents come before children</a:t>
            </a:r>
          </a:p>
          <a:p>
            <a:pPr lvl="1"/>
            <a:r>
              <a:rPr lang="en-US" dirty="0" smtClean="0"/>
              <a:t>Topological ordering</a:t>
            </a:r>
          </a:p>
          <a:p>
            <a:pPr lvl="1"/>
            <a:r>
              <a:rPr lang="en-US" dirty="0" smtClean="0"/>
              <a:t>Can be constructed from any DAG</a:t>
            </a:r>
          </a:p>
          <a:p>
            <a:r>
              <a:rPr lang="en-US" dirty="0" smtClean="0"/>
              <a:t>Ordered Markov Property:</a:t>
            </a:r>
          </a:p>
          <a:p>
            <a:pPr lvl="1"/>
            <a:r>
              <a:rPr lang="en-US" dirty="0" smtClean="0"/>
              <a:t>Generalization of first-order Markov Property to general DAGs</a:t>
            </a:r>
          </a:p>
          <a:p>
            <a:pPr lvl="1"/>
            <a:r>
              <a:rPr lang="en-US" dirty="0" smtClean="0"/>
              <a:t>Node only depends on it’s parents (not other predecessors)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59" y="5936705"/>
            <a:ext cx="6362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23" y="3146343"/>
            <a:ext cx="2614326" cy="334545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" y="1899781"/>
            <a:ext cx="8845735" cy="28989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5" y="2409250"/>
            <a:ext cx="7887049" cy="4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83" y="274638"/>
            <a:ext cx="841001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</a:t>
            </a:r>
            <a:br>
              <a:rPr lang="en-US" dirty="0" smtClean="0"/>
            </a:br>
            <a:r>
              <a:rPr lang="en-US" dirty="0" smtClean="0"/>
              <a:t>(Same as Gaussian Mixture Model w/ Diagonal Covariance)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00" y="1906456"/>
            <a:ext cx="4595844" cy="28777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9" y="4914331"/>
            <a:ext cx="5854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8045" y="1838825"/>
            <a:ext cx="3205323" cy="1705251"/>
            <a:chOff x="558045" y="2194839"/>
            <a:chExt cx="3205323" cy="1705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706" y="2601883"/>
              <a:ext cx="2489200" cy="558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28250" y="2194839"/>
              <a:ext cx="25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order Markov Model</a:t>
              </a:r>
              <a:endParaRPr lang="en-US" dirty="0"/>
            </a:p>
          </p:txBody>
        </p:sp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45" y="3249830"/>
              <a:ext cx="3205323" cy="65026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608682" y="1838825"/>
            <a:ext cx="3784844" cy="1705251"/>
            <a:chOff x="4608682" y="2194839"/>
            <a:chExt cx="3784844" cy="17052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0407" y="2525683"/>
              <a:ext cx="3124200" cy="635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30407" y="2194839"/>
              <a:ext cx="287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order Markov Model</a:t>
              </a:r>
              <a:endParaRPr lang="en-US" dirty="0"/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682" y="3295482"/>
              <a:ext cx="3784844" cy="60460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918366" y="3754762"/>
            <a:ext cx="5380632" cy="2555688"/>
            <a:chOff x="1918366" y="4110776"/>
            <a:chExt cx="5380632" cy="25556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1300" y="4459749"/>
              <a:ext cx="3581400" cy="1485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499050" y="4110776"/>
              <a:ext cx="229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Hidden Markov Model</a:t>
              </a:r>
              <a:endParaRPr lang="en-US" dirty="0"/>
            </a:p>
          </p:txBody>
        </p: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366" y="5945649"/>
              <a:ext cx="5380632" cy="720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24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medical Diagnosis</a:t>
            </a:r>
            <a:br>
              <a:rPr lang="en-US" dirty="0" smtClean="0"/>
            </a:br>
            <a:r>
              <a:rPr lang="en-US" dirty="0" smtClean="0"/>
              <a:t>The Alarm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medical diagnosis example:</a:t>
            </a:r>
            <a:br>
              <a:rPr lang="en-US" dirty="0" smtClean="0"/>
            </a:br>
            <a:r>
              <a:rPr lang="en-US" dirty="0" smtClean="0"/>
              <a:t>QMR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69" y="2847535"/>
            <a:ext cx="5179342" cy="322387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7200" y="3050138"/>
            <a:ext cx="1786069" cy="79861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5011452"/>
            <a:ext cx="1786069" cy="79861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Symptoms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5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Models provide a compact way to represent complex joint distributions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Given a joint distribution, what can we do with it?</a:t>
            </a:r>
          </a:p>
          <a:p>
            <a:r>
              <a:rPr lang="en-US" b="1" dirty="0" smtClean="0"/>
              <a:t>A:</a:t>
            </a:r>
            <a:r>
              <a:rPr lang="en-US" dirty="0" smtClean="0"/>
              <a:t> Main use = Probabilistic Inference</a:t>
            </a:r>
          </a:p>
          <a:p>
            <a:pPr lvl="1"/>
            <a:r>
              <a:rPr lang="en-US" dirty="0" smtClean="0"/>
              <a:t>Estimate unknown variables from known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most likely cluster for X in </a:t>
            </a:r>
            <a:r>
              <a:rPr lang="en-US" dirty="0" err="1" smtClean="0"/>
              <a:t>R^n</a:t>
            </a:r>
            <a:r>
              <a:rPr lang="en-US" dirty="0" smtClean="0"/>
              <a:t> given a set of mixture components</a:t>
            </a:r>
          </a:p>
          <a:p>
            <a:pPr lvl="1"/>
            <a:r>
              <a:rPr lang="en-US" dirty="0" smtClean="0"/>
              <a:t>This is what you did in HW #1</a:t>
            </a:r>
          </a:p>
          <a:p>
            <a:r>
              <a:rPr lang="en-US" dirty="0" smtClean="0"/>
              <a:t>Viterbi Algorithm, Forward/Backward (HMMs)</a:t>
            </a:r>
          </a:p>
          <a:p>
            <a:pPr lvl="1"/>
            <a:r>
              <a:rPr lang="en-US" dirty="0" smtClean="0"/>
              <a:t>Estimate words from speech signal</a:t>
            </a:r>
          </a:p>
          <a:p>
            <a:pPr lvl="1"/>
            <a:r>
              <a:rPr lang="en-US" dirty="0" smtClean="0"/>
              <a:t>Estimate parts of speech given sequence of words in a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0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Non-IID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6633"/>
          </a:xfrm>
        </p:spPr>
        <p:txBody>
          <a:bodyPr/>
          <a:lstStyle/>
          <a:p>
            <a:r>
              <a:rPr lang="en-US" dirty="0" smtClean="0"/>
              <a:t>Most real-world data is not IID</a:t>
            </a:r>
          </a:p>
          <a:p>
            <a:pPr lvl="1"/>
            <a:r>
              <a:rPr lang="en-US" dirty="0" smtClean="0"/>
              <a:t>(like coin flips)</a:t>
            </a:r>
          </a:p>
          <a:p>
            <a:r>
              <a:rPr lang="en-US" dirty="0" smtClean="0"/>
              <a:t>Multiple correlated variables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Pixels in an image</a:t>
            </a:r>
          </a:p>
          <a:p>
            <a:pPr lvl="1"/>
            <a:r>
              <a:rPr lang="en-US" dirty="0" smtClean="0"/>
              <a:t>Words in a document</a:t>
            </a:r>
          </a:p>
          <a:p>
            <a:pPr lvl="1"/>
            <a:r>
              <a:rPr lang="en-US" dirty="0" smtClean="0"/>
              <a:t>Genes in a microarray</a:t>
            </a:r>
          </a:p>
          <a:p>
            <a:r>
              <a:rPr lang="en-US" dirty="0" smtClean="0"/>
              <a:t>We saw one example of how to deal with this</a:t>
            </a:r>
          </a:p>
          <a:p>
            <a:pPr lvl="1"/>
            <a:r>
              <a:rPr lang="en-US" dirty="0" smtClean="0"/>
              <a:t>Markov Models + 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67520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040"/>
            <a:ext cx="8229600" cy="4525963"/>
          </a:xfrm>
        </p:spPr>
        <p:txBody>
          <a:bodyPr/>
          <a:lstStyle/>
          <a:p>
            <a:r>
              <a:rPr lang="en-US" dirty="0" smtClean="0"/>
              <a:t>We have:</a:t>
            </a:r>
          </a:p>
          <a:p>
            <a:pPr lvl="1"/>
            <a:r>
              <a:rPr lang="en-US" dirty="0" smtClean="0"/>
              <a:t>A correlated set of random variables</a:t>
            </a:r>
          </a:p>
          <a:p>
            <a:pPr lvl="1"/>
            <a:r>
              <a:rPr lang="en-US" dirty="0" smtClean="0"/>
              <a:t>Joint distribution: </a:t>
            </a:r>
          </a:p>
          <a:p>
            <a:pPr lvl="2"/>
            <a:r>
              <a:rPr lang="en-US" dirty="0" smtClean="0"/>
              <a:t>Assumption: parameters are known</a:t>
            </a:r>
          </a:p>
          <a:p>
            <a:r>
              <a:rPr lang="en-US" dirty="0" smtClean="0"/>
              <a:t>Partition variables into:</a:t>
            </a:r>
          </a:p>
          <a:p>
            <a:pPr lvl="1"/>
            <a:r>
              <a:rPr lang="en-US" dirty="0" smtClean="0"/>
              <a:t>Visible:</a:t>
            </a:r>
          </a:p>
          <a:p>
            <a:pPr lvl="1"/>
            <a:r>
              <a:rPr lang="en-US" dirty="0" smtClean="0"/>
              <a:t>Hidden:</a:t>
            </a:r>
          </a:p>
          <a:p>
            <a:r>
              <a:rPr lang="en-US" dirty="0" smtClean="0"/>
              <a:t>Goal: compute unknowns from </a:t>
            </a:r>
            <a:r>
              <a:rPr lang="en-US" dirty="0" err="1" smtClean="0"/>
              <a:t>knowns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56" y="2386151"/>
            <a:ext cx="18669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5" y="4060573"/>
            <a:ext cx="431800" cy="279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95" y="4565257"/>
            <a:ext cx="4572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510213"/>
            <a:ext cx="9080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9262"/>
            <a:ext cx="8229600" cy="3407385"/>
          </a:xfrm>
        </p:spPr>
        <p:txBody>
          <a:bodyPr/>
          <a:lstStyle/>
          <a:p>
            <a:r>
              <a:rPr lang="en-US" dirty="0" smtClean="0"/>
              <a:t>Condition data by clamping visible variables to observed values.</a:t>
            </a:r>
          </a:p>
          <a:p>
            <a:r>
              <a:rPr lang="en-US" dirty="0" smtClean="0"/>
              <a:t>Normalize by probability of evidence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080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Nuisance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hidden variables into:</a:t>
            </a:r>
          </a:p>
          <a:p>
            <a:pPr lvl="1"/>
            <a:r>
              <a:rPr lang="en-US" dirty="0" smtClean="0"/>
              <a:t>Query Variables: </a:t>
            </a:r>
          </a:p>
          <a:p>
            <a:pPr lvl="1"/>
            <a:r>
              <a:rPr lang="en-US" dirty="0" smtClean="0"/>
              <a:t>Nuisance variables: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46" y="4131834"/>
            <a:ext cx="5969000" cy="10160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54" y="2303128"/>
            <a:ext cx="419100" cy="342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5" y="2807001"/>
            <a:ext cx="45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vs.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Inference: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Parameters are assumed to be known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Compute MAP estimate of the parameters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32" y="2272188"/>
            <a:ext cx="21971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0" y="4331246"/>
            <a:ext cx="7747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treated as hidden variables</a:t>
            </a:r>
          </a:p>
          <a:p>
            <a:pPr lvl="1"/>
            <a:r>
              <a:rPr lang="en-US" b="1" dirty="0" smtClean="0"/>
              <a:t>no distinction between inference and learning</a:t>
            </a:r>
          </a:p>
          <a:p>
            <a:r>
              <a:rPr lang="en-US" dirty="0" smtClean="0"/>
              <a:t>Main distinction between inference and learning: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hidden variables grows with size of dataset</a:t>
            </a:r>
          </a:p>
          <a:p>
            <a:pPr lvl="1"/>
            <a:r>
              <a:rPr lang="en-US" dirty="0" smtClean="0"/>
              <a:t># parameters is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Independence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is independent of B given 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I(G) is the set of all such conditional independence assumptions encoded by G</a:t>
            </a:r>
          </a:p>
          <a:p>
            <a:r>
              <a:rPr lang="en-US" dirty="0" smtClean="0"/>
              <a:t>G is an I-map for P </a:t>
            </a:r>
            <a:r>
              <a:rPr lang="en-US" dirty="0" err="1" smtClean="0"/>
              <a:t>iff</a:t>
            </a:r>
            <a:r>
              <a:rPr lang="en-US" dirty="0" smtClean="0"/>
              <a:t> I(G)      I(P)</a:t>
            </a:r>
          </a:p>
          <a:p>
            <a:pPr lvl="1"/>
            <a:r>
              <a:rPr lang="en-US" dirty="0" smtClean="0"/>
              <a:t>Where I(P) is the set of all CI statements that hold for P</a:t>
            </a:r>
          </a:p>
          <a:p>
            <a:pPr lvl="1"/>
            <a:r>
              <a:rPr lang="en-US" dirty="0" smtClean="0"/>
              <a:t>In other words: G doesn’t make any assertions that are not true about P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434989"/>
            <a:ext cx="30480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41564"/>
          <a:stretch/>
        </p:blipFill>
        <p:spPr>
          <a:xfrm>
            <a:off x="5168015" y="4348075"/>
            <a:ext cx="279400" cy="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9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Independence Properties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808"/>
          </a:xfrm>
        </p:spPr>
        <p:txBody>
          <a:bodyPr/>
          <a:lstStyle/>
          <a:p>
            <a:r>
              <a:rPr lang="en-US" dirty="0" smtClean="0"/>
              <a:t>Note: fully connected graph is an I-map for all distributions</a:t>
            </a:r>
          </a:p>
          <a:p>
            <a:r>
              <a:rPr lang="en-US" dirty="0" smtClean="0"/>
              <a:t>G is a </a:t>
            </a:r>
            <a:r>
              <a:rPr lang="en-US" b="1" dirty="0" smtClean="0"/>
              <a:t>minimal I-map</a:t>
            </a:r>
            <a:r>
              <a:rPr lang="en-US" dirty="0" smtClean="0"/>
              <a:t> of P if:</a:t>
            </a:r>
          </a:p>
          <a:p>
            <a:pPr lvl="1"/>
            <a:r>
              <a:rPr lang="en-US" dirty="0" smtClean="0"/>
              <a:t>G is an I-map of P</a:t>
            </a:r>
          </a:p>
          <a:p>
            <a:pPr lvl="1"/>
            <a:r>
              <a:rPr lang="en-US" dirty="0" smtClean="0"/>
              <a:t>There is no G’      G which is an I-map of P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to determine if                                         ?</a:t>
            </a:r>
          </a:p>
          <a:p>
            <a:pPr lvl="1"/>
            <a:r>
              <a:rPr lang="en-US" dirty="0" smtClean="0"/>
              <a:t>Easy for undirected graphs (we’ll see later)</a:t>
            </a:r>
          </a:p>
          <a:p>
            <a:pPr lvl="1"/>
            <a:r>
              <a:rPr lang="en-US" dirty="0" smtClean="0"/>
              <a:t>Kind of complicated for DAGs (Bayesian Nets)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41564"/>
          <a:stretch/>
        </p:blipFill>
        <p:spPr>
          <a:xfrm>
            <a:off x="3344507" y="3877233"/>
            <a:ext cx="279400" cy="50340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21" y="4909567"/>
            <a:ext cx="3048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40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An undirected path P is d-separated by a set of nodes E (containing evidence) </a:t>
            </a:r>
            <a:r>
              <a:rPr lang="en-US" dirty="0" err="1" smtClean="0"/>
              <a:t>iff</a:t>
            </a:r>
            <a:r>
              <a:rPr lang="en-US" dirty="0" smtClean="0"/>
              <a:t> at least one of the following conditions hold:</a:t>
            </a:r>
          </a:p>
          <a:p>
            <a:pPr lvl="2"/>
            <a:r>
              <a:rPr lang="en-US" dirty="0" smtClean="0"/>
              <a:t>P contains a chain </a:t>
            </a:r>
            <a:r>
              <a:rPr lang="en-US" i="1" dirty="0" smtClean="0"/>
              <a:t>s -&gt; m -&gt; t</a:t>
            </a:r>
            <a:r>
              <a:rPr lang="en-US" dirty="0" smtClean="0"/>
              <a:t> or </a:t>
            </a:r>
            <a:r>
              <a:rPr lang="en-US" i="1" dirty="0" smtClean="0"/>
              <a:t>s &lt;- m &lt;- t</a:t>
            </a:r>
            <a:r>
              <a:rPr lang="en-US" dirty="0" smtClean="0"/>
              <a:t> where </a:t>
            </a:r>
            <a:r>
              <a:rPr lang="en-US" i="1" dirty="0" smtClean="0"/>
              <a:t>m</a:t>
            </a:r>
            <a:r>
              <a:rPr lang="en-US" dirty="0" smtClean="0"/>
              <a:t> is evidence</a:t>
            </a:r>
          </a:p>
          <a:p>
            <a:pPr lvl="2"/>
            <a:r>
              <a:rPr lang="en-US" dirty="0" smtClean="0"/>
              <a:t>P contains a </a:t>
            </a:r>
            <a:r>
              <a:rPr lang="en-US" b="1" dirty="0" smtClean="0"/>
              <a:t>fork </a:t>
            </a:r>
            <a:r>
              <a:rPr lang="en-US" i="1" dirty="0" smtClean="0"/>
              <a:t>s &lt;- m -&gt; t</a:t>
            </a:r>
            <a:r>
              <a:rPr lang="en-US" dirty="0" smtClean="0"/>
              <a:t> where </a:t>
            </a:r>
            <a:r>
              <a:rPr lang="en-US" i="1" dirty="0" smtClean="0"/>
              <a:t>m</a:t>
            </a:r>
            <a:r>
              <a:rPr lang="en-US" dirty="0" smtClean="0"/>
              <a:t> is in the evidence</a:t>
            </a:r>
          </a:p>
          <a:p>
            <a:pPr lvl="2"/>
            <a:r>
              <a:rPr lang="en-US" dirty="0" smtClean="0"/>
              <a:t>P contains a </a:t>
            </a:r>
            <a:r>
              <a:rPr lang="en-US" b="1" dirty="0" smtClean="0"/>
              <a:t>v-structure</a:t>
            </a:r>
            <a:r>
              <a:rPr lang="en-US" dirty="0" smtClean="0"/>
              <a:t> </a:t>
            </a:r>
            <a:r>
              <a:rPr lang="en-US" i="1" dirty="0" smtClean="0"/>
              <a:t>s -&gt; m &lt;- t</a:t>
            </a:r>
            <a:r>
              <a:rPr lang="en-US" dirty="0" smtClean="0"/>
              <a:t> where </a:t>
            </a:r>
            <a:r>
              <a:rPr lang="en-US" i="1" dirty="0" smtClean="0"/>
              <a:t>m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in the evidence, nor any descendent of </a:t>
            </a:r>
            <a:r>
              <a:rPr lang="en-US" i="1" dirty="0" smtClean="0"/>
              <a:t>m </a:t>
            </a:r>
          </a:p>
        </p:txBody>
      </p:sp>
    </p:spTree>
    <p:extLst>
      <p:ext uri="{BB962C8B-B14F-4D97-AF65-F5344CB8AC3E}">
        <p14:creationId xmlns:p14="http://schemas.microsoft.com/office/powerpoint/2010/main" val="163752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</a:t>
            </a:r>
            <a:r>
              <a:rPr lang="en-US" dirty="0" err="1" smtClean="0"/>
              <a:t>seperation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set of nodes A is </a:t>
            </a:r>
            <a:r>
              <a:rPr lang="en-US" b="1" dirty="0"/>
              <a:t>D-separated</a:t>
            </a:r>
            <a:r>
              <a:rPr lang="en-US" dirty="0"/>
              <a:t> from a set of nodes B, if given a third set of nodes E </a:t>
            </a:r>
            <a:r>
              <a:rPr lang="en-US" dirty="0" err="1"/>
              <a:t>iff</a:t>
            </a:r>
            <a:r>
              <a:rPr lang="en-US" dirty="0"/>
              <a:t> each undirected path from every node in A to every node in B is d-</a:t>
            </a:r>
            <a:r>
              <a:rPr lang="en-US" dirty="0" err="1"/>
              <a:t>seperated</a:t>
            </a:r>
            <a:r>
              <a:rPr lang="en-US" dirty="0"/>
              <a:t> by E</a:t>
            </a:r>
            <a:endParaRPr lang="en-US" b="1" dirty="0"/>
          </a:p>
          <a:p>
            <a:r>
              <a:rPr lang="en-US" dirty="0" smtClean="0"/>
              <a:t>Finally, define the CI properties of a DAG as follows: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9" y="4673408"/>
            <a:ext cx="868680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Ball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way to check if A is d-separated from B given 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Shade in all nodes in 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Place “balls” in each node in A and let them “bounce around” according to some rules</a:t>
            </a:r>
          </a:p>
          <a:p>
            <a:pPr marL="1371600" lvl="2" indent="-514350"/>
            <a:r>
              <a:rPr lang="en-US" dirty="0" smtClean="0"/>
              <a:t>Note: balls can travel in either direction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if any balls from A reach nodes in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compactly represent                  ?</a:t>
            </a:r>
          </a:p>
          <a:p>
            <a:r>
              <a:rPr lang="en-US" dirty="0" smtClean="0"/>
              <a:t>How can we use this distribution to infer one set of variables given another?</a:t>
            </a:r>
          </a:p>
          <a:p>
            <a:r>
              <a:rPr lang="en-US" dirty="0" smtClean="0"/>
              <a:t>How can we learn the parameters with a reasonable amount of data?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91" y="1785646"/>
            <a:ext cx="1422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Ball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6" y="1524000"/>
            <a:ext cx="3317876" cy="165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5" y="1174975"/>
            <a:ext cx="1933727" cy="2221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936" y="1305919"/>
            <a:ext cx="1676476" cy="221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0" y="3656847"/>
            <a:ext cx="3057780" cy="1528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590" y="3396364"/>
            <a:ext cx="1968500" cy="223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622" y="3524784"/>
            <a:ext cx="2169553" cy="24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Away (inter-causal reasoning)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27" y="1601884"/>
            <a:ext cx="6121400" cy="10922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0" y="4925850"/>
            <a:ext cx="38735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9" y="3166603"/>
            <a:ext cx="24257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9" y="5760866"/>
            <a:ext cx="20574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27" y="1417638"/>
            <a:ext cx="1676476" cy="2218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191019"/>
            <a:ext cx="2169553" cy="2498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3103" y="3873918"/>
            <a:ext cx="461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Toss two coins and observe their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" y="1822558"/>
            <a:ext cx="2322989" cy="1363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49" y="1822558"/>
            <a:ext cx="2070732" cy="112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992" y="3318315"/>
            <a:ext cx="2270872" cy="29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n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Independence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Ordered Markov Property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Directed </a:t>
            </a:r>
            <a:r>
              <a:rPr lang="en-US" dirty="0"/>
              <a:t>local Markov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 separation (we saw this already)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00" y="3420065"/>
            <a:ext cx="4419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4" y="2314835"/>
            <a:ext cx="48133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9" y="4702493"/>
            <a:ext cx="8686800" cy="375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9440" y="5225605"/>
            <a:ext cx="5515967" cy="1289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94" y="5961063"/>
            <a:ext cx="3111500" cy="330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94" y="5370745"/>
            <a:ext cx="3124200" cy="33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2711" y="5941497"/>
            <a:ext cx="1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Obvious: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59" y="5380440"/>
            <a:ext cx="128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Blanket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smallest set of nodes that renders a node t conditionally independent of all the other nodes in the graph.</a:t>
            </a:r>
          </a:p>
          <a:p>
            <a:r>
              <a:rPr lang="en-US" dirty="0" smtClean="0"/>
              <a:t>Markov blanket in DAG is:</a:t>
            </a:r>
          </a:p>
          <a:p>
            <a:pPr lvl="1"/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Co-parents (other nodes that are also parents of the children)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n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why are the co-parents in the Markov Blanket?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4" y="1635275"/>
            <a:ext cx="46863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062" y="3150875"/>
            <a:ext cx="822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terms that do not involve </a:t>
            </a:r>
            <a:r>
              <a:rPr lang="en-US" dirty="0" err="1" smtClean="0"/>
              <a:t>x_t</a:t>
            </a:r>
            <a:r>
              <a:rPr lang="en-US" dirty="0" smtClean="0"/>
              <a:t> will cancel out between numerator and denominator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7" y="4194755"/>
            <a:ext cx="853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Chain Rule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91024"/>
            <a:ext cx="8229600" cy="2674884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represent any joint distribution this way</a:t>
            </a:r>
          </a:p>
          <a:p>
            <a:r>
              <a:rPr lang="en-US" dirty="0" smtClean="0"/>
              <a:t>Using any ordering of the variables…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922"/>
            <a:ext cx="8393526" cy="27953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520192" y="2588288"/>
            <a:ext cx="6937077" cy="1068029"/>
          </a:xfrm>
          <a:prstGeom prst="wedgeRectCallout">
            <a:avLst>
              <a:gd name="adj1" fmla="val 40969"/>
              <a:gd name="adj2" fmla="val -75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Problem: this distribution has 2^(N-1)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87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key to representing large joint distributions</a:t>
            </a:r>
          </a:p>
          <a:p>
            <a:r>
              <a:rPr lang="en-US" dirty="0" smtClean="0"/>
              <a:t>X and Y are conditionally independent given Z</a:t>
            </a:r>
          </a:p>
          <a:p>
            <a:pPr lvl="1"/>
            <a:r>
              <a:rPr lang="en-US" dirty="0" smtClean="0"/>
              <a:t>if and only if the conditional joint can be written as a product of the conditional </a:t>
            </a:r>
            <a:r>
              <a:rPr lang="en-US" dirty="0" err="1" smtClean="0"/>
              <a:t>marginals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4" y="5281070"/>
            <a:ext cx="8423548" cy="4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(non-hidden) </a:t>
            </a:r>
            <a:r>
              <a:rPr lang="en-US" dirty="0"/>
              <a:t>M</a:t>
            </a:r>
            <a:r>
              <a:rPr lang="en-US" dirty="0" smtClean="0"/>
              <a:t>arkov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future is independent of the past given the present”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45" y="2730164"/>
            <a:ext cx="31750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" y="4406551"/>
            <a:ext cx="39751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89" y="5118011"/>
            <a:ext cx="7513523" cy="30415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89" y="5586032"/>
            <a:ext cx="6164808" cy="3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order </a:t>
            </a:r>
            <a:r>
              <a:rPr lang="en-US" dirty="0"/>
              <a:t>M</a:t>
            </a:r>
            <a:r>
              <a:rPr lang="en-US" dirty="0" smtClean="0"/>
              <a:t>arkov assumption is useful for 1d sequence data</a:t>
            </a:r>
          </a:p>
          <a:p>
            <a:pPr lvl="1"/>
            <a:r>
              <a:rPr lang="en-US" dirty="0" smtClean="0"/>
              <a:t>Sequences of words in a sentence or document</a:t>
            </a:r>
          </a:p>
          <a:p>
            <a:r>
              <a:rPr lang="en-US" dirty="0" smtClean="0"/>
              <a:t>Q: What about 2d images, 3d video</a:t>
            </a:r>
          </a:p>
          <a:p>
            <a:pPr lvl="1"/>
            <a:r>
              <a:rPr lang="en-US" dirty="0" smtClean="0"/>
              <a:t>Or in general arbitrary collections of variables</a:t>
            </a:r>
          </a:p>
          <a:p>
            <a:pPr lvl="2"/>
            <a:r>
              <a:rPr lang="en-US" dirty="0" smtClean="0"/>
              <a:t>Gene pathways, etc…</a:t>
            </a:r>
          </a:p>
        </p:txBody>
      </p:sp>
    </p:spTree>
    <p:extLst>
      <p:ext uri="{BB962C8B-B14F-4D97-AF65-F5344CB8AC3E}">
        <p14:creationId xmlns:p14="http://schemas.microsoft.com/office/powerpoint/2010/main" val="352770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008425" cy="48753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way to represent a joint distribution by making conditional independence assumptions</a:t>
            </a:r>
          </a:p>
          <a:p>
            <a:r>
              <a:rPr lang="en-US" dirty="0" smtClean="0"/>
              <a:t>Nodes represent variables</a:t>
            </a:r>
          </a:p>
          <a:p>
            <a:r>
              <a:rPr lang="en-US" dirty="0" smtClean="0"/>
              <a:t>(lack of) edges represent conditional independence assumptions</a:t>
            </a:r>
          </a:p>
          <a:p>
            <a:r>
              <a:rPr lang="en-US" dirty="0" smtClean="0"/>
              <a:t>Better name: “conditional independence diagrams”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11" y="1552090"/>
            <a:ext cx="1563971" cy="2001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8" y="4547820"/>
            <a:ext cx="1473200" cy="1879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620179" y="3842090"/>
            <a:ext cx="1690890" cy="705730"/>
          </a:xfrm>
          <a:prstGeom prst="wedgeRectCallout">
            <a:avLst>
              <a:gd name="adj1" fmla="val -70090"/>
              <a:gd name="adj2" fmla="val 20555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Doesn’t sound as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3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 (V,E) consists of </a:t>
            </a:r>
          </a:p>
          <a:p>
            <a:pPr lvl="1"/>
            <a:r>
              <a:rPr lang="en-US" dirty="0" smtClean="0"/>
              <a:t>A set of nodes or </a:t>
            </a:r>
            <a:r>
              <a:rPr lang="en-US" dirty="0" err="1" smtClean="0"/>
              <a:t>verticies</a:t>
            </a:r>
            <a:r>
              <a:rPr lang="en-US" dirty="0" smtClean="0"/>
              <a:t> V={1..V}</a:t>
            </a:r>
          </a:p>
          <a:p>
            <a:pPr lvl="1"/>
            <a:r>
              <a:rPr lang="en-US" dirty="0" smtClean="0"/>
              <a:t>A set of edges {(</a:t>
            </a:r>
            <a:r>
              <a:rPr lang="en-US" dirty="0" err="1" smtClean="0"/>
              <a:t>s,t</a:t>
            </a:r>
            <a:r>
              <a:rPr lang="en-US" dirty="0" smtClean="0"/>
              <a:t>) in V}</a:t>
            </a:r>
          </a:p>
          <a:p>
            <a:r>
              <a:rPr lang="en-US" dirty="0" smtClean="0"/>
              <a:t>Child (for directed graph)</a:t>
            </a:r>
          </a:p>
          <a:p>
            <a:r>
              <a:rPr lang="en-US" dirty="0" smtClean="0"/>
              <a:t>Ancestors (for directed graph)</a:t>
            </a:r>
          </a:p>
          <a:p>
            <a:r>
              <a:rPr lang="en-US" dirty="0" smtClean="0"/>
              <a:t>Decedents (for directed graph)</a:t>
            </a:r>
          </a:p>
          <a:p>
            <a:r>
              <a:rPr lang="en-US" dirty="0" smtClean="0"/>
              <a:t>Neighbors (for any graph)</a:t>
            </a:r>
          </a:p>
          <a:p>
            <a:r>
              <a:rPr lang="en-US" dirty="0" smtClean="0"/>
              <a:t>Cycle (Directed vs. undirected)</a:t>
            </a:r>
          </a:p>
          <a:p>
            <a:r>
              <a:rPr lang="en-US" dirty="0" smtClean="0"/>
              <a:t>Tree (no cycles)</a:t>
            </a:r>
          </a:p>
          <a:p>
            <a:r>
              <a:rPr lang="en-US" dirty="0" smtClean="0"/>
              <a:t>Clique / Maximal Clique</a:t>
            </a:r>
          </a:p>
        </p:txBody>
      </p:sp>
    </p:spTree>
    <p:extLst>
      <p:ext uri="{BB962C8B-B14F-4D97-AF65-F5344CB8AC3E}">
        <p14:creationId xmlns:p14="http://schemas.microsoft.com/office/powerpoint/2010/main" val="363446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1152</Words>
  <Application>Microsoft Macintosh PowerPoint</Application>
  <PresentationFormat>On-screen Show (4:3)</PresentationFormat>
  <Paragraphs>166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Bayesian Networks</vt:lpstr>
      <vt:lpstr>Problem: Non-IID Data</vt:lpstr>
      <vt:lpstr>Questions</vt:lpstr>
      <vt:lpstr>The Chain Rule of Probability</vt:lpstr>
      <vt:lpstr>Conditional Independence</vt:lpstr>
      <vt:lpstr>(non-hidden) Markov Models</vt:lpstr>
      <vt:lpstr>Graphical Models</vt:lpstr>
      <vt:lpstr>Graphical Models</vt:lpstr>
      <vt:lpstr>Graph Terminology</vt:lpstr>
      <vt:lpstr>Directed Graphical Models</vt:lpstr>
      <vt:lpstr>Directed Graphical Models</vt:lpstr>
      <vt:lpstr>Example</vt:lpstr>
      <vt:lpstr>Naïve Bayes (Same as Gaussian Mixture Model w/ Diagonal Covariance)</vt:lpstr>
      <vt:lpstr>Markov Models</vt:lpstr>
      <vt:lpstr>Example: medical Diagnosis The Alarm Network</vt:lpstr>
      <vt:lpstr>Another medical diagnosis example: QMR network</vt:lpstr>
      <vt:lpstr>PowerPoint Presentation</vt:lpstr>
      <vt:lpstr>Probabilistic Inference</vt:lpstr>
      <vt:lpstr>Examples of Inference</vt:lpstr>
      <vt:lpstr>General Form of Inference</vt:lpstr>
      <vt:lpstr>General Form of Inference</vt:lpstr>
      <vt:lpstr>Nuisance Variables</vt:lpstr>
      <vt:lpstr>Inference vs. Learning</vt:lpstr>
      <vt:lpstr>Bayesian Learning</vt:lpstr>
      <vt:lpstr>Conditional Independence Properties</vt:lpstr>
      <vt:lpstr>Conditional Independence Properties (cont)</vt:lpstr>
      <vt:lpstr>D-separation</vt:lpstr>
      <vt:lpstr>D-seperation (cont)</vt:lpstr>
      <vt:lpstr>Bayes Ball Algorithm</vt:lpstr>
      <vt:lpstr>Bayes Ball Rules</vt:lpstr>
      <vt:lpstr>Explaining Away (inter-causal reasoning)</vt:lpstr>
      <vt:lpstr>Boundary Conditions</vt:lpstr>
      <vt:lpstr>PowerPoint Presentation</vt:lpstr>
      <vt:lpstr>Other Independence Properties</vt:lpstr>
      <vt:lpstr>Markov Blanket</vt:lpstr>
      <vt:lpstr>PowerPoint Presentation</vt:lpstr>
      <vt:lpstr>Q: why are the co-parents in the Markov Blanket?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dc:creator>Alan</dc:creator>
  <cp:lastModifiedBy>Alan</cp:lastModifiedBy>
  <cp:revision>172</cp:revision>
  <dcterms:created xsi:type="dcterms:W3CDTF">2015-02-07T21:58:51Z</dcterms:created>
  <dcterms:modified xsi:type="dcterms:W3CDTF">2015-02-11T19:18:14Z</dcterms:modified>
</cp:coreProperties>
</file>