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711C1-7F94-42FF-BA70-3893F84FD83C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89B2E-D76A-498B-B6C9-2A0A7E4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89B2E-D76A-498B-B6C9-2A0A7E451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question to ask about this paper: what is the point of the learning methods being researched?</a:t>
            </a:r>
            <a:br>
              <a:rPr lang="en-US" dirty="0" smtClean="0"/>
            </a:br>
            <a:r>
              <a:rPr lang="en-US" dirty="0" smtClean="0"/>
              <a:t>To learn new information from the web.  Specifically, given a</a:t>
            </a:r>
            <a:r>
              <a:rPr lang="en-US" baseline="0" dirty="0" smtClean="0"/>
              <a:t> set of categories and relationships within a particular domain, to learn new instances of those categories and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89B2E-D76A-498B-B6C9-2A0A7E451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4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refresher</a:t>
            </a:r>
            <a:r>
              <a:rPr lang="en-US" baseline="0" dirty="0" smtClean="0"/>
              <a:t> on bootstrapping, or semi-supervised learning</a:t>
            </a:r>
            <a:br>
              <a:rPr lang="en-US" baseline="0" dirty="0" smtClean="0"/>
            </a:br>
            <a:r>
              <a:rPr lang="en-US" baseline="0" dirty="0" smtClean="0"/>
              <a:t>- Start with small seed set of categories and relations and large unlabeled corpus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Find new information that conforms with seed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Evaluate and incorporate good information into KB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89B2E-D76A-498B-B6C9-2A0A7E4514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1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idea of paper part 1: coupled training via multiple functions; using</a:t>
            </a:r>
            <a:r>
              <a:rPr lang="en-US" baseline="0" dirty="0" smtClean="0"/>
              <a:t> the output of one classification function to compare to another and vice versa in order to avoid semantic drift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89B2E-D76A-498B-B6C9-2A0A7E4514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1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en-US" baseline="0" dirty="0" smtClean="0"/>
              <a:t> idea of paper part 2: coupled training via multiple data views; using classification on different types of data as checks against one another’s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89B2E-D76A-498B-B6C9-2A0A7E4514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9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authors consider three abstract types of coupling constraints, which roughly correspond to the three specific constraints leveraged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89B2E-D76A-498B-B6C9-2A0A7E4514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681037"/>
            <a:ext cx="5187952" cy="1731963"/>
          </a:xfrm>
        </p:spPr>
        <p:txBody>
          <a:bodyPr/>
          <a:lstStyle>
            <a:lvl1pPr algn="ctr">
              <a:defRPr sz="4267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0" y="3835400"/>
            <a:ext cx="5181600" cy="2235200"/>
          </a:xfrm>
        </p:spPr>
        <p:txBody>
          <a:bodyPr/>
          <a:lstStyle>
            <a:lvl1pPr marL="0" indent="0" algn="ctr">
              <a:spcBef>
                <a:spcPts val="12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652000" y="6273800"/>
            <a:ext cx="162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E7D19A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112000" y="6273800"/>
            <a:ext cx="2540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E7D19A"/>
              </a:solidFill>
            </a:endParaRPr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1041941" y="221092"/>
            <a:ext cx="3530065" cy="6357509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273800"/>
            <a:ext cx="1020232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>
                <a:solidFill>
                  <a:srgbClr val="E7D19A"/>
                </a:solidFill>
              </a:rPr>
              <a:pPr/>
              <a:t>‹#›</a:t>
            </a:fld>
            <a:endParaRPr lang="en-US" dirty="0">
              <a:solidFill>
                <a:srgbClr val="E7D1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8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0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0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398523" y="3398524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A5002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9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752600"/>
            <a:ext cx="5080000" cy="44958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752600"/>
            <a:ext cx="5080000" cy="44958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0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0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398523" y="3398524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A5002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78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7163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311400"/>
            <a:ext cx="5386917" cy="39624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0" y="167163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0" y="2311400"/>
            <a:ext cx="5389033" cy="39624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0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0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398523" y="3398524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A5002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5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398523" y="3398524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A5002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72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07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1905001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398523" y="3398524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A5002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5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90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60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2819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82550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5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752603"/>
            <a:ext cx="103632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4076703"/>
            <a:ext cx="103632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398523" y="3398524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A5002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9956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97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91440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0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398523" y="3398524"/>
            <a:ext cx="6858001" cy="6095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A50021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39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10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4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DEDF8-9EC5-4E94-9C46-C23CDAB14049}" type="datetimeFigureOut">
              <a:rPr lang="en-US" smtClean="0"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F247-0730-4D48-88A2-54C0C9754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508000"/>
            <a:ext cx="995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803400"/>
            <a:ext cx="103632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0" y="62738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67"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67"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0" y="6273800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67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1F816EA-24CC-2048-859A-C5EA9F275392}" type="slidenum">
              <a:rPr lang="en-US" smtClean="0">
                <a:solidFill>
                  <a:prstClr val="black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black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5408" y="433797"/>
            <a:ext cx="1158592" cy="11664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600" y="11667"/>
            <a:ext cx="1727200" cy="31810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67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Dan Jurafsky</a:t>
            </a:r>
          </a:p>
        </p:txBody>
      </p:sp>
    </p:spTree>
    <p:extLst>
      <p:ext uri="{BB962C8B-B14F-4D97-AF65-F5344CB8AC3E}">
        <p14:creationId xmlns:p14="http://schemas.microsoft.com/office/powerpoint/2010/main" val="6783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Lucida Sans" pitchFamily="-65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377" indent="-30479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667">
          <a:solidFill>
            <a:schemeClr val="tx1"/>
          </a:solidFill>
          <a:latin typeface="+mn-lt"/>
          <a:ea typeface="ＭＳ Ｐゴシック" pitchFamily="-65" charset="-128"/>
        </a:defRPr>
      </a:lvl2pPr>
      <a:lvl3pPr marL="1371566" indent="-304792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667">
          <a:solidFill>
            <a:schemeClr val="tx1"/>
          </a:solidFill>
          <a:latin typeface="+mn-lt"/>
          <a:ea typeface="ＭＳ Ｐゴシック" pitchFamily="-65" charset="-128"/>
        </a:defRPr>
      </a:lvl3pPr>
      <a:lvl4pPr marL="1828754" indent="-304792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285943" indent="-304792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895528" indent="-304792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867">
          <a:solidFill>
            <a:schemeClr val="tx1"/>
          </a:solidFill>
          <a:latin typeface="+mn-lt"/>
          <a:ea typeface="ＭＳ Ｐゴシック" pitchFamily="-65" charset="-128"/>
        </a:defRPr>
      </a:lvl6pPr>
      <a:lvl7pPr marL="3505112" indent="-304792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867">
          <a:solidFill>
            <a:schemeClr val="tx1"/>
          </a:solidFill>
          <a:latin typeface="+mn-lt"/>
          <a:ea typeface="ＭＳ Ｐゴシック" pitchFamily="-65" charset="-128"/>
        </a:defRPr>
      </a:lvl7pPr>
      <a:lvl8pPr marL="4114697" indent="-304792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867">
          <a:solidFill>
            <a:schemeClr val="tx1"/>
          </a:solidFill>
          <a:latin typeface="+mn-lt"/>
          <a:ea typeface="ＭＳ Ｐゴシック" pitchFamily="-65" charset="-128"/>
        </a:defRPr>
      </a:lvl8pPr>
      <a:lvl9pPr marL="4724282" indent="-304792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867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lebs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308" y="1443639"/>
            <a:ext cx="10758616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Coupled Semi-Supervised Learning for Information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616" y="4483487"/>
            <a:ext cx="9144000" cy="1655762"/>
          </a:xfrm>
        </p:spPr>
        <p:txBody>
          <a:bodyPr/>
          <a:lstStyle/>
          <a:p>
            <a:r>
              <a:rPr lang="en-US" dirty="0" smtClean="0"/>
              <a:t>Carlson et al.</a:t>
            </a:r>
          </a:p>
          <a:p>
            <a:r>
              <a:rPr lang="en-US" dirty="0" smtClean="0"/>
              <a:t>Proceedings of WSDM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Meta-Bootstrap 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937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Run CPL, store results in X</a:t>
            </a:r>
            <a:r>
              <a:rPr lang="en-US" baseline="-25000" dirty="0" smtClean="0"/>
              <a:t>1</a:t>
            </a:r>
          </a:p>
          <a:p>
            <a:pPr marL="514350" indent="-514350">
              <a:buAutoNum type="arabicParenR"/>
            </a:pPr>
            <a:r>
              <a:rPr lang="en-US" dirty="0" smtClean="0"/>
              <a:t>Run CSEAL, store results in X</a:t>
            </a:r>
            <a:r>
              <a:rPr lang="en-US" baseline="-25000" dirty="0" smtClean="0"/>
              <a:t>2</a:t>
            </a:r>
          </a:p>
          <a:p>
            <a:pPr marL="514350" indent="-514350">
              <a:buAutoNum type="arabicParenR"/>
            </a:pPr>
            <a:r>
              <a:rPr lang="en-US" dirty="0" smtClean="0"/>
              <a:t>Compare results from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Filter for all x</a:t>
            </a:r>
            <a:r>
              <a:rPr lang="en-US" baseline="-25000" dirty="0" smtClean="0"/>
              <a:t>i</a:t>
            </a:r>
            <a:r>
              <a:rPr lang="en-US" dirty="0" smtClean="0"/>
              <a:t> such that x ∈ X</a:t>
            </a:r>
            <a:r>
              <a:rPr lang="en-US" baseline="-25000" dirty="0" smtClean="0"/>
              <a:t>1</a:t>
            </a:r>
            <a:r>
              <a:rPr lang="en-US" dirty="0" smtClean="0"/>
              <a:t> and x ∈ X</a:t>
            </a:r>
            <a:r>
              <a:rPr lang="en-US" baseline="-25000" dirty="0" smtClean="0"/>
              <a:t>2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Filter for all x</a:t>
            </a:r>
            <a:r>
              <a:rPr lang="en-US" baseline="-25000" dirty="0" smtClean="0"/>
              <a:t>i</a:t>
            </a:r>
            <a:r>
              <a:rPr lang="en-US" dirty="0" smtClean="0"/>
              <a:t> such that x</a:t>
            </a:r>
            <a:r>
              <a:rPr lang="en-US" baseline="-25000" dirty="0" smtClean="0"/>
              <a:t>i</a:t>
            </a:r>
            <a:r>
              <a:rPr lang="en-US" dirty="0" smtClean="0"/>
              <a:t> satisfies coupling constraints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Promote remaining candidates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3" y="438170"/>
            <a:ext cx="6601968" cy="6327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41" y="2936912"/>
            <a:ext cx="4617200" cy="1330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8730" y="6511901"/>
            <a:ext cx="19855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From Carlson et al.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8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Corpus differences</a:t>
            </a:r>
          </a:p>
          <a:p>
            <a:pPr lvl="1"/>
            <a:r>
              <a:rPr lang="en-US" dirty="0" smtClean="0"/>
              <a:t>CPL: 514m sentences from web crawl</a:t>
            </a:r>
          </a:p>
          <a:p>
            <a:pPr lvl="1"/>
            <a:r>
              <a:rPr lang="en-US" dirty="0" smtClean="0"/>
              <a:t>CSEAL: Google web index</a:t>
            </a:r>
          </a:p>
          <a:p>
            <a:r>
              <a:rPr lang="en-US" dirty="0" smtClean="0"/>
              <a:t>Evaluation procedure</a:t>
            </a:r>
          </a:p>
          <a:p>
            <a:pPr lvl="1"/>
            <a:r>
              <a:rPr lang="en-US" dirty="0" smtClean="0"/>
              <a:t>Sample size N = 30 instances from each predicate</a:t>
            </a:r>
          </a:p>
          <a:p>
            <a:pPr lvl="1"/>
            <a:r>
              <a:rPr lang="en-US" dirty="0" smtClean="0"/>
              <a:t>Resulting 10717 instances evaluated 3x by Mechanical Turk</a:t>
            </a:r>
          </a:p>
          <a:p>
            <a:pPr lvl="1"/>
            <a:r>
              <a:rPr lang="en-US" dirty="0" smtClean="0"/>
              <a:t>96% correct in 100-instance sample of MT results</a:t>
            </a:r>
          </a:p>
          <a:p>
            <a:r>
              <a:rPr lang="en-US" dirty="0" smtClean="0"/>
              <a:t>Relations more difficult than categories</a:t>
            </a:r>
          </a:p>
        </p:txBody>
      </p:sp>
    </p:spTree>
    <p:extLst>
      <p:ext uri="{BB962C8B-B14F-4D97-AF65-F5344CB8AC3E}">
        <p14:creationId xmlns:p14="http://schemas.microsoft.com/office/powerpoint/2010/main" val="120485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90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Learn new information from the web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smtClean="0"/>
              <a:t>Specifically, find new instances of known categories and relations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071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1800"/>
            <a:ext cx="11379200" cy="4673600"/>
          </a:xfrm>
        </p:spPr>
        <p:txBody>
          <a:bodyPr/>
          <a:lstStyle/>
          <a:p>
            <a:r>
              <a:rPr lang="en-US" dirty="0"/>
              <a:t>&lt;Mark Twain, Elmira&gt;  </a:t>
            </a:r>
            <a:r>
              <a:rPr lang="en-US" dirty="0">
                <a:solidFill>
                  <a:srgbClr val="008000"/>
                </a:solidFill>
              </a:rPr>
              <a:t>Seed tuple</a:t>
            </a:r>
            <a:endParaRPr lang="en-US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“Mark Twain is buried in Elmira, NY.”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“The grave of Mark Twain is in Elmira”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609585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dirty="0"/>
              <a:t>Use those patterns to </a:t>
            </a:r>
            <a:r>
              <a:rPr lang="en-US" dirty="0" err="1"/>
              <a:t>grep</a:t>
            </a:r>
            <a:r>
              <a:rPr lang="en-US" dirty="0"/>
              <a:t> for new </a:t>
            </a:r>
            <a:r>
              <a:rPr lang="en-US" dirty="0"/>
              <a:t>tuples</a:t>
            </a:r>
          </a:p>
          <a:p>
            <a:r>
              <a:rPr lang="en-US" dirty="0" smtClean="0"/>
              <a:t>Iterate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22"/>
          <p:cNvSpPr txBox="1">
            <a:spLocks noChangeArrowheads="1"/>
          </p:cNvSpPr>
          <p:nvPr/>
        </p:nvSpPr>
        <p:spPr bwMode="auto">
          <a:xfrm>
            <a:off x="1905000" y="4114800"/>
            <a:ext cx="3352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cs typeface="Times New Roman" charset="0"/>
              </a:rPr>
              <a:t> </a:t>
            </a:r>
            <a:r>
              <a:rPr lang="en-US" b="1" dirty="0">
                <a:cs typeface="Times New Roman" charset="0"/>
              </a:rPr>
              <a:t>hard </a:t>
            </a:r>
            <a:r>
              <a:rPr lang="en-US" dirty="0">
                <a:cs typeface="Times New Roman" charset="0"/>
              </a:rPr>
              <a:t>(</a:t>
            </a:r>
            <a:r>
              <a:rPr lang="en-US" dirty="0" err="1">
                <a:cs typeface="Times New Roman" charset="0"/>
              </a:rPr>
              <a:t>underconstrained</a:t>
            </a:r>
            <a:r>
              <a:rPr lang="en-US" dirty="0">
                <a:cs typeface="Times New Roman" charset="0"/>
              </a:rPr>
              <a:t>) semi-supervised learning problem</a:t>
            </a:r>
          </a:p>
        </p:txBody>
      </p:sp>
      <p:sp>
        <p:nvSpPr>
          <p:cNvPr id="15362" name="Title 10"/>
          <p:cNvSpPr txBox="1">
            <a:spLocks/>
          </p:cNvSpPr>
          <p:nvPr/>
        </p:nvSpPr>
        <p:spPr bwMode="auto">
          <a:xfrm>
            <a:off x="1676400" y="381001"/>
            <a:ext cx="87630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</a:rPr>
              <a:t>Key Idea 1: Coupled semi-supervised training of many functions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867400" y="1524001"/>
            <a:ext cx="4800600" cy="3421063"/>
            <a:chOff x="4343400" y="1524000"/>
            <a:chExt cx="4800600" cy="3421797"/>
          </a:xfrm>
        </p:grpSpPr>
        <p:sp>
          <p:nvSpPr>
            <p:cNvPr id="15369" name="TextBox 123"/>
            <p:cNvSpPr txBox="1">
              <a:spLocks noChangeArrowheads="1"/>
            </p:cNvSpPr>
            <p:nvPr/>
          </p:nvSpPr>
          <p:spPr bwMode="auto">
            <a:xfrm>
              <a:off x="4343400" y="4114800"/>
              <a:ext cx="4800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 dirty="0">
                  <a:cs typeface="Times New Roman" charset="0"/>
                </a:rPr>
                <a:t>much easier </a:t>
              </a:r>
              <a:r>
                <a:rPr lang="en-US" dirty="0">
                  <a:cs typeface="Times New Roman" charset="0"/>
                </a:rPr>
                <a:t>(more constrained)</a:t>
              </a:r>
            </a:p>
            <a:p>
              <a:pPr algn="ctr" eaLnBrk="1" hangingPunct="1"/>
              <a:r>
                <a:rPr lang="en-US" dirty="0">
                  <a:cs typeface="Times New Roman" charset="0"/>
                </a:rPr>
                <a:t>semi-supervised learning problem</a:t>
              </a:r>
            </a:p>
          </p:txBody>
        </p:sp>
        <p:pic>
          <p:nvPicPr>
            <p:cNvPr id="15370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/>
            <a:stretch>
              <a:fillRect/>
            </a:stretch>
          </p:blipFill>
          <p:spPr bwMode="auto">
            <a:xfrm>
              <a:off x="4343400" y="1524000"/>
              <a:ext cx="4419601" cy="2534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TextBox 11"/>
          <p:cNvSpPr txBox="1">
            <a:spLocks noChangeArrowheads="1"/>
          </p:cNvSpPr>
          <p:nvPr/>
        </p:nvSpPr>
        <p:spPr bwMode="auto">
          <a:xfrm>
            <a:off x="3124200" y="19050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cs typeface="Times New Roman" charset="0"/>
              </a:rPr>
              <a:t>person</a:t>
            </a:r>
          </a:p>
        </p:txBody>
      </p:sp>
      <p:sp>
        <p:nvSpPr>
          <p:cNvPr id="48" name="Donut 47"/>
          <p:cNvSpPr/>
          <p:nvPr/>
        </p:nvSpPr>
        <p:spPr>
          <a:xfrm>
            <a:off x="3606800" y="3409950"/>
            <a:ext cx="152400" cy="152400"/>
          </a:xfrm>
          <a:prstGeom prst="donut">
            <a:avLst>
              <a:gd name="adj" fmla="val 6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 rot="10800000" flipV="1">
            <a:off x="2743200" y="358137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cs typeface="Times New Roman" charset="0"/>
              </a:rPr>
              <a:t>n</a:t>
            </a:r>
            <a:r>
              <a:rPr lang="en-US" sz="2000" dirty="0">
                <a:cs typeface="Times New Roman" charset="0"/>
              </a:rPr>
              <a:t>oun phrase</a:t>
            </a:r>
            <a:endParaRPr lang="en-US" sz="2000" dirty="0">
              <a:cs typeface="Times New Roman" charset="0"/>
            </a:endParaRPr>
          </a:p>
        </p:txBody>
      </p:sp>
      <p:cxnSp>
        <p:nvCxnSpPr>
          <p:cNvPr id="50" name="Straight Arrow Connector 49"/>
          <p:cNvCxnSpPr>
            <a:stCxn id="48" idx="0"/>
            <a:endCxn id="51" idx="4"/>
          </p:cNvCxnSpPr>
          <p:nvPr/>
        </p:nvCxnSpPr>
        <p:spPr>
          <a:xfrm rot="16200000" flipV="1">
            <a:off x="3184525" y="2911475"/>
            <a:ext cx="971550" cy="2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Donut 50"/>
          <p:cNvSpPr/>
          <p:nvPr/>
        </p:nvSpPr>
        <p:spPr>
          <a:xfrm>
            <a:off x="3581400" y="2286000"/>
            <a:ext cx="152400" cy="152400"/>
          </a:xfrm>
          <a:prstGeom prst="donut">
            <a:avLst>
              <a:gd name="adj" fmla="val 6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751" y="6384324"/>
            <a:ext cx="195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Tom Mitchell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onut 68"/>
          <p:cNvSpPr/>
          <p:nvPr/>
        </p:nvSpPr>
        <p:spPr>
          <a:xfrm>
            <a:off x="4876800" y="2286000"/>
            <a:ext cx="152400" cy="152400"/>
          </a:xfrm>
          <a:prstGeom prst="donut">
            <a:avLst>
              <a:gd name="adj" fmla="val 6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8850" name="TextBox 6"/>
          <p:cNvSpPr txBox="1">
            <a:spLocks noChangeArrowheads="1"/>
          </p:cNvSpPr>
          <p:nvPr/>
        </p:nvSpPr>
        <p:spPr bwMode="auto">
          <a:xfrm rot="10800000" flipV="1">
            <a:off x="1752600" y="419100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1">
                <a:cs typeface="Times New Roman" charset="0"/>
              </a:rPr>
              <a:t>NP</a:t>
            </a:r>
            <a:r>
              <a:rPr lang="en-US" sz="2000">
                <a:cs typeface="Times New Roman" charset="0"/>
              </a:rPr>
              <a:t>:</a:t>
            </a:r>
          </a:p>
        </p:txBody>
      </p:sp>
      <p:sp>
        <p:nvSpPr>
          <p:cNvPr id="78851" name="TextBox 11"/>
          <p:cNvSpPr txBox="1">
            <a:spLocks noChangeArrowheads="1"/>
          </p:cNvSpPr>
          <p:nvPr/>
        </p:nvSpPr>
        <p:spPr bwMode="auto">
          <a:xfrm>
            <a:off x="4419600" y="19050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cs typeface="Times New Roman" charset="0"/>
              </a:rPr>
              <a:t>person</a:t>
            </a:r>
          </a:p>
        </p:txBody>
      </p:sp>
      <p:sp>
        <p:nvSpPr>
          <p:cNvPr id="246" name="Donut 245"/>
          <p:cNvSpPr/>
          <p:nvPr/>
        </p:nvSpPr>
        <p:spPr>
          <a:xfrm>
            <a:off x="4902200" y="3867150"/>
            <a:ext cx="152400" cy="152400"/>
          </a:xfrm>
          <a:prstGeom prst="donut">
            <a:avLst>
              <a:gd name="adj" fmla="val 6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19"/>
          <p:cNvSpPr/>
          <p:nvPr/>
        </p:nvSpPr>
        <p:spPr>
          <a:xfrm>
            <a:off x="3429000" y="3886200"/>
            <a:ext cx="152400" cy="152400"/>
          </a:xfrm>
          <a:prstGeom prst="donut">
            <a:avLst>
              <a:gd name="adj" fmla="val 6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onut 20"/>
          <p:cNvSpPr/>
          <p:nvPr/>
        </p:nvSpPr>
        <p:spPr>
          <a:xfrm>
            <a:off x="6248400" y="3886200"/>
            <a:ext cx="152400" cy="152400"/>
          </a:xfrm>
          <a:prstGeom prst="donut">
            <a:avLst>
              <a:gd name="adj" fmla="val 625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 rot="10800000" flipV="1">
            <a:off x="2514600" y="4114800"/>
            <a:ext cx="144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ln>
                  <a:solidFill>
                    <a:srgbClr val="FF0066"/>
                  </a:solidFill>
                </a:ln>
                <a:latin typeface="Arial" pitchFamily="-108" charset="0"/>
                <a:ea typeface="Times New Roman" pitchFamily="-108" charset="0"/>
                <a:cs typeface="Times New Roman" pitchFamily="-108" charset="0"/>
              </a:rPr>
              <a:t>NP </a:t>
            </a:r>
            <a:r>
              <a:rPr lang="en-US" sz="2000" dirty="0">
                <a:ln>
                  <a:solidFill>
                    <a:srgbClr val="FF0066"/>
                  </a:solidFill>
                </a:ln>
                <a:latin typeface="Arial" pitchFamily="-108" charset="0"/>
                <a:ea typeface="Times New Roman" pitchFamily="-108" charset="0"/>
                <a:cs typeface="Times New Roman" pitchFamily="-108" charset="0"/>
              </a:rPr>
              <a:t>context </a:t>
            </a:r>
            <a:r>
              <a:rPr lang="en-US" sz="2000" dirty="0">
                <a:ln>
                  <a:solidFill>
                    <a:srgbClr val="FF0066"/>
                  </a:solidFill>
                </a:ln>
                <a:latin typeface="Arial" pitchFamily="-108" charset="0"/>
                <a:ea typeface="Times New Roman" pitchFamily="-108" charset="0"/>
                <a:cs typeface="Times New Roman" pitchFamily="-108" charset="0"/>
              </a:rPr>
              <a:t>distribution</a:t>
            </a:r>
          </a:p>
        </p:txBody>
      </p:sp>
      <p:cxnSp>
        <p:nvCxnSpPr>
          <p:cNvPr id="29" name="Straight Arrow Connector 28"/>
          <p:cNvCxnSpPr>
            <a:stCxn id="20" idx="7"/>
            <a:endCxn id="69" idx="3"/>
          </p:cNvCxnSpPr>
          <p:nvPr/>
        </p:nvCxnSpPr>
        <p:spPr>
          <a:xfrm rot="5400000" flipH="1" flipV="1">
            <a:off x="3482975" y="2492375"/>
            <a:ext cx="1492250" cy="13398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6"/>
          <p:cNvSpPr txBox="1">
            <a:spLocks noChangeArrowheads="1"/>
          </p:cNvSpPr>
          <p:nvPr/>
        </p:nvSpPr>
        <p:spPr bwMode="auto">
          <a:xfrm rot="10800000" flipV="1">
            <a:off x="2209800" y="5181601"/>
            <a:ext cx="1828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i="1" dirty="0">
                <a:ln>
                  <a:solidFill>
                    <a:srgbClr val="FF0066"/>
                  </a:solidFill>
                </a:ln>
                <a:latin typeface="Times New Roman"/>
                <a:ea typeface="Times New Roman" pitchFamily="-108" charset="0"/>
                <a:cs typeface="Times New Roman"/>
              </a:rPr>
              <a:t>__ is a friend</a:t>
            </a:r>
          </a:p>
          <a:p>
            <a:pPr algn="ctr">
              <a:defRPr/>
            </a:pPr>
            <a:r>
              <a:rPr lang="en-US" sz="2000" b="1" i="1" dirty="0">
                <a:ln>
                  <a:solidFill>
                    <a:srgbClr val="FF0066"/>
                  </a:solidFill>
                </a:ln>
                <a:latin typeface="Times New Roman"/>
                <a:ea typeface="Times New Roman" pitchFamily="-108" charset="0"/>
                <a:cs typeface="Times New Roman"/>
              </a:rPr>
              <a:t>rang the __ </a:t>
            </a:r>
          </a:p>
          <a:p>
            <a:pPr algn="ctr">
              <a:defRPr/>
            </a:pPr>
            <a:r>
              <a:rPr lang="en-US" sz="2000" b="1" i="1" dirty="0">
                <a:ln>
                  <a:solidFill>
                    <a:srgbClr val="FF0066"/>
                  </a:solidFill>
                </a:ln>
                <a:latin typeface="Times New Roman"/>
                <a:ea typeface="Times New Roman" pitchFamily="-108" charset="0"/>
                <a:cs typeface="Times New Roman"/>
              </a:rPr>
              <a:t>…</a:t>
            </a:r>
          </a:p>
          <a:p>
            <a:pPr algn="ctr">
              <a:defRPr/>
            </a:pPr>
            <a:r>
              <a:rPr lang="en-US" sz="2000" b="1" i="1" dirty="0">
                <a:ln>
                  <a:solidFill>
                    <a:srgbClr val="FF0066"/>
                  </a:solidFill>
                </a:ln>
                <a:latin typeface="Times New Roman"/>
                <a:ea typeface="Times New Roman" pitchFamily="-108" charset="0"/>
                <a:cs typeface="Times New Roman"/>
              </a:rPr>
              <a:t>__ walked in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05201" y="2819400"/>
            <a:ext cx="80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66"/>
                  </a:solidFill>
                </a:ln>
                <a:latin typeface="Arial" pitchFamily="-108" charset="0"/>
                <a:ea typeface="Times New Roman" pitchFamily="-108" charset="0"/>
                <a:cs typeface="Times New Roman" pitchFamily="-108" charset="0"/>
              </a:rPr>
              <a:t>f</a:t>
            </a:r>
            <a:r>
              <a:rPr lang="en-US" baseline="-25000" dirty="0">
                <a:ln>
                  <a:solidFill>
                    <a:srgbClr val="FF0066"/>
                  </a:solidFill>
                </a:ln>
                <a:latin typeface="Arial" pitchFamily="-108" charset="0"/>
                <a:ea typeface="Times New Roman" pitchFamily="-108" charset="0"/>
                <a:cs typeface="Times New Roman" pitchFamily="-108" charset="0"/>
              </a:rPr>
              <a:t>1</a:t>
            </a:r>
            <a:r>
              <a:rPr lang="en-US" dirty="0">
                <a:ln>
                  <a:solidFill>
                    <a:srgbClr val="FF0066"/>
                  </a:solidFill>
                </a:ln>
                <a:latin typeface="Arial" pitchFamily="-108" charset="0"/>
                <a:ea typeface="Times New Roman" pitchFamily="-108" charset="0"/>
                <a:cs typeface="Times New Roman" pitchFamily="-108" charset="0"/>
              </a:rPr>
              <a:t>(NP)</a:t>
            </a:r>
            <a:endParaRPr lang="en-US" dirty="0">
              <a:latin typeface="Arial" pitchFamily="-108" charset="0"/>
            </a:endParaRPr>
          </a:p>
        </p:txBody>
      </p:sp>
      <p:grpSp>
        <p:nvGrpSpPr>
          <p:cNvPr id="78859" name="Group 31"/>
          <p:cNvGrpSpPr>
            <a:grpSpLocks/>
          </p:cNvGrpSpPr>
          <p:nvPr/>
        </p:nvGrpSpPr>
        <p:grpSpPr bwMode="auto">
          <a:xfrm>
            <a:off x="4038600" y="2438401"/>
            <a:ext cx="2057400" cy="4067175"/>
            <a:chOff x="2514600" y="2438399"/>
            <a:chExt cx="2057400" cy="4066640"/>
          </a:xfrm>
        </p:grpSpPr>
        <p:sp>
          <p:nvSpPr>
            <p:cNvPr id="23" name="TextBox 6"/>
            <p:cNvSpPr txBox="1">
              <a:spLocks noChangeArrowheads="1"/>
            </p:cNvSpPr>
            <p:nvPr/>
          </p:nvSpPr>
          <p:spPr bwMode="auto">
            <a:xfrm rot="10800000" flipV="1">
              <a:off x="2743200" y="4038600"/>
              <a:ext cx="1524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n>
                    <a:solidFill>
                      <a:srgbClr val="000090"/>
                    </a:solidFill>
                  </a:ln>
                  <a:solidFill>
                    <a:srgbClr val="333399"/>
                  </a:solidFill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NP morphology</a:t>
              </a:r>
            </a:p>
          </p:txBody>
        </p:sp>
        <p:cxnSp>
          <p:nvCxnSpPr>
            <p:cNvPr id="15" name="Straight Arrow Connector 14"/>
            <p:cNvCxnSpPr>
              <a:stCxn id="246" idx="0"/>
              <a:endCxn id="69" idx="4"/>
            </p:cNvCxnSpPr>
            <p:nvPr/>
          </p:nvCxnSpPr>
          <p:spPr>
            <a:xfrm rot="16200000" flipV="1">
              <a:off x="2727419" y="3139980"/>
              <a:ext cx="1428562" cy="2540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 rot="10800000" flipV="1">
              <a:off x="2514600" y="5181600"/>
              <a:ext cx="20574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i="1" dirty="0">
                  <a:ln>
                    <a:solidFill>
                      <a:schemeClr val="accent2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capitalized?</a:t>
              </a:r>
            </a:p>
            <a:p>
              <a:pPr algn="ctr">
                <a:defRPr/>
              </a:pPr>
              <a:r>
                <a:rPr lang="en-US" sz="2000" b="1" i="1" dirty="0">
                  <a:ln>
                    <a:solidFill>
                      <a:schemeClr val="accent2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ends with ‘...ski’?</a:t>
              </a:r>
            </a:p>
            <a:p>
              <a:pPr algn="ctr">
                <a:defRPr/>
              </a:pPr>
              <a:r>
                <a:rPr lang="en-US" sz="2000" b="1" i="1" dirty="0">
                  <a:ln>
                    <a:solidFill>
                      <a:schemeClr val="accent2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…</a:t>
              </a:r>
            </a:p>
            <a:p>
              <a:pPr algn="ctr">
                <a:defRPr/>
              </a:pPr>
              <a:r>
                <a:rPr lang="en-US" sz="2000" b="1" i="1" dirty="0">
                  <a:ln>
                    <a:solidFill>
                      <a:schemeClr val="accent2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contains “</a:t>
              </a:r>
              <a:r>
                <a:rPr lang="en-US" sz="2000" b="1" i="1" dirty="0" err="1">
                  <a:ln>
                    <a:solidFill>
                      <a:schemeClr val="accent2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univ</a:t>
              </a:r>
              <a:r>
                <a:rPr lang="en-US" sz="2000" b="1" i="1" dirty="0">
                  <a:ln>
                    <a:solidFill>
                      <a:schemeClr val="accent2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.”?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429000"/>
              <a:ext cx="808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n>
                    <a:solidFill>
                      <a:srgbClr val="000090"/>
                    </a:solidFill>
                  </a:ln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f</a:t>
              </a:r>
              <a:r>
                <a:rPr lang="en-US" baseline="-25000" dirty="0">
                  <a:ln>
                    <a:solidFill>
                      <a:srgbClr val="000090"/>
                    </a:solidFill>
                  </a:ln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2</a:t>
              </a:r>
              <a:r>
                <a:rPr lang="en-US" dirty="0">
                  <a:ln>
                    <a:solidFill>
                      <a:srgbClr val="000090"/>
                    </a:solidFill>
                  </a:ln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(NP)</a:t>
              </a:r>
              <a:endParaRPr lang="en-US" dirty="0">
                <a:ln>
                  <a:solidFill>
                    <a:srgbClr val="000090"/>
                  </a:solidFill>
                </a:ln>
                <a:latin typeface="Arial" pitchFamily="-108" charset="0"/>
              </a:endParaRPr>
            </a:p>
          </p:txBody>
        </p:sp>
      </p:grpSp>
      <p:grpSp>
        <p:nvGrpSpPr>
          <p:cNvPr id="78860" name="Group 32"/>
          <p:cNvGrpSpPr>
            <a:grpSpLocks/>
          </p:cNvGrpSpPr>
          <p:nvPr/>
        </p:nvGrpSpPr>
        <p:grpSpPr bwMode="auto">
          <a:xfrm>
            <a:off x="5006976" y="2416176"/>
            <a:ext cx="4048125" cy="4321175"/>
            <a:chOff x="3482882" y="2416081"/>
            <a:chExt cx="4048218" cy="4320535"/>
          </a:xfrm>
        </p:grpSpPr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 rot="10800000" flipV="1">
              <a:off x="4724400" y="4038600"/>
              <a:ext cx="1447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n>
                    <a:solidFill>
                      <a:srgbClr val="008000"/>
                    </a:solidFill>
                  </a:ln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NP HTML contexts</a:t>
              </a:r>
            </a:p>
          </p:txBody>
        </p:sp>
        <p:cxnSp>
          <p:nvCxnSpPr>
            <p:cNvPr id="26" name="Straight Arrow Connector 25"/>
            <p:cNvCxnSpPr>
              <a:stCxn id="21" idx="1"/>
              <a:endCxn id="69" idx="5"/>
            </p:cNvCxnSpPr>
            <p:nvPr/>
          </p:nvCxnSpPr>
          <p:spPr>
            <a:xfrm rot="16200000" flipV="1">
              <a:off x="3368707" y="2530256"/>
              <a:ext cx="1492029" cy="126367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 rot="10800000" flipV="1">
              <a:off x="4648200" y="5105400"/>
              <a:ext cx="2882900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i="1" dirty="0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  <a:hlinkClick r:id="rId3"/>
                </a:rPr>
                <a:t>www.celebrities.com</a:t>
              </a:r>
              <a:r>
                <a:rPr lang="en-US" sz="2000" b="1" i="1" dirty="0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:</a:t>
              </a:r>
            </a:p>
            <a:p>
              <a:pPr algn="ctr">
                <a:defRPr/>
              </a:pPr>
              <a:r>
                <a:rPr lang="en-US" sz="2000" b="1" i="1" dirty="0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&lt;</a:t>
              </a:r>
              <a:r>
                <a:rPr lang="en-US" sz="2000" b="1" i="1" dirty="0" err="1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li</a:t>
              </a:r>
              <a:r>
                <a:rPr lang="en-US" sz="2000" b="1" i="1" dirty="0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&gt; __ &lt;/</a:t>
              </a:r>
              <a:r>
                <a:rPr lang="en-US" sz="2000" b="1" i="1" dirty="0" err="1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li</a:t>
              </a:r>
              <a:r>
                <a:rPr lang="en-US" sz="2000" b="1" i="1" dirty="0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&gt;</a:t>
              </a:r>
            </a:p>
            <a:p>
              <a:pPr algn="ctr">
                <a:defRPr/>
              </a:pPr>
              <a:endParaRPr lang="en-US" sz="2000" b="1" i="1" dirty="0">
                <a:ln>
                  <a:solidFill>
                    <a:srgbClr val="008000"/>
                  </a:solidFill>
                </a:ln>
                <a:latin typeface="Times New Roman"/>
                <a:ea typeface="Times New Roman" pitchFamily="-108" charset="0"/>
                <a:cs typeface="Times New Roman"/>
              </a:endParaRPr>
            </a:p>
            <a:p>
              <a:pPr algn="ctr">
                <a:defRPr/>
              </a:pPr>
              <a:r>
                <a:rPr lang="en-US" sz="2000" b="1" i="1" dirty="0">
                  <a:ln>
                    <a:solidFill>
                      <a:srgbClr val="008000"/>
                    </a:solidFill>
                  </a:ln>
                  <a:latin typeface="Times New Roman"/>
                  <a:ea typeface="Times New Roman" pitchFamily="-108" charset="0"/>
                  <a:cs typeface="Times New Roman"/>
                </a:rPr>
                <a:t>…</a:t>
              </a:r>
            </a:p>
            <a:p>
              <a:pPr algn="ctr">
                <a:defRPr/>
              </a:pPr>
              <a:endParaRPr lang="en-US" sz="2000" b="1" i="1" dirty="0">
                <a:ln>
                  <a:solidFill>
                    <a:srgbClr val="008000"/>
                  </a:solidFill>
                </a:ln>
                <a:latin typeface="Times New Roman"/>
                <a:ea typeface="Times New Roman" pitchFamily="-108" charset="0"/>
                <a:cs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91000" y="2971800"/>
              <a:ext cx="8087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n>
                    <a:solidFill>
                      <a:srgbClr val="008000"/>
                    </a:solidFill>
                  </a:ln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f</a:t>
              </a:r>
              <a:r>
                <a:rPr lang="en-US" baseline="-25000" dirty="0">
                  <a:ln>
                    <a:solidFill>
                      <a:srgbClr val="008000"/>
                    </a:solidFill>
                  </a:ln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3</a:t>
              </a:r>
              <a:r>
                <a:rPr lang="en-US" dirty="0">
                  <a:ln>
                    <a:solidFill>
                      <a:srgbClr val="008000"/>
                    </a:solidFill>
                  </a:ln>
                  <a:latin typeface="Arial" pitchFamily="-108" charset="0"/>
                  <a:ea typeface="Times New Roman" pitchFamily="-108" charset="0"/>
                  <a:cs typeface="Times New Roman" pitchFamily="-108" charset="0"/>
                </a:rPr>
                <a:t>(NP)</a:t>
              </a:r>
              <a:endParaRPr lang="en-US" dirty="0">
                <a:ln>
                  <a:solidFill>
                    <a:srgbClr val="008000"/>
                  </a:solidFill>
                </a:ln>
                <a:latin typeface="Arial" pitchFamily="-108" charset="0"/>
              </a:endParaRPr>
            </a:p>
          </p:txBody>
        </p:sp>
      </p:grpSp>
      <p:sp>
        <p:nvSpPr>
          <p:cNvPr id="78861" name="Title 10"/>
          <p:cNvSpPr txBox="1">
            <a:spLocks/>
          </p:cNvSpPr>
          <p:nvPr/>
        </p:nvSpPr>
        <p:spPr bwMode="auto">
          <a:xfrm>
            <a:off x="1524000" y="304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000" dirty="0">
                <a:solidFill>
                  <a:srgbClr val="000090"/>
                </a:solidFill>
              </a:rPr>
              <a:t>Type 1 Coupling: Co-Training, Multi-View Learning</a:t>
            </a:r>
          </a:p>
        </p:txBody>
      </p:sp>
      <p:sp>
        <p:nvSpPr>
          <p:cNvPr id="78862" name="TextBox 14"/>
          <p:cNvSpPr txBox="1">
            <a:spLocks noChangeArrowheads="1"/>
          </p:cNvSpPr>
          <p:nvPr/>
        </p:nvSpPr>
        <p:spPr bwMode="auto">
          <a:xfrm>
            <a:off x="7848600" y="838201"/>
            <a:ext cx="2819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[Blum &amp; Mitchell; 98]</a:t>
            </a:r>
          </a:p>
          <a:p>
            <a:pPr eaLnBrk="1" hangingPunct="1"/>
            <a:r>
              <a:rPr lang="en-US" sz="1800" dirty="0"/>
              <a:t>[</a:t>
            </a:r>
            <a:r>
              <a:rPr lang="en-US" sz="1800" dirty="0" err="1"/>
              <a:t>Dasgupta</a:t>
            </a:r>
            <a:r>
              <a:rPr lang="en-US" sz="1800" dirty="0"/>
              <a:t> et al; 01 ]</a:t>
            </a:r>
          </a:p>
          <a:p>
            <a:pPr eaLnBrk="1" hangingPunct="1"/>
            <a:r>
              <a:rPr lang="en-US" sz="1800" dirty="0"/>
              <a:t>[</a:t>
            </a:r>
            <a:r>
              <a:rPr lang="en-US" sz="1800" dirty="0" err="1"/>
              <a:t>Ganchev</a:t>
            </a:r>
            <a:r>
              <a:rPr lang="en-US" sz="1800" dirty="0"/>
              <a:t> et al., 08]</a:t>
            </a:r>
          </a:p>
          <a:p>
            <a:pPr eaLnBrk="1" hangingPunct="1"/>
            <a:r>
              <a:rPr lang="en-US" sz="1800" dirty="0"/>
              <a:t>[</a:t>
            </a:r>
            <a:r>
              <a:rPr lang="en-US" sz="1800" dirty="0" err="1"/>
              <a:t>Sridharan</a:t>
            </a:r>
            <a:r>
              <a:rPr lang="en-US" sz="1800" dirty="0"/>
              <a:t> &amp; </a:t>
            </a:r>
            <a:r>
              <a:rPr lang="en-US" sz="1800" dirty="0" err="1"/>
              <a:t>Kakade</a:t>
            </a:r>
            <a:r>
              <a:rPr lang="en-US" sz="1800" dirty="0"/>
              <a:t>, 08]</a:t>
            </a:r>
          </a:p>
          <a:p>
            <a:pPr eaLnBrk="1" hangingPunct="1"/>
            <a:r>
              <a:rPr lang="en-US" sz="1800" dirty="0"/>
              <a:t>[Wang &amp; Zhou, ICML10]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7751" y="6384324"/>
            <a:ext cx="195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Tom Mitchell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953" y="1623795"/>
            <a:ext cx="71174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Types of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Output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Compositional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Multi-view-agreement constraints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67952" y="4107503"/>
            <a:ext cx="7117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Specific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Mutual exclusion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Argument type-checking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Unstructured and Semi-structured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234" y="409303"/>
            <a:ext cx="9344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Coupling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Coupled Semi-Supervised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3223054" cy="15766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Coupled Pattern Learning (CPL)</a:t>
            </a:r>
          </a:p>
          <a:p>
            <a:pPr marL="0" indent="0" algn="ctr">
              <a:buNone/>
            </a:pPr>
            <a:r>
              <a:rPr lang="en-US" dirty="0" smtClean="0"/>
              <a:t>Extracts patterns from unstructured text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369909" y="1825625"/>
            <a:ext cx="3223054" cy="1576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/>
              <a:t>Coupled SEAL (CSEAL)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Extracts patterns from semi-structured text (e.g. URLs)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696731" y="4334046"/>
            <a:ext cx="3223054" cy="157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/>
              <a:t>MPL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Cross-checks results from CPL and CSEAL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449727" y="3402227"/>
            <a:ext cx="2858531" cy="9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5308258" y="3402227"/>
            <a:ext cx="2673178" cy="93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7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356"/>
          </a:xfrm>
        </p:spPr>
        <p:txBody>
          <a:bodyPr/>
          <a:lstStyle/>
          <a:p>
            <a:r>
              <a:rPr lang="en-US" dirty="0" smtClean="0"/>
              <a:t>Coupled Pattern 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399"/>
            <a:ext cx="10515600" cy="270518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Extract new candidate instances/patterns using promoted info</a:t>
            </a:r>
          </a:p>
          <a:p>
            <a:pPr marL="514350" indent="-514350">
              <a:buAutoNum type="arabicParenR"/>
            </a:pPr>
            <a:r>
              <a:rPr lang="en-US" dirty="0" smtClean="0"/>
              <a:t>Filter candidates using coupling constraints</a:t>
            </a:r>
          </a:p>
          <a:p>
            <a:pPr marL="514350" indent="-514350">
              <a:buAutoNum type="arabicParenR"/>
            </a:pPr>
            <a:r>
              <a:rPr lang="en-US" dirty="0" smtClean="0"/>
              <a:t>Rank filtered candidates</a:t>
            </a:r>
          </a:p>
          <a:p>
            <a:pPr marL="514350" indent="-514350">
              <a:buAutoNum type="arabicParenR"/>
            </a:pPr>
            <a:r>
              <a:rPr lang="en-US" dirty="0" smtClean="0"/>
              <a:t>Promote top-ranked candidates</a:t>
            </a:r>
          </a:p>
          <a:p>
            <a:pPr marL="514350" indent="-514350">
              <a:buAutoNum type="arabicParenR"/>
            </a:pPr>
            <a:r>
              <a:rPr lang="en-US" dirty="0" smtClean="0"/>
              <a:t>Rinse and repeat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7963" y="4105575"/>
            <a:ext cx="389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Babe Ruth </a:t>
            </a:r>
            <a:r>
              <a:rPr lang="en-US" dirty="0" smtClean="0">
                <a:solidFill>
                  <a:srgbClr val="FF0000"/>
                </a:solidFill>
              </a:rPr>
              <a:t>broke the home run record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8346" y="4474907"/>
            <a:ext cx="5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70C0"/>
                </a:solidFill>
              </a:rPr>
              <a:t>NP</a:t>
            </a:r>
            <a:endParaRPr lang="en-US" sz="1600" i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7240" y="4474907"/>
            <a:ext cx="1084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Pattern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4357" y="4105575"/>
            <a:ext cx="237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Baseball Player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6248" y="5000367"/>
            <a:ext cx="388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Promoted Patterns</a:t>
            </a:r>
          </a:p>
          <a:p>
            <a:r>
              <a:rPr lang="en-US" i="1" dirty="0" smtClean="0"/>
              <a:t>- arg1 </a:t>
            </a:r>
            <a:r>
              <a:rPr lang="en-US" dirty="0" smtClean="0"/>
              <a:t>played baseball for</a:t>
            </a:r>
          </a:p>
          <a:p>
            <a:r>
              <a:rPr lang="en-US" i="1" dirty="0" smtClean="0"/>
              <a:t>- arg1 </a:t>
            </a:r>
            <a:r>
              <a:rPr lang="en-US" dirty="0" smtClean="0"/>
              <a:t>broke the home run record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0227" y="4956917"/>
            <a:ext cx="388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Promoted Instances</a:t>
            </a:r>
          </a:p>
          <a:p>
            <a:r>
              <a:rPr lang="en-US" dirty="0" smtClean="0"/>
              <a:t>- Lou Gehrig</a:t>
            </a:r>
          </a:p>
          <a:p>
            <a:r>
              <a:rPr lang="en-US" dirty="0" smtClean="0"/>
              <a:t>- Babe Ruth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39048" y="4813461"/>
            <a:ext cx="1227438" cy="9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87332" y="4813462"/>
            <a:ext cx="1682060" cy="87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64875" y="5941325"/>
            <a:ext cx="450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r>
              <a:rPr lang="en-US" i="1" dirty="0" smtClean="0">
                <a:solidFill>
                  <a:srgbClr val="FF0000"/>
                </a:solidFill>
              </a:rPr>
              <a:t>arg1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roke the home run record</a:t>
            </a:r>
            <a:r>
              <a:rPr lang="en-US" dirty="0" smtClean="0"/>
              <a:t> is new </a:t>
            </a:r>
            <a:r>
              <a:rPr lang="en-US" dirty="0" smtClean="0">
                <a:solidFill>
                  <a:srgbClr val="00B050"/>
                </a:solidFill>
              </a:rPr>
              <a:t>Baseball Player</a:t>
            </a:r>
            <a:r>
              <a:rPr lang="en-US" dirty="0" smtClean="0"/>
              <a:t> category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9425" y="6079825"/>
            <a:ext cx="47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r>
              <a:rPr lang="en-US" dirty="0" smtClean="0">
                <a:solidFill>
                  <a:srgbClr val="0070C0"/>
                </a:solidFill>
              </a:rPr>
              <a:t>Babe Ruth</a:t>
            </a:r>
            <a:r>
              <a:rPr lang="en-US" dirty="0" smtClean="0"/>
              <a:t> is new </a:t>
            </a:r>
            <a:r>
              <a:rPr lang="en-US" dirty="0" smtClean="0">
                <a:solidFill>
                  <a:srgbClr val="00B050"/>
                </a:solidFill>
              </a:rPr>
              <a:t>Baseball Player </a:t>
            </a:r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US" dirty="0" smtClean="0"/>
              <a:t>Coupled SEAL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376"/>
            <a:ext cx="10515600" cy="268618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Run SEAL to extract new candidates and their wrappers</a:t>
            </a:r>
          </a:p>
          <a:p>
            <a:pPr marL="514350" indent="-514350">
              <a:buAutoNum type="arabicParenR"/>
            </a:pPr>
            <a:r>
              <a:rPr lang="en-US" dirty="0" smtClean="0"/>
              <a:t>Filter wrappers/candidates using coupling constraints</a:t>
            </a:r>
          </a:p>
          <a:p>
            <a:pPr marL="514350" indent="-514350">
              <a:buAutoNum type="arabicParenR"/>
            </a:pPr>
            <a:r>
              <a:rPr lang="en-US" dirty="0" smtClean="0"/>
              <a:t>Rank filtered candidates</a:t>
            </a:r>
          </a:p>
          <a:p>
            <a:pPr marL="514350" indent="-514350">
              <a:buAutoNum type="arabicParenR"/>
            </a:pPr>
            <a:r>
              <a:rPr lang="en-US" dirty="0" smtClean="0"/>
              <a:t>Promote top-ranked candidates</a:t>
            </a:r>
          </a:p>
          <a:p>
            <a:pPr marL="514350" indent="-514350">
              <a:buAutoNum type="arabicParenR"/>
            </a:pPr>
            <a:r>
              <a:rPr lang="en-US" dirty="0" smtClean="0"/>
              <a:t>Rinse and repeat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7963" y="4105575"/>
            <a:ext cx="389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&lt;a class=“car”&gt;</a:t>
            </a:r>
            <a:r>
              <a:rPr lang="en-US" dirty="0" smtClean="0">
                <a:solidFill>
                  <a:srgbClr val="0070C0"/>
                </a:solidFill>
              </a:rPr>
              <a:t>Audi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6355" y="4474906"/>
            <a:ext cx="5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70C0"/>
                </a:solidFill>
              </a:rPr>
              <a:t>NP</a:t>
            </a:r>
            <a:endParaRPr lang="en-US" sz="1600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2050" y="4424956"/>
            <a:ext cx="1084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Pattern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4357" y="4105575"/>
            <a:ext cx="237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CarMake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6248" y="5000367"/>
            <a:ext cx="388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Promoted Patterns</a:t>
            </a:r>
          </a:p>
          <a:p>
            <a:r>
              <a:rPr lang="en-US" i="1" dirty="0" smtClean="0"/>
              <a:t>- </a:t>
            </a:r>
            <a:r>
              <a:rPr lang="en-US" dirty="0" smtClean="0"/>
              <a:t>&lt;p class=“auto”&gt;</a:t>
            </a:r>
            <a:r>
              <a:rPr lang="en-US" i="1" dirty="0" smtClean="0"/>
              <a:t>arg1</a:t>
            </a:r>
            <a:r>
              <a:rPr lang="en-US" dirty="0" smtClean="0"/>
              <a:t>&lt;/p&gt;</a:t>
            </a:r>
          </a:p>
          <a:p>
            <a:r>
              <a:rPr lang="en-US" i="1" dirty="0" smtClean="0"/>
              <a:t>- 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=“car”&gt;</a:t>
            </a:r>
            <a:r>
              <a:rPr lang="en-US" i="1" dirty="0" smtClean="0"/>
              <a:t>arg1</a:t>
            </a:r>
            <a:r>
              <a:rPr lang="en-US" dirty="0" smtClean="0"/>
              <a:t>&lt;/a&gt;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0227" y="4956917"/>
            <a:ext cx="388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Associated Promoted Instances</a:t>
            </a:r>
          </a:p>
          <a:p>
            <a:r>
              <a:rPr lang="en-US" dirty="0" smtClean="0"/>
              <a:t>- Ford</a:t>
            </a:r>
          </a:p>
          <a:p>
            <a:r>
              <a:rPr lang="en-US" dirty="0" smtClean="0"/>
              <a:t>- Audi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39048" y="4739841"/>
            <a:ext cx="67449" cy="101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58249" y="4843726"/>
            <a:ext cx="611143" cy="84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64875" y="5941325"/>
            <a:ext cx="450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r>
              <a:rPr lang="en-US" dirty="0" smtClean="0">
                <a:solidFill>
                  <a:srgbClr val="FF0000"/>
                </a:solidFill>
              </a:rPr>
              <a:t>&lt;a class=“car”&gt;</a:t>
            </a:r>
            <a:r>
              <a:rPr lang="en-US" i="1" dirty="0" smtClean="0">
                <a:solidFill>
                  <a:srgbClr val="FF0000"/>
                </a:solidFill>
              </a:rPr>
              <a:t>arg1</a:t>
            </a:r>
            <a:r>
              <a:rPr lang="en-US" dirty="0" smtClean="0">
                <a:solidFill>
                  <a:srgbClr val="FF0000"/>
                </a:solidFill>
              </a:rPr>
              <a:t>&lt;/a&gt;</a:t>
            </a:r>
            <a:r>
              <a:rPr lang="en-US" dirty="0" smtClean="0"/>
              <a:t> is new </a:t>
            </a:r>
            <a:r>
              <a:rPr lang="en-US" dirty="0" err="1" smtClean="0">
                <a:solidFill>
                  <a:srgbClr val="00B050"/>
                </a:solidFill>
              </a:rPr>
              <a:t>CarMake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425" y="6079825"/>
            <a:ext cx="47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r>
              <a:rPr lang="en-US" dirty="0" smtClean="0">
                <a:solidFill>
                  <a:srgbClr val="0070C0"/>
                </a:solidFill>
              </a:rPr>
              <a:t>Audi </a:t>
            </a:r>
            <a:r>
              <a:rPr lang="en-US" dirty="0" smtClean="0"/>
              <a:t>is new </a:t>
            </a:r>
            <a:r>
              <a:rPr lang="en-US" dirty="0" err="1" smtClean="0">
                <a:solidFill>
                  <a:srgbClr val="00B050"/>
                </a:solidFill>
              </a:rPr>
              <a:t>CarMake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3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688</Words>
  <Application>Microsoft Office PowerPoint</Application>
  <PresentationFormat>Widescreen</PresentationFormat>
  <Paragraphs>136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Lucida Sans</vt:lpstr>
      <vt:lpstr>Times</vt:lpstr>
      <vt:lpstr>Times New Roman</vt:lpstr>
      <vt:lpstr>Office Theme</vt:lpstr>
      <vt:lpstr>NLP-jurafsky</vt:lpstr>
      <vt:lpstr>Coupled Semi-Supervised Learning for Information Extraction</vt:lpstr>
      <vt:lpstr>What’s the Point?</vt:lpstr>
      <vt:lpstr>Bootstrapping </vt:lpstr>
      <vt:lpstr>PowerPoint Presentation</vt:lpstr>
      <vt:lpstr>PowerPoint Presentation</vt:lpstr>
      <vt:lpstr>PowerPoint Presentation</vt:lpstr>
      <vt:lpstr>Coupled Semi-Supervised Learning</vt:lpstr>
      <vt:lpstr>Coupled Pattern Learner</vt:lpstr>
      <vt:lpstr>Coupled SEAL</vt:lpstr>
      <vt:lpstr>Meta-Bootstrap Learner</vt:lpstr>
      <vt:lpstr>PowerPoint Presentation</vt:lpstr>
      <vt:lpstr>Discussion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denbro</dc:creator>
  <cp:lastModifiedBy>denbro</cp:lastModifiedBy>
  <cp:revision>40</cp:revision>
  <dcterms:created xsi:type="dcterms:W3CDTF">2014-09-01T22:07:48Z</dcterms:created>
  <dcterms:modified xsi:type="dcterms:W3CDTF">2014-09-02T03:33:37Z</dcterms:modified>
</cp:coreProperties>
</file>