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5" r:id="rId3"/>
    <p:sldMasterId id="2147483687" r:id="rId4"/>
  </p:sldMasterIdLst>
  <p:notesMasterIdLst>
    <p:notesMasterId r:id="rId21"/>
  </p:notesMasterIdLst>
  <p:sldIdLst>
    <p:sldId id="256" r:id="rId5"/>
    <p:sldId id="280" r:id="rId6"/>
    <p:sldId id="279" r:id="rId7"/>
    <p:sldId id="277" r:id="rId8"/>
    <p:sldId id="262" r:id="rId9"/>
    <p:sldId id="263" r:id="rId10"/>
    <p:sldId id="265" r:id="rId11"/>
    <p:sldId id="266" r:id="rId12"/>
    <p:sldId id="267" r:id="rId13"/>
    <p:sldId id="270" r:id="rId14"/>
    <p:sldId id="271" r:id="rId15"/>
    <p:sldId id="272" r:id="rId16"/>
    <p:sldId id="275" r:id="rId17"/>
    <p:sldId id="273" r:id="rId18"/>
    <p:sldId id="276"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78" autoAdjust="0"/>
  </p:normalViewPr>
  <p:slideViewPr>
    <p:cSldViewPr snapToGrid="0" snapToObjects="1">
      <p:cViewPr varScale="1">
        <p:scale>
          <a:sx n="103" d="100"/>
          <a:sy n="103" d="100"/>
        </p:scale>
        <p:origin x="-180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3FEA6-1D0D-BB41-82F8-7398D1F3F683}" type="datetimeFigureOut">
              <a:rPr lang="en-US" smtClean="0"/>
              <a:t>8/29/14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1A25E-9E71-7549-8FFC-30C87CBD3603}" type="slidenum">
              <a:rPr lang="en-US" smtClean="0"/>
              <a:t>‹#›</a:t>
            </a:fld>
            <a:endParaRPr lang="en-US"/>
          </a:p>
        </p:txBody>
      </p:sp>
    </p:spTree>
    <p:extLst>
      <p:ext uri="{BB962C8B-B14F-4D97-AF65-F5344CB8AC3E}">
        <p14:creationId xmlns:p14="http://schemas.microsoft.com/office/powerpoint/2010/main" val="33799715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0C526-2AC2-5848-A3A9-1959A581B763}" type="slidenum">
              <a:rPr lang="en-US">
                <a:solidFill>
                  <a:prstClr val="black"/>
                </a:solidFill>
              </a:rPr>
              <a:pPr/>
              <a:t>9</a:t>
            </a:fld>
            <a:endParaRPr lang="en-US">
              <a:solidFill>
                <a:prstClr val="black"/>
              </a:solidFill>
            </a:endParaRPr>
          </a:p>
        </p:txBody>
      </p:sp>
      <p:sp>
        <p:nvSpPr>
          <p:cNvPr id="747522" name="Rectangle 2"/>
          <p:cNvSpPr>
            <a:spLocks noGrp="1" noRot="1" noChangeAspect="1" noChangeArrowheads="1" noTextEdit="1"/>
          </p:cNvSpPr>
          <p:nvPr>
            <p:ph type="sldImg"/>
          </p:nvPr>
        </p:nvSpPr>
        <p:spPr>
          <a:xfrm>
            <a:off x="381000" y="685800"/>
            <a:ext cx="6096000" cy="3429000"/>
          </a:xfrm>
          <a:ln/>
        </p:spPr>
      </p:sp>
      <p:sp>
        <p:nvSpPr>
          <p:cNvPr id="7475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OK,</a:t>
            </a:r>
            <a:r>
              <a:rPr lang="en-US" baseline="0" dirty="0" smtClean="0"/>
              <a:t> so we also did an automatic evaluation, which has been used in a bunch of the previous work.</a:t>
            </a:r>
          </a:p>
          <a:p>
            <a:r>
              <a:rPr lang="en-US" baseline="0" dirty="0" smtClean="0"/>
              <a:t>The idea is to test how well our model can predict held-out facts in Freebase</a:t>
            </a:r>
          </a:p>
          <a:p>
            <a:r>
              <a:rPr lang="en-US" baseline="0" dirty="0" smtClean="0"/>
              <a:t>There are a number of problems with this evaluation.</a:t>
            </a:r>
          </a:p>
          <a:p>
            <a:r>
              <a:rPr lang="en-US" baseline="0" dirty="0" smtClean="0"/>
              <a:t>Facts extracted by our model are often correct, but missing from Freebase, in which case they are marked as precision errors.</a:t>
            </a:r>
          </a:p>
          <a:p>
            <a:r>
              <a:rPr lang="en-US" baseline="0" dirty="0" smtClean="0"/>
              <a:t>In my opinion, these are really the facts we should really care about the most: the whole point of this exercise should be to extract new facts not already in the database!</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13</a:t>
            </a:fld>
            <a:endParaRPr lang="en-US"/>
          </a:p>
        </p:txBody>
      </p:sp>
    </p:spTree>
    <p:extLst>
      <p:ext uri="{BB962C8B-B14F-4D97-AF65-F5344CB8AC3E}">
        <p14:creationId xmlns:p14="http://schemas.microsoft.com/office/powerpoint/2010/main" val="259532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Like I mentioned correct extractions are often missing from the database, so this evaluation is underestimating</a:t>
            </a:r>
            <a:r>
              <a:rPr lang="en-US" baseline="0" dirty="0" smtClean="0"/>
              <a:t> precision.</a:t>
            </a:r>
          </a:p>
          <a:p>
            <a:r>
              <a:rPr lang="en-US" baseline="0" dirty="0" smtClean="0"/>
              <a:t>This is true for all the models, but I think the bigger problem is that this evaluation is biased towards systems that make predictions for more frequent entities which are likely to appear in Freebase.</a:t>
            </a:r>
          </a:p>
          <a:p>
            <a:r>
              <a:rPr lang="en-US" baseline="0" dirty="0" smtClean="0"/>
              <a:t>Also, I’d like to point out that the system trained using hard constraints is explicitly tuned to extract only those facts in Freebase, whereas our system which is modeling missing data is more likely to predict facts missing from freebase, but which are mentioned in the text.</a:t>
            </a:r>
          </a:p>
        </p:txBody>
      </p:sp>
      <p:sp>
        <p:nvSpPr>
          <p:cNvPr id="4" name="Slide Number Placeholder 3"/>
          <p:cNvSpPr>
            <a:spLocks noGrp="1"/>
          </p:cNvSpPr>
          <p:nvPr>
            <p:ph type="sldNum" sz="quarter" idx="10"/>
          </p:nvPr>
        </p:nvSpPr>
        <p:spPr/>
        <p:txBody>
          <a:bodyPr/>
          <a:lstStyle/>
          <a:p>
            <a:fld id="{60673171-2EC0-4114-9D46-963F4B9A772E}" type="slidenum">
              <a:rPr lang="en-US" smtClean="0"/>
              <a:t>15</a:t>
            </a:fld>
            <a:endParaRPr lang="en-US"/>
          </a:p>
        </p:txBody>
      </p:sp>
    </p:spTree>
    <p:extLst>
      <p:ext uri="{BB962C8B-B14F-4D97-AF65-F5344CB8AC3E}">
        <p14:creationId xmlns:p14="http://schemas.microsoft.com/office/powerpoint/2010/main" val="89121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5192E6-13DD-8E46-8D84-EB4DDD9BEAC8}" type="datetimeFigureOut">
              <a:rPr lang="en-US" smtClean="0"/>
              <a:t>8/29/14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266877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smtClean="0"/>
              <a:t>8/29/14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31620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smtClean="0"/>
              <a:t>8/29/14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35329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solidFill>
                <a:srgbClr val="E7D19A"/>
              </a:solidFill>
              <a:latin typeface="Calibri"/>
            </a:endParaRPr>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solidFill>
                <a:srgbClr val="E7D19A"/>
              </a:solidFill>
              <a:latin typeface="Calibri"/>
            </a:endParaRPr>
          </a:p>
        </p:txBody>
      </p:sp>
      <p:pic>
        <p:nvPicPr>
          <p:cNvPr id="9" name="Picture 8" descr="wordcloud2.jpg"/>
          <p:cNvPicPr>
            <a:picLocks noChangeAspect="1"/>
          </p:cNvPicPr>
          <p:nvPr userDrawn="1"/>
        </p:nvPicPr>
        <p:blipFill rotWithShape="1">
          <a:blip r:embed="rId2"/>
          <a:srcRect l="19740" t="8415" r="20308" b="8153"/>
          <a:stretch/>
        </p:blipFill>
        <p:spPr>
          <a:xfrm>
            <a:off x="781455" y="165819"/>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solidFill>
                  <a:srgbClr val="E7D19A"/>
                </a:solidFill>
                <a:latin typeface="Calibri"/>
              </a:rPr>
              <a:pPr/>
              <a:t>‹#›</a:t>
            </a:fld>
            <a:endParaRPr lang="en-US" dirty="0">
              <a:solidFill>
                <a:srgbClr val="E7D19A"/>
              </a:solidFill>
              <a:latin typeface="Calibri"/>
            </a:endParaRPr>
          </a:p>
        </p:txBody>
      </p:sp>
    </p:spTree>
    <p:extLst>
      <p:ext uri="{BB962C8B-B14F-4D97-AF65-F5344CB8AC3E}">
        <p14:creationId xmlns:p14="http://schemas.microsoft.com/office/powerpoint/2010/main" val="2617372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92738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8960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solidFill>
                <a:prstClr val="black"/>
              </a:solidFill>
              <a:latin typeface="Calibri"/>
            </a:endParaRPr>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solidFill>
                  <a:prstClr val="black"/>
                </a:solidFill>
                <a:latin typeface="Calibri"/>
              </a:rPr>
              <a:pPr/>
              <a:t>‹#›</a:t>
            </a:fld>
            <a:endParaRPr lang="en-US">
              <a:solidFill>
                <a:prstClr val="black"/>
              </a:solidFill>
              <a:latin typeface="Calibri"/>
            </a:endParaRPr>
          </a:p>
        </p:txBody>
      </p:sp>
      <p:sp>
        <p:nvSpPr>
          <p:cNvPr id="9"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0917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7"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7"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solidFill>
                <a:prstClr val="black"/>
              </a:solidFill>
              <a:latin typeface="Calibri"/>
            </a:endParaRPr>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solidFill>
                <a:prstClr val="black"/>
              </a:solidFill>
              <a:latin typeface="Calibri"/>
            </a:endParaRP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solidFill>
                  <a:prstClr val="black"/>
                </a:solidFill>
                <a:latin typeface="Calibri"/>
              </a:rPr>
              <a:pPr/>
              <a:t>‹#›</a:t>
            </a:fld>
            <a:endParaRPr lang="en-US">
              <a:solidFill>
                <a:prstClr val="black"/>
              </a:solidFill>
              <a:latin typeface="Calibri"/>
            </a:endParaRPr>
          </a:p>
        </p:txBody>
      </p:sp>
      <p:sp>
        <p:nvSpPr>
          <p:cNvPr id="10"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39015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solidFill>
                  <a:prstClr val="black"/>
                </a:solidFill>
                <a:latin typeface="Calibri"/>
              </a:rPr>
              <a:pPr/>
              <a:t>‹#›</a:t>
            </a:fld>
            <a:endParaRPr lang="en-US">
              <a:solidFill>
                <a:prstClr val="black"/>
              </a:solidFill>
              <a:latin typeface="Calibri"/>
            </a:endParaRPr>
          </a:p>
        </p:txBody>
      </p:sp>
      <p:sp>
        <p:nvSpPr>
          <p:cNvPr id="6"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174008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130627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1428751"/>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2343152"/>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211036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smtClean="0"/>
              <a:t>8/29/14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362690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958770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292920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858323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2"/>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7"/>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solidFill>
                  <a:prstClr val="black"/>
                </a:solidFill>
                <a:latin typeface="Calibri"/>
              </a:rPr>
              <a:pPr/>
              <a:t>‹#›</a:t>
            </a:fld>
            <a:endParaRPr lang="en-US">
              <a:solidFill>
                <a:prstClr val="black"/>
              </a:solidFill>
              <a:latin typeface="Calibri"/>
            </a:endParaRPr>
          </a:p>
        </p:txBody>
      </p:sp>
      <p:sp>
        <p:nvSpPr>
          <p:cNvPr id="9"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576383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solidFill>
                <a:prstClr val="black"/>
              </a:solidFill>
              <a:latin typeface="Calibri"/>
            </a:endParaRPr>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3"/>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155582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917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9595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92994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60482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6609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192E6-13DD-8E46-8D84-EB4DDD9BEAC8}" type="datetimeFigureOut">
              <a:rPr lang="en-US" smtClean="0"/>
              <a:t>8/29/14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29634358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33066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71556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9356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013507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08666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087092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66206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solidFill>
                <a:srgbClr val="E7D19A"/>
              </a:solidFill>
              <a:latin typeface="Calibri"/>
            </a:endParaRPr>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solidFill>
                <a:srgbClr val="E7D19A"/>
              </a:solidFill>
              <a:latin typeface="Calibri"/>
            </a:endParaRPr>
          </a:p>
        </p:txBody>
      </p:sp>
      <p:pic>
        <p:nvPicPr>
          <p:cNvPr id="9" name="Picture 8" descr="wordcloud2.jpg"/>
          <p:cNvPicPr>
            <a:picLocks noChangeAspect="1"/>
          </p:cNvPicPr>
          <p:nvPr userDrawn="1"/>
        </p:nvPicPr>
        <p:blipFill rotWithShape="1">
          <a:blip r:embed="rId2"/>
          <a:srcRect l="19740" t="8415" r="20308" b="8153"/>
          <a:stretch/>
        </p:blipFill>
        <p:spPr>
          <a:xfrm>
            <a:off x="781453" y="165819"/>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solidFill>
                  <a:srgbClr val="E7D19A"/>
                </a:solidFill>
                <a:latin typeface="Calibri"/>
              </a:rPr>
              <a:pPr/>
              <a:t>‹#›</a:t>
            </a:fld>
            <a:endParaRPr lang="en-US" dirty="0">
              <a:solidFill>
                <a:srgbClr val="E7D19A"/>
              </a:solidFill>
              <a:latin typeface="Calibri"/>
            </a:endParaRPr>
          </a:p>
        </p:txBody>
      </p:sp>
    </p:spTree>
    <p:extLst>
      <p:ext uri="{BB962C8B-B14F-4D97-AF65-F5344CB8AC3E}">
        <p14:creationId xmlns:p14="http://schemas.microsoft.com/office/powerpoint/2010/main" val="32750741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203290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65127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192E6-13DD-8E46-8D84-EB4DDD9BEAC8}" type="datetimeFigureOut">
              <a:rPr lang="en-US" smtClean="0"/>
              <a:t>8/29/14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34702591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solidFill>
                <a:prstClr val="black"/>
              </a:solidFill>
              <a:latin typeface="Calibri"/>
            </a:endParaRPr>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solidFill>
                  <a:prstClr val="black"/>
                </a:solidFill>
                <a:latin typeface="Calibri"/>
              </a:rPr>
              <a:pPr/>
              <a:t>‹#›</a:t>
            </a:fld>
            <a:endParaRPr lang="en-US">
              <a:solidFill>
                <a:prstClr val="black"/>
              </a:solidFill>
              <a:latin typeface="Calibri"/>
            </a:endParaRPr>
          </a:p>
        </p:txBody>
      </p:sp>
      <p:sp>
        <p:nvSpPr>
          <p:cNvPr id="9"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23742285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7"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7"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solidFill>
                <a:prstClr val="black"/>
              </a:solidFill>
              <a:latin typeface="Calibri"/>
            </a:endParaRPr>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solidFill>
                <a:prstClr val="black"/>
              </a:solidFill>
              <a:latin typeface="Calibri"/>
            </a:endParaRP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solidFill>
                  <a:prstClr val="black"/>
                </a:solidFill>
                <a:latin typeface="Calibri"/>
              </a:rPr>
              <a:pPr/>
              <a:t>‹#›</a:t>
            </a:fld>
            <a:endParaRPr lang="en-US">
              <a:solidFill>
                <a:prstClr val="black"/>
              </a:solidFill>
              <a:latin typeface="Calibri"/>
            </a:endParaRPr>
          </a:p>
        </p:txBody>
      </p:sp>
      <p:sp>
        <p:nvSpPr>
          <p:cNvPr id="10"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6025022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solidFill>
                  <a:prstClr val="black"/>
                </a:solidFill>
                <a:latin typeface="Calibri"/>
              </a:rPr>
              <a:pPr/>
              <a:t>‹#›</a:t>
            </a:fld>
            <a:endParaRPr lang="en-US">
              <a:solidFill>
                <a:prstClr val="black"/>
              </a:solidFill>
              <a:latin typeface="Calibri"/>
            </a:endParaRPr>
          </a:p>
        </p:txBody>
      </p:sp>
      <p:sp>
        <p:nvSpPr>
          <p:cNvPr id="6"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42557530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324695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428751"/>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2343151"/>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2990804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573154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78073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3123999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1"/>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6"/>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latin typeface="Calibri"/>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latin typeface="Calibri"/>
            </a:endParaRP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solidFill>
                  <a:prstClr val="black"/>
                </a:solidFill>
                <a:latin typeface="Calibri"/>
              </a:rPr>
              <a:pPr/>
              <a:t>‹#›</a:t>
            </a:fld>
            <a:endParaRPr lang="en-US">
              <a:solidFill>
                <a:prstClr val="black"/>
              </a:solidFill>
              <a:latin typeface="Calibri"/>
            </a:endParaRPr>
          </a:p>
        </p:txBody>
      </p:sp>
      <p:sp>
        <p:nvSpPr>
          <p:cNvPr id="9"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3884119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solidFill>
                <a:prstClr val="black"/>
              </a:solidFill>
              <a:latin typeface="Calibri"/>
            </a:endParaRPr>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solidFill>
                <a:prstClr val="black"/>
              </a:solidFill>
              <a:latin typeface="Calibri"/>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latin typeface="Calibri"/>
              </a:rPr>
              <a:pPr/>
              <a:t>‹#›</a:t>
            </a:fld>
            <a:endParaRPr lang="en-US">
              <a:solidFill>
                <a:prstClr val="black"/>
              </a:solidFill>
              <a:latin typeface="Calibri"/>
            </a:endParaRPr>
          </a:p>
        </p:txBody>
      </p:sp>
      <p:sp>
        <p:nvSpPr>
          <p:cNvPr id="8" name="Rectangle 2"/>
          <p:cNvSpPr>
            <a:spLocks noChangeArrowheads="1"/>
          </p:cNvSpPr>
          <p:nvPr userDrawn="1"/>
        </p:nvSpPr>
        <p:spPr bwMode="auto">
          <a:xfrm rot="5400000">
            <a:off x="-2548893" y="2548892"/>
            <a:ext cx="5143501" cy="45719"/>
          </a:xfrm>
          <a:prstGeom prst="rect">
            <a:avLst/>
          </a:prstGeom>
          <a:solidFill>
            <a:srgbClr val="A40508"/>
          </a:solidFill>
          <a:ln w="9525">
            <a:solidFill>
              <a:srgbClr val="A4001D"/>
            </a:solidFill>
            <a:miter lim="800000"/>
            <a:headEnd/>
            <a:tailEnd/>
          </a:ln>
          <a:effectLst/>
        </p:spPr>
        <p:txBody>
          <a:bodyPr wrap="none" anchor="ctr"/>
          <a:lstStyle/>
          <a:p>
            <a:pPr algn="ctr" defTabSz="914400" fontAlgn="base">
              <a:spcBef>
                <a:spcPct val="0"/>
              </a:spcBef>
              <a:spcAft>
                <a:spcPct val="0"/>
              </a:spcAft>
              <a:defRPr/>
            </a:pPr>
            <a:endParaRPr lang="en-US" sz="2400">
              <a:solidFill>
                <a:srgbClr val="A50021"/>
              </a:solidFill>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59847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5192E6-13DD-8E46-8D84-EB4DDD9BEAC8}" type="datetimeFigureOut">
              <a:rPr lang="en-US" smtClean="0"/>
              <a:t>8/29/14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2284981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6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5192E6-13DD-8E46-8D84-EB4DDD9BEAC8}" type="datetimeFigureOut">
              <a:rPr lang="en-US" smtClean="0"/>
              <a:t>8/29/14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363578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192E6-13DD-8E46-8D84-EB4DDD9BEAC8}" type="datetimeFigureOut">
              <a:rPr lang="en-US" smtClean="0"/>
              <a:t>8/29/14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8976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192E6-13DD-8E46-8D84-EB4DDD9BEAC8}" type="datetimeFigureOut">
              <a:rPr lang="en-US" smtClean="0"/>
              <a:t>8/29/14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208724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192E6-13DD-8E46-8D84-EB4DDD9BEAC8}" type="datetimeFigureOut">
              <a:rPr lang="en-US" smtClean="0"/>
              <a:t>8/29/14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13ABE-ABAF-9546-81F7-61B5D75D76DD}" type="slidenum">
              <a:rPr lang="en-US" smtClean="0"/>
              <a:t>‹#›</a:t>
            </a:fld>
            <a:endParaRPr lang="en-US"/>
          </a:p>
        </p:txBody>
      </p:sp>
    </p:spTree>
    <p:extLst>
      <p:ext uri="{BB962C8B-B14F-4D97-AF65-F5344CB8AC3E}">
        <p14:creationId xmlns:p14="http://schemas.microsoft.com/office/powerpoint/2010/main" val="262847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theme" Target="../theme/theme4.xml"/><Relationship Id="rId16" Type="http://schemas.openxmlformats.org/officeDocument/2006/relationships/image" Target="../media/image1.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15192E6-13DD-8E46-8D84-EB4DDD9BEAC8}" type="datetimeFigureOut">
              <a:rPr lang="en-US" smtClean="0"/>
              <a:t>8/29/14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513ABE-ABAF-9546-81F7-61B5D75D76DD}" type="slidenum">
              <a:rPr lang="en-US" smtClean="0"/>
              <a:t>‹#›</a:t>
            </a:fld>
            <a:endParaRPr lang="en-US"/>
          </a:p>
        </p:txBody>
      </p:sp>
    </p:spTree>
    <p:extLst>
      <p:ext uri="{BB962C8B-B14F-4D97-AF65-F5344CB8AC3E}">
        <p14:creationId xmlns:p14="http://schemas.microsoft.com/office/powerpoint/2010/main" val="182872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defTabSz="914400" fontAlgn="base">
              <a:spcBef>
                <a:spcPct val="0"/>
              </a:spcBef>
              <a:spcAft>
                <a:spcPct val="0"/>
              </a:spcAft>
              <a:defRPr/>
            </a:pPr>
            <a:endParaRPr lang="en-US" dirty="0">
              <a:solidFill>
                <a:prstClr val="black"/>
              </a:solidFill>
              <a:latin typeface="Calibri"/>
            </a:endParaRPr>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defTabSz="914400" fontAlgn="base">
              <a:spcBef>
                <a:spcPct val="0"/>
              </a:spcBef>
              <a:spcAft>
                <a:spcPct val="0"/>
              </a:spcAft>
              <a:defRPr/>
            </a:pPr>
            <a:endParaRPr lang="en-US" dirty="0">
              <a:solidFill>
                <a:prstClr val="black"/>
              </a:solidFill>
              <a:latin typeface="Calibri"/>
            </a:endParaRPr>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defTabSz="914400" fontAlgn="base">
              <a:spcBef>
                <a:spcPct val="0"/>
              </a:spcBef>
              <a:spcAft>
                <a:spcPct val="0"/>
              </a:spcAft>
            </a:pPr>
            <a:fld id="{91F816EA-24CC-2048-859A-C5EA9F275392}" type="slidenum">
              <a:rPr lang="en-US" smtClean="0">
                <a:solidFill>
                  <a:prstClr val="black"/>
                </a:solidFill>
                <a:latin typeface="Calibri"/>
                <a:ea typeface="ＭＳ Ｐゴシック" charset="0"/>
                <a:cs typeface="ＭＳ Ｐゴシック" charset="0"/>
              </a:rPr>
              <a:pPr defTabSz="914400" fontAlgn="base">
                <a:spcBef>
                  <a:spcPct val="0"/>
                </a:spcBef>
                <a:spcAft>
                  <a:spcPct val="0"/>
                </a:spcAft>
              </a:pPr>
              <a:t>‹#›</a:t>
            </a:fld>
            <a:endParaRPr lang="en-US" dirty="0">
              <a:solidFill>
                <a:prstClr val="black"/>
              </a:solidFill>
              <a:latin typeface="Calibri"/>
              <a:ea typeface="ＭＳ Ｐゴシック" charset="0"/>
              <a:cs typeface="ＭＳ Ｐゴシック" charset="0"/>
            </a:endParaRPr>
          </a:p>
        </p:txBody>
      </p:sp>
      <p:pic>
        <p:nvPicPr>
          <p:cNvPr id="10" name="Picture 9"/>
          <p:cNvPicPr>
            <a:picLocks noChangeAspect="1"/>
          </p:cNvPicPr>
          <p:nvPr/>
        </p:nvPicPr>
        <p:blipFill>
          <a:blip r:embed="rId16"/>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defTabSz="914400" fontAlgn="base">
              <a:spcBef>
                <a:spcPct val="0"/>
              </a:spcBef>
              <a:spcAft>
                <a:spcPct val="0"/>
              </a:spcAft>
            </a:pPr>
            <a:r>
              <a:rPr lang="en-US" sz="1100" dirty="0">
                <a:solidFill>
                  <a:srgbClr val="A4001D"/>
                </a:solidFill>
                <a:latin typeface="Calibri"/>
                <a:ea typeface="ＭＳ Ｐゴシック" charset="0"/>
                <a:cs typeface="ＭＳ Ｐゴシック" charset="0"/>
              </a:rPr>
              <a:t>Dan Jurafsky</a:t>
            </a:r>
          </a:p>
        </p:txBody>
      </p:sp>
    </p:spTree>
    <p:extLst>
      <p:ext uri="{BB962C8B-B14F-4D97-AF65-F5344CB8AC3E}">
        <p14:creationId xmlns:p14="http://schemas.microsoft.com/office/powerpoint/2010/main" val="2241516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15192E6-13DD-8E46-8D84-EB4DDD9BEAC8}" type="datetimeFigureOut">
              <a:rPr lang="en-US">
                <a:solidFill>
                  <a:prstClr val="black">
                    <a:tint val="75000"/>
                  </a:prstClr>
                </a:solidFill>
                <a:latin typeface="Calibri"/>
              </a:rPr>
              <a:pPr/>
              <a:t>8/29/14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513ABE-ABAF-9546-81F7-61B5D75D76DD}"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2830723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defTabSz="914400" fontAlgn="base">
              <a:spcBef>
                <a:spcPct val="0"/>
              </a:spcBef>
              <a:spcAft>
                <a:spcPct val="0"/>
              </a:spcAft>
              <a:defRPr/>
            </a:pPr>
            <a:endParaRPr lang="en-US" dirty="0">
              <a:solidFill>
                <a:prstClr val="black"/>
              </a:solidFill>
              <a:latin typeface="Calibri"/>
            </a:endParaRPr>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defTabSz="914400" fontAlgn="base">
              <a:spcBef>
                <a:spcPct val="0"/>
              </a:spcBef>
              <a:spcAft>
                <a:spcPct val="0"/>
              </a:spcAft>
              <a:defRPr/>
            </a:pPr>
            <a:endParaRPr lang="en-US" dirty="0">
              <a:solidFill>
                <a:prstClr val="black"/>
              </a:solidFill>
              <a:latin typeface="Calibri"/>
            </a:endParaRPr>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defTabSz="914400" fontAlgn="base">
              <a:spcBef>
                <a:spcPct val="0"/>
              </a:spcBef>
              <a:spcAft>
                <a:spcPct val="0"/>
              </a:spcAft>
            </a:pPr>
            <a:fld id="{91F816EA-24CC-2048-859A-C5EA9F275392}" type="slidenum">
              <a:rPr lang="en-US" smtClean="0">
                <a:solidFill>
                  <a:prstClr val="black"/>
                </a:solidFill>
                <a:latin typeface="Calibri"/>
                <a:ea typeface="ＭＳ Ｐゴシック" charset="0"/>
                <a:cs typeface="ＭＳ Ｐゴシック" charset="0"/>
              </a:rPr>
              <a:pPr defTabSz="914400" fontAlgn="base">
                <a:spcBef>
                  <a:spcPct val="0"/>
                </a:spcBef>
                <a:spcAft>
                  <a:spcPct val="0"/>
                </a:spcAft>
              </a:pPr>
              <a:t>‹#›</a:t>
            </a:fld>
            <a:endParaRPr lang="en-US" dirty="0">
              <a:solidFill>
                <a:prstClr val="black"/>
              </a:solidFill>
              <a:latin typeface="Calibri"/>
              <a:ea typeface="ＭＳ Ｐゴシック" charset="0"/>
              <a:cs typeface="ＭＳ Ｐゴシック" charset="0"/>
            </a:endParaRPr>
          </a:p>
        </p:txBody>
      </p:sp>
      <p:pic>
        <p:nvPicPr>
          <p:cNvPr id="10" name="Picture 9"/>
          <p:cNvPicPr>
            <a:picLocks noChangeAspect="1"/>
          </p:cNvPicPr>
          <p:nvPr/>
        </p:nvPicPr>
        <p:blipFill>
          <a:blip r:embed="rId16"/>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defTabSz="914400" fontAlgn="base">
              <a:spcBef>
                <a:spcPct val="0"/>
              </a:spcBef>
              <a:spcAft>
                <a:spcPct val="0"/>
              </a:spcAft>
            </a:pPr>
            <a:r>
              <a:rPr lang="en-US" sz="1100" dirty="0" smtClean="0">
                <a:solidFill>
                  <a:srgbClr val="A4001D"/>
                </a:solidFill>
                <a:latin typeface="Calibri"/>
                <a:ea typeface="ＭＳ Ｐゴシック" charset="0"/>
                <a:cs typeface="ＭＳ Ｐゴシック" charset="0"/>
              </a:rPr>
              <a:t>Dan Jurafsky</a:t>
            </a:r>
            <a:endParaRPr lang="en-US" sz="1100" dirty="0">
              <a:solidFill>
                <a:srgbClr val="A4001D"/>
              </a:solidFill>
              <a:latin typeface="Calibri"/>
              <a:ea typeface="ＭＳ Ｐゴシック" charset="0"/>
              <a:cs typeface="ＭＳ Ｐゴシック" charset="0"/>
            </a:endParaRPr>
          </a:p>
        </p:txBody>
      </p:sp>
    </p:spTree>
    <p:extLst>
      <p:ext uri="{BB962C8B-B14F-4D97-AF65-F5344CB8AC3E}">
        <p14:creationId xmlns:p14="http://schemas.microsoft.com/office/powerpoint/2010/main" val="41754788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Distant Supervision for Relation Extraction without Labeled Data</a:t>
            </a:r>
            <a:endParaRPr lang="en-US" dirty="0"/>
          </a:p>
        </p:txBody>
      </p:sp>
      <p:sp>
        <p:nvSpPr>
          <p:cNvPr id="3" name="Subtitle 2"/>
          <p:cNvSpPr>
            <a:spLocks noGrp="1"/>
          </p:cNvSpPr>
          <p:nvPr>
            <p:ph type="subTitle" idx="1"/>
          </p:nvPr>
        </p:nvSpPr>
        <p:spPr/>
        <p:txBody>
          <a:bodyPr/>
          <a:lstStyle/>
          <a:p>
            <a:r>
              <a:rPr lang="en-US" dirty="0" smtClean="0"/>
              <a:t>CSE 5539</a:t>
            </a:r>
          </a:p>
          <a:p>
            <a:endParaRPr lang="en-US" dirty="0"/>
          </a:p>
        </p:txBody>
      </p:sp>
    </p:spTree>
    <p:extLst>
      <p:ext uri="{BB962C8B-B14F-4D97-AF65-F5344CB8AC3E}">
        <p14:creationId xmlns:p14="http://schemas.microsoft.com/office/powerpoint/2010/main" val="19061580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92830" y="205979"/>
            <a:ext cx="7920188" cy="4937521"/>
          </a:xfrm>
          <a:prstGeom prst="rect">
            <a:avLst/>
          </a:prstGeom>
        </p:spPr>
      </p:pic>
    </p:spTree>
    <p:extLst>
      <p:ext uri="{BB962C8B-B14F-4D97-AF65-F5344CB8AC3E}">
        <p14:creationId xmlns:p14="http://schemas.microsoft.com/office/powerpoint/2010/main" val="7807579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l="5000" t="4472" r="5000" b="4303"/>
          <a:stretch/>
        </p:blipFill>
        <p:spPr>
          <a:xfrm>
            <a:off x="216652" y="24662"/>
            <a:ext cx="8507138" cy="5057184"/>
          </a:xfrm>
          <a:prstGeom prst="rect">
            <a:avLst/>
          </a:prstGeom>
        </p:spPr>
      </p:pic>
    </p:spTree>
    <p:extLst>
      <p:ext uri="{BB962C8B-B14F-4D97-AF65-F5344CB8AC3E}">
        <p14:creationId xmlns:p14="http://schemas.microsoft.com/office/powerpoint/2010/main" val="8328083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62926" y="-1"/>
            <a:ext cx="9081074" cy="5006319"/>
          </a:xfrm>
          <a:prstGeom prst="rect">
            <a:avLst/>
          </a:prstGeom>
        </p:spPr>
      </p:pic>
    </p:spTree>
    <p:extLst>
      <p:ext uri="{BB962C8B-B14F-4D97-AF65-F5344CB8AC3E}">
        <p14:creationId xmlns:p14="http://schemas.microsoft.com/office/powerpoint/2010/main" val="15914493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Hold out facts from freebase</a:t>
            </a:r>
          </a:p>
          <a:p>
            <a:pPr lvl="1"/>
            <a:r>
              <a:rPr lang="en-US" dirty="0" smtClean="0"/>
              <a:t>Evaluate precision and recall</a:t>
            </a:r>
          </a:p>
          <a:p>
            <a:r>
              <a:rPr lang="en-US" b="1" dirty="0" smtClean="0"/>
              <a:t>Problems:</a:t>
            </a:r>
          </a:p>
          <a:p>
            <a:pPr lvl="1"/>
            <a:r>
              <a:rPr lang="en-US" dirty="0" smtClean="0"/>
              <a:t>Extractions often missing from Freebase</a:t>
            </a:r>
          </a:p>
          <a:p>
            <a:pPr lvl="1"/>
            <a:r>
              <a:rPr lang="en-US" dirty="0" smtClean="0"/>
              <a:t>Marked as precision errors</a:t>
            </a:r>
          </a:p>
          <a:p>
            <a:pPr lvl="1"/>
            <a:r>
              <a:rPr lang="en-US" b="1" dirty="0" smtClean="0"/>
              <a:t>These are the extractions we really care about!</a:t>
            </a:r>
          </a:p>
          <a:p>
            <a:pPr lvl="2"/>
            <a:r>
              <a:rPr lang="en-US" dirty="0" smtClean="0"/>
              <a:t>New facts, not contained in Freebase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799358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a:t>
            </a:r>
            <a:endParaRPr lang="en-US" dirty="0"/>
          </a:p>
        </p:txBody>
      </p:sp>
      <p:pic>
        <p:nvPicPr>
          <p:cNvPr id="5" name="Picture 4"/>
          <p:cNvPicPr>
            <a:picLocks noChangeAspect="1"/>
          </p:cNvPicPr>
          <p:nvPr/>
        </p:nvPicPr>
        <p:blipFill>
          <a:blip r:embed="rId2"/>
          <a:stretch>
            <a:fillRect/>
          </a:stretch>
        </p:blipFill>
        <p:spPr>
          <a:xfrm>
            <a:off x="0" y="1496244"/>
            <a:ext cx="9144000" cy="3129010"/>
          </a:xfrm>
          <a:prstGeom prst="rect">
            <a:avLst/>
          </a:prstGeom>
        </p:spPr>
      </p:pic>
    </p:spTree>
    <p:extLst>
      <p:ext uri="{BB962C8B-B14F-4D97-AF65-F5344CB8AC3E}">
        <p14:creationId xmlns:p14="http://schemas.microsoft.com/office/powerpoint/2010/main" val="7985983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 Discussion</a:t>
            </a:r>
            <a:endParaRPr lang="en-US" dirty="0"/>
          </a:p>
        </p:txBody>
      </p:sp>
      <p:sp>
        <p:nvSpPr>
          <p:cNvPr id="3" name="Content Placeholder 2"/>
          <p:cNvSpPr>
            <a:spLocks noGrp="1"/>
          </p:cNvSpPr>
          <p:nvPr>
            <p:ph idx="1"/>
          </p:nvPr>
        </p:nvSpPr>
        <p:spPr/>
        <p:txBody>
          <a:bodyPr>
            <a:normAutofit lnSpcReduction="10000"/>
          </a:bodyPr>
          <a:lstStyle/>
          <a:p>
            <a:r>
              <a:rPr lang="en-US" dirty="0" smtClean="0"/>
              <a:t>Correct predictions will be missing form DB</a:t>
            </a:r>
          </a:p>
          <a:p>
            <a:pPr lvl="1"/>
            <a:r>
              <a:rPr lang="en-US" dirty="0" smtClean="0"/>
              <a:t>Underestimates precision</a:t>
            </a:r>
          </a:p>
          <a:p>
            <a:r>
              <a:rPr lang="en-US" dirty="0" smtClean="0"/>
              <a:t>This evaluation is biased</a:t>
            </a:r>
          </a:p>
          <a:p>
            <a:pPr lvl="1"/>
            <a:r>
              <a:rPr lang="en-US" dirty="0" smtClean="0"/>
              <a:t>Systems which make predictions for more frequent entity pairs will do better.</a:t>
            </a:r>
          </a:p>
          <a:p>
            <a:pPr lvl="1"/>
            <a:r>
              <a:rPr lang="en-US" b="1" dirty="0"/>
              <a:t>H</a:t>
            </a:r>
            <a:r>
              <a:rPr lang="en-US" b="1" dirty="0" smtClean="0"/>
              <a:t>ard constraints </a:t>
            </a:r>
            <a:r>
              <a:rPr lang="en-US" dirty="0" smtClean="0"/>
              <a:t>=&gt; explicitly trained to predict facts already in Freebase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5029202" y="2171700"/>
            <a:ext cx="2005289" cy="369332"/>
          </a:xfrm>
          <a:prstGeom prst="rect">
            <a:avLst/>
          </a:prstGeom>
          <a:noFill/>
        </p:spPr>
        <p:txBody>
          <a:bodyPr wrap="none" rtlCol="0">
            <a:spAutoFit/>
          </a:bodyPr>
          <a:lstStyle/>
          <a:p>
            <a:r>
              <a:rPr lang="en-US" dirty="0" smtClean="0"/>
              <a:t>[Riedel et. al. 2013]</a:t>
            </a:r>
            <a:endParaRPr lang="en-US" dirty="0"/>
          </a:p>
        </p:txBody>
      </p:sp>
    </p:spTree>
    <p:extLst>
      <p:ext uri="{BB962C8B-B14F-4D97-AF65-F5344CB8AC3E}">
        <p14:creationId xmlns:p14="http://schemas.microsoft.com/office/powerpoint/2010/main" val="4079567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Human Evaluation</a:t>
            </a:r>
            <a:endParaRPr lang="en-US"/>
          </a:p>
        </p:txBody>
      </p:sp>
      <p:pic>
        <p:nvPicPr>
          <p:cNvPr id="4" name="Picture 3"/>
          <p:cNvPicPr>
            <a:picLocks noChangeAspect="1"/>
          </p:cNvPicPr>
          <p:nvPr/>
        </p:nvPicPr>
        <p:blipFill>
          <a:blip r:embed="rId2"/>
          <a:stretch>
            <a:fillRect/>
          </a:stretch>
        </p:blipFill>
        <p:spPr>
          <a:xfrm>
            <a:off x="164255" y="1307069"/>
            <a:ext cx="8806136" cy="3521296"/>
          </a:xfrm>
          <a:prstGeom prst="rect">
            <a:avLst/>
          </a:prstGeom>
        </p:spPr>
      </p:pic>
    </p:spTree>
    <p:extLst>
      <p:ext uri="{BB962C8B-B14F-4D97-AF65-F5344CB8AC3E}">
        <p14:creationId xmlns:p14="http://schemas.microsoft.com/office/powerpoint/2010/main" val="894347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a:t>
            </a:r>
            <a:r>
              <a:rPr lang="en-US" smtClean="0"/>
              <a:t>administrative notes…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sent an email to the class</a:t>
            </a:r>
          </a:p>
          <a:p>
            <a:pPr lvl="1"/>
            <a:r>
              <a:rPr lang="en-US" dirty="0" smtClean="0"/>
              <a:t>Let me know if you’re not able to get it</a:t>
            </a:r>
          </a:p>
          <a:p>
            <a:r>
              <a:rPr lang="en-US" dirty="0" smtClean="0"/>
              <a:t>Logging </a:t>
            </a:r>
            <a:r>
              <a:rPr lang="en-US" dirty="0" smtClean="0"/>
              <a:t>into Carmen?</a:t>
            </a:r>
          </a:p>
          <a:p>
            <a:pPr lvl="1"/>
            <a:r>
              <a:rPr lang="en-US" dirty="0" smtClean="0"/>
              <a:t>Let me know if you continue to have </a:t>
            </a:r>
            <a:r>
              <a:rPr lang="en-US" dirty="0" smtClean="0"/>
              <a:t>trouble</a:t>
            </a:r>
          </a:p>
          <a:p>
            <a:r>
              <a:rPr lang="en-US" dirty="0" smtClean="0"/>
              <a:t>Email me to reserve a presentation slot if you haven’t already</a:t>
            </a:r>
          </a:p>
          <a:p>
            <a:r>
              <a:rPr lang="en-US" dirty="0" smtClean="0"/>
              <a:t>Email me with project groups</a:t>
            </a:r>
          </a:p>
          <a:p>
            <a:pPr lvl="1"/>
            <a:r>
              <a:rPr lang="en-US" dirty="0" smtClean="0"/>
              <a:t>Forum for finding group-mates on Carmen</a:t>
            </a:r>
          </a:p>
        </p:txBody>
      </p:sp>
    </p:spTree>
    <p:extLst>
      <p:ext uri="{BB962C8B-B14F-4D97-AF65-F5344CB8AC3E}">
        <p14:creationId xmlns:p14="http://schemas.microsoft.com/office/powerpoint/2010/main" val="38669752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relations from text</a:t>
            </a:r>
            <a:endParaRPr lang="en-US" dirty="0"/>
          </a:p>
        </p:txBody>
      </p:sp>
      <p:sp>
        <p:nvSpPr>
          <p:cNvPr id="3" name="Content Placeholder 2"/>
          <p:cNvSpPr>
            <a:spLocks noGrp="1"/>
          </p:cNvSpPr>
          <p:nvPr>
            <p:ph idx="1"/>
          </p:nvPr>
        </p:nvSpPr>
        <p:spPr>
          <a:xfrm>
            <a:off x="304800" y="1352550"/>
            <a:ext cx="8686800" cy="3790950"/>
          </a:xfrm>
        </p:spPr>
        <p:txBody>
          <a:body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a:t>
            </a:r>
            <a:r>
              <a:rPr lang="en-US" sz="2000" dirty="0">
                <a:solidFill>
                  <a:schemeClr val="bg1">
                    <a:lumMod val="50000"/>
                  </a:schemeClr>
                </a:solidFill>
                <a:ea typeface="ＭＳ Ｐゴシック" charset="0"/>
              </a:rPr>
              <a:t>Business Machines Corporation (IBM or the company) was incorporated in the </a:t>
            </a:r>
            <a:r>
              <a:rPr lang="en-US" sz="2000" dirty="0" smtClean="0">
                <a:solidFill>
                  <a:schemeClr val="bg1">
                    <a:lumMod val="50000"/>
                  </a:schemeClr>
                </a:solidFill>
                <a:ea typeface="ＭＳ Ｐゴシック" charset="0"/>
              </a:rPr>
              <a:t>State of </a:t>
            </a:r>
            <a:r>
              <a:rPr lang="en-US" sz="2000" dirty="0">
                <a:solidFill>
                  <a:schemeClr val="bg1">
                    <a:lumMod val="50000"/>
                  </a:schemeClr>
                </a:solidFill>
                <a:ea typeface="ＭＳ Ｐゴシック" charset="0"/>
              </a:rPr>
              <a:t>New York on June 16, 1911, as the Computing-Tabulating-Recording Co. (C-T-</a:t>
            </a:r>
            <a:r>
              <a:rPr lang="en-US" sz="2000" dirty="0" smtClean="0">
                <a:solidFill>
                  <a:schemeClr val="bg1">
                    <a:lumMod val="50000"/>
                  </a:schemeClr>
                </a:solidFill>
                <a:ea typeface="ＭＳ Ｐゴシック" charset="0"/>
              </a:rPr>
              <a:t>R)…”</a:t>
            </a:r>
          </a:p>
          <a:p>
            <a:r>
              <a:rPr lang="en-US" dirty="0" smtClean="0">
                <a:ea typeface="ＭＳ Ｐゴシック" charset="0"/>
              </a:rPr>
              <a:t>Extracted Complex Relation:</a:t>
            </a:r>
          </a:p>
          <a:p>
            <a:pPr marL="1485900" lvl="4" indent="0">
              <a:lnSpc>
                <a:spcPct val="70000"/>
              </a:lnSpc>
              <a:buNone/>
            </a:pPr>
            <a:r>
              <a:rPr lang="en-US" sz="2000" dirty="0" smtClean="0">
                <a:solidFill>
                  <a:srgbClr val="0000FF"/>
                </a:solidFill>
                <a:ea typeface="ＭＳ Ｐゴシック" charset="0"/>
              </a:rPr>
              <a:t>Company-Founding</a:t>
            </a:r>
          </a:p>
          <a:p>
            <a:pPr marL="1943100" lvl="5" indent="0">
              <a:lnSpc>
                <a:spcPct val="70000"/>
              </a:lnSpc>
              <a:buNone/>
            </a:pPr>
            <a:r>
              <a:rPr lang="en-US" sz="1800" dirty="0" smtClean="0">
                <a:solidFill>
                  <a:srgbClr val="0000FF"/>
                </a:solidFill>
                <a:ea typeface="ＭＳ Ｐゴシック" charset="0"/>
              </a:rPr>
              <a:t>  Company 	IBM</a:t>
            </a:r>
          </a:p>
          <a:p>
            <a:pPr marL="1943100" lvl="5" indent="0">
              <a:lnSpc>
                <a:spcPct val="70000"/>
              </a:lnSpc>
              <a:buNone/>
            </a:pPr>
            <a:r>
              <a:rPr lang="en-US" sz="1800" dirty="0" smtClean="0">
                <a:solidFill>
                  <a:srgbClr val="0000FF"/>
                </a:solidFill>
                <a:ea typeface="ＭＳ Ｐゴシック" charset="0"/>
              </a:rPr>
              <a:t>  Location  	New York</a:t>
            </a:r>
          </a:p>
          <a:p>
            <a:pPr marL="1943100" lvl="5" indent="0">
              <a:lnSpc>
                <a:spcPct val="70000"/>
              </a:lnSpc>
              <a:buNone/>
            </a:pPr>
            <a:r>
              <a:rPr lang="en-US" sz="1800" dirty="0" smtClean="0">
                <a:solidFill>
                  <a:srgbClr val="0000FF"/>
                </a:solidFill>
                <a:ea typeface="ＭＳ Ｐゴシック" charset="0"/>
              </a:rPr>
              <a:t>  Date 		June 16, 1911</a:t>
            </a:r>
          </a:p>
          <a:p>
            <a:pPr marL="1943100" lvl="5" indent="0">
              <a:lnSpc>
                <a:spcPct val="70000"/>
              </a:lnSpc>
              <a:buNone/>
            </a:pPr>
            <a:r>
              <a:rPr lang="en-US" sz="1800" dirty="0" smtClean="0">
                <a:solidFill>
                  <a:srgbClr val="0000FF"/>
                </a:solidFill>
                <a:ea typeface="ＭＳ Ｐゴシック" charset="0"/>
              </a:rPr>
              <a:t>  Original-Name  	Computing-Tabulating-Recording Co.</a:t>
            </a:r>
            <a:endParaRPr lang="en-US" sz="1800" dirty="0">
              <a:solidFill>
                <a:srgbClr val="0000FF"/>
              </a:solidFill>
              <a:ea typeface="ＭＳ Ｐゴシック" charset="0"/>
            </a:endParaRPr>
          </a:p>
          <a:p>
            <a:pPr>
              <a:lnSpc>
                <a:spcPct val="90000"/>
              </a:lnSpc>
            </a:pPr>
            <a:r>
              <a:rPr lang="en-US" dirty="0" smtClean="0">
                <a:ea typeface="ＭＳ Ｐゴシック" charset="0"/>
              </a:rPr>
              <a:t>But we will focus on the simpler task of extracting relation </a:t>
            </a:r>
            <a:r>
              <a:rPr lang="en-US" b="1" dirty="0" smtClean="0">
                <a:ea typeface="ＭＳ Ｐゴシック" charset="0"/>
              </a:rPr>
              <a:t>triples</a:t>
            </a:r>
          </a:p>
          <a:p>
            <a:pPr marL="1485900" lvl="4" indent="0">
              <a:lnSpc>
                <a:spcPct val="90000"/>
              </a:lnSpc>
              <a:buNone/>
            </a:pPr>
            <a:r>
              <a:rPr lang="en-US" sz="2000" dirty="0" smtClean="0">
                <a:solidFill>
                  <a:srgbClr val="3366FF"/>
                </a:solidFill>
                <a:ea typeface="ＭＳ Ｐゴシック" charset="0"/>
              </a:rPr>
              <a:t>Founding-year(IBM,1911)</a:t>
            </a:r>
          </a:p>
          <a:p>
            <a:pPr marL="1485900" lvl="4" indent="0">
              <a:lnSpc>
                <a:spcPct val="90000"/>
              </a:lnSpc>
              <a:buNone/>
            </a:pPr>
            <a:r>
              <a:rPr lang="en-US" sz="2000" dirty="0" smtClean="0">
                <a:solidFill>
                  <a:srgbClr val="3366FF"/>
                </a:solidFill>
                <a:ea typeface="ＭＳ Ｐゴシック" charset="0"/>
              </a:rPr>
              <a:t>Founding-location(</a:t>
            </a:r>
            <a:r>
              <a:rPr lang="en-US" sz="2000" dirty="0" err="1" smtClean="0">
                <a:solidFill>
                  <a:srgbClr val="3366FF"/>
                </a:solidFill>
                <a:ea typeface="ＭＳ Ｐゴシック" charset="0"/>
              </a:rPr>
              <a:t>IBM,New</a:t>
            </a:r>
            <a:r>
              <a:rPr lang="en-US" sz="2000" dirty="0" smtClean="0">
                <a:solidFill>
                  <a:srgbClr val="3366FF"/>
                </a:solidFill>
                <a:ea typeface="ＭＳ Ｐゴシック" charset="0"/>
              </a:rPr>
              <a:t> York)</a:t>
            </a:r>
          </a:p>
        </p:txBody>
      </p:sp>
    </p:spTree>
    <p:extLst>
      <p:ext uri="{BB962C8B-B14F-4D97-AF65-F5344CB8AC3E}">
        <p14:creationId xmlns:p14="http://schemas.microsoft.com/office/powerpoint/2010/main" val="2780982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Relation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Approaches:</a:t>
            </a:r>
          </a:p>
          <a:p>
            <a:pPr lvl="1"/>
            <a:r>
              <a:rPr lang="en-US" dirty="0" smtClean="0"/>
              <a:t>Supervised (ACE)</a:t>
            </a:r>
          </a:p>
          <a:p>
            <a:pPr lvl="1"/>
            <a:r>
              <a:rPr lang="en-US" dirty="0" smtClean="0"/>
              <a:t>Rule-Based (Hearst Patterns, etc…)</a:t>
            </a:r>
          </a:p>
          <a:p>
            <a:r>
              <a:rPr lang="en-US" dirty="0" smtClean="0"/>
              <a:t>Advantages:</a:t>
            </a:r>
          </a:p>
          <a:p>
            <a:pPr lvl="1"/>
            <a:r>
              <a:rPr lang="en-US" dirty="0" smtClean="0"/>
              <a:t>Good in-domain performance</a:t>
            </a:r>
          </a:p>
          <a:p>
            <a:r>
              <a:rPr lang="en-US" dirty="0" smtClean="0"/>
              <a:t>Disadvantages:</a:t>
            </a:r>
          </a:p>
          <a:p>
            <a:pPr lvl="1"/>
            <a:r>
              <a:rPr lang="en-US" dirty="0" smtClean="0"/>
              <a:t>Requires lots of human effort for each new relation…</a:t>
            </a:r>
          </a:p>
          <a:p>
            <a:pPr lvl="1"/>
            <a:r>
              <a:rPr lang="en-US" dirty="0" smtClean="0"/>
              <a:t>Doesn’t generalize much beyond the domain</a:t>
            </a:r>
          </a:p>
          <a:p>
            <a:endParaRPr lang="en-US" dirty="0"/>
          </a:p>
        </p:txBody>
      </p:sp>
    </p:spTree>
    <p:extLst>
      <p:ext uri="{BB962C8B-B14F-4D97-AF65-F5344CB8AC3E}">
        <p14:creationId xmlns:p14="http://schemas.microsoft.com/office/powerpoint/2010/main" val="1375631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Bootstrapping </a:t>
            </a:r>
          </a:p>
        </p:txBody>
      </p:sp>
      <p:sp>
        <p:nvSpPr>
          <p:cNvPr id="94212" name="Rectangle 3"/>
          <p:cNvSpPr>
            <a:spLocks noGrp="1" noChangeArrowheads="1"/>
          </p:cNvSpPr>
          <p:nvPr>
            <p:ph type="body" idx="1"/>
          </p:nvPr>
        </p:nvSpPr>
        <p:spPr>
          <a:xfrm>
            <a:off x="304800" y="1276350"/>
            <a:ext cx="8534400" cy="3505200"/>
          </a:xfrm>
        </p:spPr>
        <p:txBody>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a:t>
            </a:r>
            <a:r>
              <a:rPr lang="en-US" dirty="0" err="1"/>
              <a:t>google</a:t>
            </a:r>
            <a:r>
              <a:rPr lang="en-US" dirty="0" smtClean="0"/>
              <a:t>) for the environments of the seed tuple</a:t>
            </a:r>
            <a:endParaRPr lang="en-US" dirty="0"/>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dirty="0" smtClean="0"/>
              <a:t>Iterate</a:t>
            </a:r>
            <a:endParaRPr lang="en-US" sz="2400" dirty="0"/>
          </a:p>
        </p:txBody>
      </p:sp>
    </p:spTree>
    <p:extLst>
      <p:ext uri="{BB962C8B-B14F-4D97-AF65-F5344CB8AC3E}">
        <p14:creationId xmlns:p14="http://schemas.microsoft.com/office/powerpoint/2010/main" val="9173145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3350"/>
            <a:ext cx="7467600" cy="590550"/>
          </a:xfrm>
        </p:spPr>
        <p:txBody>
          <a:bodyPr/>
          <a:lstStyle/>
          <a:p>
            <a:r>
              <a:rPr lang="en-US" i="1" dirty="0" err="1" smtClean="0"/>
              <a:t>Dipre</a:t>
            </a:r>
            <a:r>
              <a:rPr lang="en-US" dirty="0" smtClean="0"/>
              <a:t>: Extract &lt;</a:t>
            </a:r>
            <a:r>
              <a:rPr lang="en-US" dirty="0" err="1" smtClean="0"/>
              <a:t>author,book</a:t>
            </a:r>
            <a:r>
              <a:rPr lang="en-US" dirty="0" smtClean="0"/>
              <a:t>&gt; pairs</a:t>
            </a:r>
            <a:endParaRPr lang="en-US" dirty="0"/>
          </a:p>
        </p:txBody>
      </p:sp>
      <p:sp>
        <p:nvSpPr>
          <p:cNvPr id="3" name="Content Placeholder 2"/>
          <p:cNvSpPr>
            <a:spLocks noGrp="1"/>
          </p:cNvSpPr>
          <p:nvPr>
            <p:ph sz="quarter" idx="1"/>
          </p:nvPr>
        </p:nvSpPr>
        <p:spPr>
          <a:xfrm>
            <a:off x="397940" y="1452550"/>
            <a:ext cx="8686800" cy="3333750"/>
          </a:xfrm>
        </p:spPr>
        <p:txBody>
          <a:bodyPr/>
          <a:lstStyle/>
          <a:p>
            <a:r>
              <a:rPr lang="en-US" sz="2000" dirty="0" smtClean="0"/>
              <a:t>Start </a:t>
            </a:r>
            <a:r>
              <a:rPr lang="en-US" sz="2000" dirty="0"/>
              <a:t>with </a:t>
            </a:r>
            <a:r>
              <a:rPr lang="en-US" sz="2000" dirty="0" smtClean="0"/>
              <a:t>5 seeds:</a:t>
            </a:r>
            <a:endParaRPr lang="en-US" sz="2000" dirty="0"/>
          </a:p>
          <a:p>
            <a:pPr marL="0" indent="0">
              <a:buNone/>
            </a:pPr>
            <a:endParaRPr lang="en-US" sz="2000" dirty="0"/>
          </a:p>
          <a:p>
            <a:pPr>
              <a:buNone/>
            </a:pPr>
            <a:endParaRPr lang="en-US" sz="1800" dirty="0"/>
          </a:p>
          <a:p>
            <a:r>
              <a:rPr lang="en-US" sz="2000" dirty="0" smtClean="0"/>
              <a:t>Find Instances:</a:t>
            </a:r>
            <a:endParaRPr lang="en-US" sz="2000" dirty="0"/>
          </a:p>
          <a:p>
            <a:pPr marL="457200" lvl="1" indent="0">
              <a:buNone/>
            </a:pPr>
            <a:r>
              <a:rPr lang="en-US" sz="1400" dirty="0">
                <a:solidFill>
                  <a:srgbClr val="0000FF"/>
                </a:solidFill>
              </a:rPr>
              <a:t>The Comedy of Errors</a:t>
            </a:r>
            <a:r>
              <a:rPr lang="en-US" sz="1400" dirty="0">
                <a:solidFill>
                  <a:srgbClr val="000000"/>
                </a:solidFill>
              </a:rPr>
              <a:t>, by </a:t>
            </a:r>
            <a:r>
              <a:rPr lang="en-US" sz="1400" dirty="0">
                <a:solidFill>
                  <a:srgbClr val="0000FF"/>
                </a:solidFill>
              </a:rPr>
              <a:t> William Shakespeare</a:t>
            </a:r>
            <a:r>
              <a:rPr lang="en-US" sz="1400" dirty="0">
                <a:solidFill>
                  <a:srgbClr val="000000"/>
                </a:solidFill>
              </a:rPr>
              <a:t>, was</a:t>
            </a:r>
          </a:p>
          <a:p>
            <a:pPr marL="457200" lvl="1" indent="0">
              <a:buNone/>
            </a:pPr>
            <a:r>
              <a:rPr lang="en-US" sz="1400" dirty="0">
                <a:solidFill>
                  <a:srgbClr val="0000FF"/>
                </a:solidFill>
              </a:rPr>
              <a:t>The Comedy of Errors</a:t>
            </a:r>
            <a:r>
              <a:rPr lang="en-US" sz="1400" dirty="0">
                <a:solidFill>
                  <a:srgbClr val="000000"/>
                </a:solidFill>
              </a:rPr>
              <a:t>, by  </a:t>
            </a:r>
            <a:r>
              <a:rPr lang="en-US" sz="1400" dirty="0">
                <a:solidFill>
                  <a:srgbClr val="0000FF"/>
                </a:solidFill>
              </a:rPr>
              <a:t>William Shakespeare</a:t>
            </a:r>
            <a:r>
              <a:rPr lang="en-US" sz="1400" dirty="0">
                <a:solidFill>
                  <a:srgbClr val="000000"/>
                </a:solidFill>
              </a:rPr>
              <a:t>, is</a:t>
            </a:r>
          </a:p>
          <a:p>
            <a:pPr marL="457200" lvl="1" indent="0">
              <a:buNone/>
            </a:pPr>
            <a:r>
              <a:rPr lang="en-US" sz="1400" dirty="0" smtClean="0">
                <a:solidFill>
                  <a:srgbClr val="0000FF"/>
                </a:solidFill>
              </a:rPr>
              <a:t>The </a:t>
            </a:r>
            <a:r>
              <a:rPr lang="en-US" sz="1400" dirty="0">
                <a:solidFill>
                  <a:srgbClr val="0000FF"/>
                </a:solidFill>
              </a:rPr>
              <a:t>Comedy of Errors</a:t>
            </a:r>
            <a:r>
              <a:rPr lang="en-US" sz="1400" dirty="0">
                <a:solidFill>
                  <a:srgbClr val="000000"/>
                </a:solidFill>
              </a:rPr>
              <a:t>, one of </a:t>
            </a:r>
            <a:r>
              <a:rPr lang="en-US" sz="1400" dirty="0">
                <a:solidFill>
                  <a:srgbClr val="0000FF"/>
                </a:solidFill>
              </a:rPr>
              <a:t>William Shakespeare</a:t>
            </a:r>
            <a:r>
              <a:rPr lang="en-US" sz="1400" dirty="0">
                <a:solidFill>
                  <a:srgbClr val="000000"/>
                </a:solidFill>
              </a:rPr>
              <a:t>'s earliest attempts</a:t>
            </a:r>
          </a:p>
          <a:p>
            <a:pPr marL="457200" lvl="1" indent="0">
              <a:buNone/>
            </a:pPr>
            <a:r>
              <a:rPr lang="en-US" sz="1400" dirty="0">
                <a:solidFill>
                  <a:srgbClr val="0000FF"/>
                </a:solidFill>
              </a:rPr>
              <a:t>The Comedy of Errors</a:t>
            </a:r>
            <a:r>
              <a:rPr lang="en-US" sz="1400" dirty="0">
                <a:solidFill>
                  <a:srgbClr val="000000"/>
                </a:solidFill>
              </a:rPr>
              <a:t>, one of </a:t>
            </a:r>
            <a:r>
              <a:rPr lang="en-US" sz="1400" dirty="0">
                <a:solidFill>
                  <a:srgbClr val="0000FF"/>
                </a:solidFill>
              </a:rPr>
              <a:t>William Shakespeare</a:t>
            </a:r>
            <a:r>
              <a:rPr lang="en-US" sz="1400" dirty="0">
                <a:solidFill>
                  <a:srgbClr val="000000"/>
                </a:solidFill>
              </a:rPr>
              <a:t>'s most</a:t>
            </a:r>
          </a:p>
          <a:p>
            <a:r>
              <a:rPr lang="en-US" sz="2000" dirty="0" smtClean="0"/>
              <a:t>Extract patterns (group by middle, take longest common prefix/suffix</a:t>
            </a:r>
            <a:r>
              <a:rPr lang="en-US" dirty="0" smtClean="0"/>
              <a:t>)</a:t>
            </a:r>
            <a:endParaRPr lang="en-US" sz="2400" dirty="0"/>
          </a:p>
          <a:p>
            <a:pPr marL="457200" lvl="1" indent="0">
              <a:buNone/>
            </a:pPr>
            <a:r>
              <a:rPr lang="en-US" dirty="0" smtClean="0">
                <a:solidFill>
                  <a:srgbClr val="0000FF"/>
                </a:solidFill>
                <a:latin typeface="Courier"/>
                <a:cs typeface="Courier"/>
              </a:rPr>
              <a:t>?x </a:t>
            </a:r>
            <a:r>
              <a:rPr lang="en-US" dirty="0" smtClean="0">
                <a:latin typeface="Courier"/>
                <a:cs typeface="Courier"/>
              </a:rPr>
              <a:t>,</a:t>
            </a:r>
            <a:r>
              <a:rPr lang="en-US" dirty="0">
                <a:latin typeface="Courier"/>
                <a:cs typeface="Courier"/>
              </a:rPr>
              <a:t> </a:t>
            </a:r>
            <a:r>
              <a:rPr lang="en-US" dirty="0" smtClean="0">
                <a:latin typeface="Courier"/>
                <a:cs typeface="Courier"/>
              </a:rPr>
              <a:t>by </a:t>
            </a:r>
            <a:r>
              <a:rPr lang="en-US" dirty="0" smtClean="0">
                <a:solidFill>
                  <a:srgbClr val="0000FF"/>
                </a:solidFill>
                <a:latin typeface="Courier"/>
                <a:cs typeface="Courier"/>
              </a:rPr>
              <a:t>?y</a:t>
            </a:r>
            <a:r>
              <a:rPr lang="en-US" b="1" dirty="0" smtClean="0">
                <a:solidFill>
                  <a:srgbClr val="0000FF"/>
                </a:solidFill>
                <a:latin typeface="Courier"/>
                <a:cs typeface="Courier"/>
              </a:rPr>
              <a:t> </a:t>
            </a:r>
            <a:r>
              <a:rPr lang="en-US" b="1" dirty="0" smtClean="0">
                <a:latin typeface="Courier"/>
                <a:cs typeface="Courier"/>
              </a:rPr>
              <a:t>,           </a:t>
            </a:r>
            <a:r>
              <a:rPr lang="en-US" dirty="0" smtClean="0">
                <a:solidFill>
                  <a:srgbClr val="0000FF"/>
                </a:solidFill>
                <a:latin typeface="Courier"/>
                <a:cs typeface="Courier"/>
              </a:rPr>
              <a:t>?</a:t>
            </a:r>
            <a:r>
              <a:rPr lang="en-US" dirty="0">
                <a:solidFill>
                  <a:srgbClr val="0000FF"/>
                </a:solidFill>
                <a:latin typeface="Courier"/>
                <a:cs typeface="Courier"/>
              </a:rPr>
              <a:t>x </a:t>
            </a:r>
            <a:r>
              <a:rPr lang="en-US" dirty="0">
                <a:latin typeface="Courier"/>
                <a:cs typeface="Courier"/>
              </a:rPr>
              <a:t>, </a:t>
            </a:r>
            <a:r>
              <a:rPr lang="en-US" dirty="0" smtClean="0">
                <a:latin typeface="Courier"/>
                <a:cs typeface="Courier"/>
              </a:rPr>
              <a:t>one of </a:t>
            </a:r>
            <a:r>
              <a:rPr lang="en-US" dirty="0" smtClean="0">
                <a:solidFill>
                  <a:srgbClr val="0000FF"/>
                </a:solidFill>
                <a:latin typeface="Courier"/>
                <a:cs typeface="Courier"/>
              </a:rPr>
              <a:t>?</a:t>
            </a:r>
            <a:r>
              <a:rPr lang="en-US" dirty="0">
                <a:solidFill>
                  <a:srgbClr val="0000FF"/>
                </a:solidFill>
                <a:latin typeface="Courier"/>
                <a:cs typeface="Courier"/>
              </a:rPr>
              <a:t>y</a:t>
            </a:r>
            <a:r>
              <a:rPr lang="en-US" b="1" dirty="0">
                <a:solidFill>
                  <a:srgbClr val="0000FF"/>
                </a:solidFill>
                <a:latin typeface="Courier"/>
                <a:cs typeface="Courier"/>
              </a:rPr>
              <a:t> </a:t>
            </a:r>
            <a:r>
              <a:rPr lang="en-US" b="1" dirty="0" smtClean="0">
                <a:latin typeface="Courier"/>
                <a:cs typeface="Courier"/>
              </a:rPr>
              <a:t>‘s   </a:t>
            </a:r>
          </a:p>
          <a:p>
            <a:r>
              <a:rPr lang="en-US" sz="2000" dirty="0" smtClean="0">
                <a:latin typeface="Calibri"/>
                <a:cs typeface="Calibri"/>
              </a:rPr>
              <a:t>Now iterate, finding new seeds that match the pattern</a:t>
            </a:r>
            <a:endParaRPr lang="en-US" sz="2000" dirty="0">
              <a:latin typeface="Calibri"/>
              <a:cs typeface="Calibri"/>
            </a:endParaRPr>
          </a:p>
          <a:p>
            <a:pPr marL="457200" lvl="1" indent="0">
              <a:buNone/>
            </a:pPr>
            <a:endParaRPr lang="en-US" b="1" dirty="0" smtClean="0">
              <a:latin typeface="Courier"/>
              <a:cs typeface="Courier"/>
            </a:endParaRPr>
          </a:p>
        </p:txBody>
      </p:sp>
      <p:sp>
        <p:nvSpPr>
          <p:cNvPr id="7" name="TextBox 6"/>
          <p:cNvSpPr txBox="1"/>
          <p:nvPr/>
        </p:nvSpPr>
        <p:spPr>
          <a:xfrm>
            <a:off x="2209800" y="694554"/>
            <a:ext cx="6705599" cy="276999"/>
          </a:xfrm>
          <a:prstGeom prst="rect">
            <a:avLst/>
          </a:prstGeom>
          <a:noFill/>
        </p:spPr>
        <p:txBody>
          <a:bodyPr wrap="square" rtlCol="0">
            <a:spAutoFit/>
          </a:bodyPr>
          <a:lstStyle/>
          <a:p>
            <a:pPr defTabSz="914400" fontAlgn="base">
              <a:spcBef>
                <a:spcPct val="0"/>
              </a:spcBef>
              <a:spcAft>
                <a:spcPct val="0"/>
              </a:spcAft>
            </a:pPr>
            <a:r>
              <a:rPr lang="en-US" sz="1200" dirty="0" err="1">
                <a:solidFill>
                  <a:prstClr val="black"/>
                </a:solidFill>
                <a:latin typeface="Lucida Sans" charset="0"/>
                <a:ea typeface="ＭＳ Ｐゴシック" charset="0"/>
                <a:cs typeface="ＭＳ Ｐゴシック" charset="0"/>
              </a:rPr>
              <a:t>Brin</a:t>
            </a:r>
            <a:r>
              <a:rPr lang="en-US" sz="1200" dirty="0">
                <a:solidFill>
                  <a:prstClr val="black"/>
                </a:solidFill>
                <a:latin typeface="Lucida Sans" charset="0"/>
                <a:ea typeface="ＭＳ Ｐゴシック" charset="0"/>
                <a:cs typeface="ＭＳ Ｐゴシック" charset="0"/>
              </a:rPr>
              <a:t>, Sergei. 1998. Extracting Patterns and Relations from the World Wide Web.</a:t>
            </a:r>
          </a:p>
        </p:txBody>
      </p:sp>
      <p:graphicFrame>
        <p:nvGraphicFramePr>
          <p:cNvPr id="8" name="Table 7"/>
          <p:cNvGraphicFramePr>
            <a:graphicFrameLocks noGrp="1"/>
          </p:cNvGraphicFramePr>
          <p:nvPr>
            <p:extLst>
              <p:ext uri="{D42A27DB-BD31-4B8C-83A1-F6EECF244321}">
                <p14:modId xmlns:p14="http://schemas.microsoft.com/office/powerpoint/2010/main" val="2762717722"/>
              </p:ext>
            </p:extLst>
          </p:nvPr>
        </p:nvGraphicFramePr>
        <p:xfrm>
          <a:off x="5031316" y="1047752"/>
          <a:ext cx="3937000" cy="1721358"/>
        </p:xfrm>
        <a:graphic>
          <a:graphicData uri="http://schemas.openxmlformats.org/drawingml/2006/table">
            <a:tbl>
              <a:tblPr firstRow="1" bandRow="1">
                <a:tableStyleId>{5C22544A-7EE6-4342-B048-85BDC9FD1C3A}</a:tableStyleId>
              </a:tblPr>
              <a:tblGrid>
                <a:gridCol w="1624794"/>
                <a:gridCol w="2312206"/>
              </a:tblGrid>
              <a:tr h="221742">
                <a:tc>
                  <a:txBody>
                    <a:bodyPr/>
                    <a:lstStyle/>
                    <a:p>
                      <a:pPr>
                        <a:lnSpc>
                          <a:spcPct val="60000"/>
                        </a:lnSpc>
                      </a:pPr>
                      <a:r>
                        <a:rPr lang="en-US" sz="1400" dirty="0" smtClean="0"/>
                        <a:t>Author</a:t>
                      </a:r>
                      <a:endParaRPr lang="en-US" sz="1400" dirty="0"/>
                    </a:p>
                  </a:txBody>
                  <a:tcPr/>
                </a:tc>
                <a:tc>
                  <a:txBody>
                    <a:bodyPr/>
                    <a:lstStyle/>
                    <a:p>
                      <a:pPr>
                        <a:lnSpc>
                          <a:spcPct val="60000"/>
                        </a:lnSpc>
                      </a:pPr>
                      <a:r>
                        <a:rPr lang="en-US" sz="1400" dirty="0" smtClean="0"/>
                        <a:t>Book</a:t>
                      </a:r>
                      <a:endParaRPr lang="en-US" sz="1400" dirty="0"/>
                    </a:p>
                  </a:txBody>
                  <a:tcPr/>
                </a:tc>
              </a:tr>
              <a:tr h="221742">
                <a:tc>
                  <a:txBody>
                    <a:bodyPr/>
                    <a:lstStyle/>
                    <a:p>
                      <a:pPr>
                        <a:lnSpc>
                          <a:spcPct val="60000"/>
                        </a:lnSpc>
                      </a:pPr>
                      <a:r>
                        <a:rPr lang="en-US" sz="1400" dirty="0" smtClean="0"/>
                        <a:t>Isaac Asimov</a:t>
                      </a:r>
                      <a:endParaRPr lang="en-US" sz="1400" dirty="0"/>
                    </a:p>
                  </a:txBody>
                  <a:tcPr/>
                </a:tc>
                <a:tc>
                  <a:txBody>
                    <a:bodyPr/>
                    <a:lstStyle/>
                    <a:p>
                      <a:pPr>
                        <a:lnSpc>
                          <a:spcPct val="60000"/>
                        </a:lnSpc>
                      </a:pPr>
                      <a:r>
                        <a:rPr lang="en-US" sz="1400" dirty="0" smtClean="0"/>
                        <a:t>The Robots</a:t>
                      </a:r>
                      <a:r>
                        <a:rPr lang="en-US" sz="1400" baseline="0" dirty="0" smtClean="0"/>
                        <a:t> of Dawn</a:t>
                      </a:r>
                      <a:endParaRPr lang="en-US" sz="1400" dirty="0"/>
                    </a:p>
                  </a:txBody>
                  <a:tcPr/>
                </a:tc>
              </a:tr>
              <a:tr h="221742">
                <a:tc>
                  <a:txBody>
                    <a:bodyPr/>
                    <a:lstStyle/>
                    <a:p>
                      <a:pPr>
                        <a:lnSpc>
                          <a:spcPct val="60000"/>
                        </a:lnSpc>
                      </a:pPr>
                      <a:r>
                        <a:rPr lang="en-US" sz="1400" dirty="0" smtClean="0"/>
                        <a:t>David </a:t>
                      </a:r>
                      <a:r>
                        <a:rPr lang="en-US" sz="1400" dirty="0" err="1" smtClean="0"/>
                        <a:t>Brin</a:t>
                      </a:r>
                      <a:endParaRPr lang="en-US" sz="1400" dirty="0"/>
                    </a:p>
                  </a:txBody>
                  <a:tcPr/>
                </a:tc>
                <a:tc>
                  <a:txBody>
                    <a:bodyPr/>
                    <a:lstStyle/>
                    <a:p>
                      <a:pPr>
                        <a:lnSpc>
                          <a:spcPct val="60000"/>
                        </a:lnSpc>
                      </a:pPr>
                      <a:r>
                        <a:rPr lang="en-US" sz="1400" dirty="0" err="1" smtClean="0"/>
                        <a:t>Startide</a:t>
                      </a:r>
                      <a:r>
                        <a:rPr lang="en-US" sz="1400" dirty="0" smtClean="0"/>
                        <a:t> Rising</a:t>
                      </a:r>
                      <a:endParaRPr lang="en-US" sz="1400" dirty="0"/>
                    </a:p>
                  </a:txBody>
                  <a:tcPr/>
                </a:tc>
              </a:tr>
              <a:tr h="352044">
                <a:tc>
                  <a:txBody>
                    <a:bodyPr/>
                    <a:lstStyle/>
                    <a:p>
                      <a:pPr>
                        <a:lnSpc>
                          <a:spcPct val="60000"/>
                        </a:lnSpc>
                      </a:pPr>
                      <a:r>
                        <a:rPr lang="en-US" sz="1400" dirty="0" smtClean="0"/>
                        <a:t>James </a:t>
                      </a:r>
                      <a:r>
                        <a:rPr lang="en-US" sz="1400" dirty="0" err="1" smtClean="0"/>
                        <a:t>Gleick</a:t>
                      </a:r>
                      <a:endParaRPr lang="en-US" sz="1400" dirty="0"/>
                    </a:p>
                  </a:txBody>
                  <a:tcPr/>
                </a:tc>
                <a:tc>
                  <a:txBody>
                    <a:bodyPr/>
                    <a:lstStyle/>
                    <a:p>
                      <a:pPr>
                        <a:lnSpc>
                          <a:spcPct val="60000"/>
                        </a:lnSpc>
                      </a:pPr>
                      <a:r>
                        <a:rPr lang="en-US" sz="1400" dirty="0" smtClean="0"/>
                        <a:t>Chaos: Making a New Science</a:t>
                      </a:r>
                      <a:endParaRPr lang="en-US" sz="1400" dirty="0"/>
                    </a:p>
                  </a:txBody>
                  <a:tcPr/>
                </a:tc>
              </a:tr>
              <a:tr h="352044">
                <a:tc>
                  <a:txBody>
                    <a:bodyPr/>
                    <a:lstStyle/>
                    <a:p>
                      <a:pPr>
                        <a:lnSpc>
                          <a:spcPct val="60000"/>
                        </a:lnSpc>
                      </a:pPr>
                      <a:r>
                        <a:rPr lang="en-US" sz="1400" dirty="0" smtClean="0"/>
                        <a:t>Charles Dickens</a:t>
                      </a:r>
                      <a:endParaRPr lang="en-US" sz="1400" dirty="0"/>
                    </a:p>
                  </a:txBody>
                  <a:tcPr/>
                </a:tc>
                <a:tc>
                  <a:txBody>
                    <a:bodyPr/>
                    <a:lstStyle/>
                    <a:p>
                      <a:pPr>
                        <a:lnSpc>
                          <a:spcPct val="60000"/>
                        </a:lnSpc>
                      </a:pPr>
                      <a:r>
                        <a:rPr lang="en-US" sz="1400" dirty="0" smtClean="0"/>
                        <a:t>Great Expectations</a:t>
                      </a:r>
                      <a:endParaRPr lang="en-US" sz="1400" dirty="0"/>
                    </a:p>
                  </a:txBody>
                  <a:tcPr/>
                </a:tc>
              </a:tr>
              <a:tr h="352044">
                <a:tc>
                  <a:txBody>
                    <a:bodyPr/>
                    <a:lstStyle/>
                    <a:p>
                      <a:pPr>
                        <a:lnSpc>
                          <a:spcPct val="60000"/>
                        </a:lnSpc>
                      </a:pPr>
                      <a:r>
                        <a:rPr lang="en-US" sz="1400" dirty="0" smtClean="0"/>
                        <a:t>William Shakespeare</a:t>
                      </a:r>
                      <a:endParaRPr lang="en-US" sz="1400" dirty="0"/>
                    </a:p>
                  </a:txBody>
                  <a:tcPr/>
                </a:tc>
                <a:tc>
                  <a:txBody>
                    <a:bodyPr/>
                    <a:lstStyle/>
                    <a:p>
                      <a:pPr>
                        <a:lnSpc>
                          <a:spcPct val="60000"/>
                        </a:lnSpc>
                      </a:pPr>
                      <a:r>
                        <a:rPr lang="en-US" sz="1400" dirty="0" smtClean="0"/>
                        <a:t>The Comedy of Errors</a:t>
                      </a:r>
                      <a:endParaRPr lang="en-US" sz="1400" dirty="0"/>
                    </a:p>
                  </a:txBody>
                  <a:tcPr/>
                </a:tc>
              </a:tr>
            </a:tbl>
          </a:graphicData>
        </a:graphic>
      </p:graphicFrame>
    </p:spTree>
    <p:extLst>
      <p:ext uri="{BB962C8B-B14F-4D97-AF65-F5344CB8AC3E}">
        <p14:creationId xmlns:p14="http://schemas.microsoft.com/office/powerpoint/2010/main" val="2188346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3350"/>
            <a:ext cx="7467600" cy="742950"/>
          </a:xfrm>
        </p:spPr>
        <p:txBody>
          <a:bodyPr/>
          <a:lstStyle/>
          <a:p>
            <a:r>
              <a:rPr lang="en-US" dirty="0" smtClean="0"/>
              <a:t>Distant </a:t>
            </a:r>
            <a:r>
              <a:rPr lang="en-US" dirty="0"/>
              <a:t>Supervision</a:t>
            </a:r>
          </a:p>
        </p:txBody>
      </p:sp>
      <p:sp>
        <p:nvSpPr>
          <p:cNvPr id="3" name="Content Placeholder 2"/>
          <p:cNvSpPr>
            <a:spLocks noGrp="1"/>
          </p:cNvSpPr>
          <p:nvPr>
            <p:ph sz="quarter" idx="1"/>
          </p:nvPr>
        </p:nvSpPr>
        <p:spPr>
          <a:xfrm>
            <a:off x="304800" y="2133600"/>
            <a:ext cx="8534400" cy="2800350"/>
          </a:xfrm>
        </p:spPr>
        <p:txBody>
          <a:bodyPr/>
          <a:lstStyle/>
          <a:p>
            <a:r>
              <a:rPr lang="en-US" sz="2800" dirty="0" smtClean="0"/>
              <a:t>Combine bootstrapping with supervised learning</a:t>
            </a:r>
            <a:endParaRPr lang="en-US" sz="2800" b="1" dirty="0"/>
          </a:p>
          <a:p>
            <a:pPr lvl="1"/>
            <a:r>
              <a:rPr lang="en-US" sz="2800" dirty="0" smtClean="0"/>
              <a:t>Instead of 5 seeds,</a:t>
            </a:r>
          </a:p>
          <a:p>
            <a:pPr lvl="2"/>
            <a:r>
              <a:rPr lang="en-US" sz="2400" dirty="0" smtClean="0"/>
              <a:t>Use </a:t>
            </a:r>
            <a:r>
              <a:rPr lang="en-US" sz="2400" dirty="0"/>
              <a:t>a large database to get </a:t>
            </a:r>
            <a:r>
              <a:rPr lang="en-US" sz="2400" dirty="0" smtClean="0"/>
              <a:t>huge # of seed </a:t>
            </a:r>
            <a:r>
              <a:rPr lang="en-US" sz="2400" dirty="0"/>
              <a:t>examples</a:t>
            </a:r>
          </a:p>
          <a:p>
            <a:pPr lvl="1"/>
            <a:r>
              <a:rPr lang="en-US" sz="2800" dirty="0"/>
              <a:t>Create </a:t>
            </a:r>
            <a:r>
              <a:rPr lang="en-US" sz="2800" dirty="0" smtClean="0"/>
              <a:t>lots of features </a:t>
            </a:r>
            <a:r>
              <a:rPr lang="en-US" sz="2800" dirty="0"/>
              <a:t>from all these examples</a:t>
            </a:r>
          </a:p>
          <a:p>
            <a:pPr lvl="1"/>
            <a:r>
              <a:rPr lang="en-US" sz="2800" dirty="0"/>
              <a:t>Combine in a </a:t>
            </a:r>
            <a:r>
              <a:rPr lang="en-US" sz="2800" dirty="0" smtClean="0"/>
              <a:t>supervised classifier</a:t>
            </a:r>
            <a:endParaRPr lang="en-US" dirty="0"/>
          </a:p>
        </p:txBody>
      </p:sp>
      <p:sp>
        <p:nvSpPr>
          <p:cNvPr id="4" name="TextBox 3"/>
          <p:cNvSpPr txBox="1"/>
          <p:nvPr/>
        </p:nvSpPr>
        <p:spPr>
          <a:xfrm>
            <a:off x="1295400" y="918686"/>
            <a:ext cx="7772400" cy="738664"/>
          </a:xfrm>
          <a:prstGeom prst="rect">
            <a:avLst/>
          </a:prstGeom>
          <a:noFill/>
        </p:spPr>
        <p:txBody>
          <a:bodyPr wrap="square" rtlCol="0">
            <a:spAutoFit/>
          </a:bodyPr>
          <a:lstStyle/>
          <a:p>
            <a:pPr defTabSz="914400" fontAlgn="base">
              <a:spcBef>
                <a:spcPct val="0"/>
              </a:spcBef>
              <a:spcAft>
                <a:spcPct val="0"/>
              </a:spcAft>
            </a:pPr>
            <a:r>
              <a:rPr lang="en-US" sz="1400" dirty="0">
                <a:solidFill>
                  <a:srgbClr val="000000"/>
                </a:solidFill>
                <a:latin typeface="Calibri"/>
                <a:ea typeface="ＭＳ Ｐゴシック" charset="0"/>
                <a:cs typeface="Calibri"/>
              </a:rPr>
              <a:t>Snow, Jurafsky, Ng. 2005. Learning syntactic patterns for automatic </a:t>
            </a:r>
            <a:r>
              <a:rPr lang="en-US" sz="1400" dirty="0" err="1">
                <a:solidFill>
                  <a:srgbClr val="000000"/>
                </a:solidFill>
                <a:latin typeface="Calibri"/>
                <a:ea typeface="ＭＳ Ｐゴシック" charset="0"/>
                <a:cs typeface="Calibri"/>
              </a:rPr>
              <a:t>hypernym</a:t>
            </a:r>
            <a:r>
              <a:rPr lang="en-US" sz="1400" dirty="0">
                <a:solidFill>
                  <a:srgbClr val="000000"/>
                </a:solidFill>
                <a:latin typeface="Calibri"/>
                <a:ea typeface="ＭＳ Ｐゴシック" charset="0"/>
                <a:cs typeface="Calibri"/>
              </a:rPr>
              <a:t> discovery. NIPS 17</a:t>
            </a:r>
          </a:p>
          <a:p>
            <a:pPr defTabSz="914400" fontAlgn="base">
              <a:spcBef>
                <a:spcPct val="0"/>
              </a:spcBef>
              <a:spcAft>
                <a:spcPct val="0"/>
              </a:spcAft>
            </a:pPr>
            <a:r>
              <a:rPr lang="en-US" sz="1400" dirty="0" err="1">
                <a:solidFill>
                  <a:prstClr val="black"/>
                </a:solidFill>
                <a:latin typeface="Calibri"/>
                <a:ea typeface="ＭＳ Ｐゴシック" charset="0"/>
                <a:cs typeface="Calibri"/>
              </a:rPr>
              <a:t>Fei</a:t>
            </a:r>
            <a:r>
              <a:rPr lang="en-US" sz="1400" dirty="0">
                <a:solidFill>
                  <a:prstClr val="black"/>
                </a:solidFill>
                <a:latin typeface="Calibri"/>
                <a:ea typeface="ＭＳ Ｐゴシック" charset="0"/>
                <a:cs typeface="Calibri"/>
              </a:rPr>
              <a:t> Wu and Daniel S. Weld. 2007.  Autonomously </a:t>
            </a:r>
            <a:r>
              <a:rPr lang="en-US" sz="1400" dirty="0" err="1">
                <a:solidFill>
                  <a:prstClr val="black"/>
                </a:solidFill>
                <a:latin typeface="Calibri"/>
                <a:ea typeface="ＭＳ Ｐゴシック" charset="0"/>
                <a:cs typeface="Calibri"/>
              </a:rPr>
              <a:t>Semantifying</a:t>
            </a:r>
            <a:r>
              <a:rPr lang="en-US" sz="1400" dirty="0">
                <a:solidFill>
                  <a:prstClr val="black"/>
                </a:solidFill>
                <a:latin typeface="Calibri"/>
                <a:ea typeface="ＭＳ Ｐゴシック" charset="0"/>
                <a:cs typeface="Calibri"/>
              </a:rPr>
              <a:t> </a:t>
            </a:r>
            <a:r>
              <a:rPr lang="en-US" sz="1400" dirty="0" err="1">
                <a:solidFill>
                  <a:prstClr val="black"/>
                </a:solidFill>
                <a:latin typeface="Calibri"/>
                <a:ea typeface="ＭＳ Ｐゴシック" charset="0"/>
                <a:cs typeface="Calibri"/>
              </a:rPr>
              <a:t>Wikipeida</a:t>
            </a:r>
            <a:r>
              <a:rPr lang="en-US" sz="1400" dirty="0">
                <a:solidFill>
                  <a:prstClr val="black"/>
                </a:solidFill>
                <a:latin typeface="Calibri"/>
                <a:ea typeface="ＭＳ Ｐゴシック" charset="0"/>
                <a:cs typeface="Calibri"/>
              </a:rPr>
              <a:t>. CIKM 2007</a:t>
            </a:r>
          </a:p>
          <a:p>
            <a:pPr defTabSz="914400" fontAlgn="base">
              <a:spcBef>
                <a:spcPct val="0"/>
              </a:spcBef>
              <a:spcAft>
                <a:spcPct val="0"/>
              </a:spcAft>
            </a:pPr>
            <a:r>
              <a:rPr lang="en-US" sz="1400" dirty="0" err="1">
                <a:solidFill>
                  <a:prstClr val="black"/>
                </a:solidFill>
                <a:latin typeface="Calibri"/>
                <a:ea typeface="Arial" pitchFamily="-107" charset="0"/>
                <a:cs typeface="Calibri"/>
              </a:rPr>
              <a:t>Mintz</a:t>
            </a:r>
            <a:r>
              <a:rPr lang="en-US" sz="1400" dirty="0">
                <a:solidFill>
                  <a:prstClr val="black"/>
                </a:solidFill>
                <a:latin typeface="Calibri"/>
                <a:ea typeface="Arial" pitchFamily="-107" charset="0"/>
                <a:cs typeface="Calibri"/>
              </a:rPr>
              <a:t>, Bills, Snow, Jurafsky. 2009. Distant supervision for relation extraction without labeled data. ACL09</a:t>
            </a:r>
          </a:p>
        </p:txBody>
      </p:sp>
    </p:spTree>
    <p:extLst>
      <p:ext uri="{BB962C8B-B14F-4D97-AF65-F5344CB8AC3E}">
        <p14:creationId xmlns:p14="http://schemas.microsoft.com/office/powerpoint/2010/main" val="32530933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Distant supervision paradigm</a:t>
            </a:r>
          </a:p>
        </p:txBody>
      </p:sp>
      <p:sp>
        <p:nvSpPr>
          <p:cNvPr id="3" name="Content Placeholder 2"/>
          <p:cNvSpPr>
            <a:spLocks noGrp="1"/>
          </p:cNvSpPr>
          <p:nvPr>
            <p:ph sz="quarter" idx="1"/>
          </p:nvPr>
        </p:nvSpPr>
        <p:spPr>
          <a:xfrm>
            <a:off x="304800" y="1352550"/>
            <a:ext cx="8534400" cy="3124200"/>
          </a:xfrm>
        </p:spPr>
        <p:txBody>
          <a:bodyPr/>
          <a:lstStyle/>
          <a:p>
            <a:r>
              <a:rPr lang="en-US" sz="2800" dirty="0" smtClean="0"/>
              <a:t>Like supervised </a:t>
            </a:r>
            <a:r>
              <a:rPr lang="en-US" sz="2800" dirty="0"/>
              <a:t>classification:</a:t>
            </a:r>
          </a:p>
          <a:p>
            <a:pPr lvl="2"/>
            <a:r>
              <a:rPr lang="en-US" sz="2400" dirty="0" smtClean="0"/>
              <a:t>Uses a classifier with lots of features</a:t>
            </a:r>
          </a:p>
          <a:p>
            <a:pPr lvl="2"/>
            <a:r>
              <a:rPr lang="en-US" sz="2400" dirty="0"/>
              <a:t>Supervised by detailed hand-created </a:t>
            </a:r>
            <a:r>
              <a:rPr lang="en-US" sz="2400" dirty="0" smtClean="0"/>
              <a:t>knowledge</a:t>
            </a:r>
          </a:p>
          <a:p>
            <a:pPr lvl="2"/>
            <a:r>
              <a:rPr lang="en-US" sz="2400" dirty="0" smtClean="0"/>
              <a:t>Doesn’t require iteratively expanding patterns</a:t>
            </a:r>
          </a:p>
          <a:p>
            <a:r>
              <a:rPr lang="en-US" sz="2800" dirty="0" smtClean="0"/>
              <a:t>Like unsupervised </a:t>
            </a:r>
            <a:r>
              <a:rPr lang="en-US" sz="2800" dirty="0"/>
              <a:t>classification:</a:t>
            </a:r>
          </a:p>
          <a:p>
            <a:pPr lvl="2"/>
            <a:r>
              <a:rPr lang="en-US" sz="2400" dirty="0" smtClean="0"/>
              <a:t>Uses very large amounts </a:t>
            </a:r>
            <a:r>
              <a:rPr lang="en-US" sz="2400" dirty="0"/>
              <a:t>of </a:t>
            </a:r>
            <a:r>
              <a:rPr lang="en-US" sz="2400" dirty="0" smtClean="0"/>
              <a:t>unlabeled data</a:t>
            </a:r>
            <a:endParaRPr lang="en-US" sz="2400" dirty="0"/>
          </a:p>
          <a:p>
            <a:pPr lvl="2"/>
            <a:r>
              <a:rPr lang="en-US" sz="2400" dirty="0"/>
              <a:t>N</a:t>
            </a:r>
            <a:r>
              <a:rPr lang="en-US" sz="2400" dirty="0" smtClean="0"/>
              <a:t>ot </a:t>
            </a:r>
            <a:r>
              <a:rPr lang="en-US" sz="2400" dirty="0"/>
              <a:t>sensitive </a:t>
            </a:r>
            <a:r>
              <a:rPr lang="en-US" sz="2400" dirty="0" smtClean="0"/>
              <a:t>to genre issues in </a:t>
            </a:r>
            <a:r>
              <a:rPr lang="en-US" sz="2400" dirty="0"/>
              <a:t>training corpus</a:t>
            </a:r>
          </a:p>
          <a:p>
            <a:pPr lvl="1"/>
            <a:endParaRPr lang="en-US" dirty="0"/>
          </a:p>
        </p:txBody>
      </p:sp>
    </p:spTree>
    <p:extLst>
      <p:ext uri="{BB962C8B-B14F-4D97-AF65-F5344CB8AC3E}">
        <p14:creationId xmlns:p14="http://schemas.microsoft.com/office/powerpoint/2010/main" val="20668653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AutoShape 2"/>
          <p:cNvSpPr>
            <a:spLocks noGrp="1" noChangeArrowheads="1"/>
          </p:cNvSpPr>
          <p:nvPr>
            <p:ph type="title"/>
          </p:nvPr>
        </p:nvSpPr>
        <p:spPr>
          <a:xfrm>
            <a:off x="1447800" y="476250"/>
            <a:ext cx="7620000" cy="571500"/>
          </a:xfrm>
        </p:spPr>
        <p:txBody>
          <a:bodyPr/>
          <a:lstStyle/>
          <a:p>
            <a:r>
              <a:rPr lang="en-US" dirty="0" smtClean="0"/>
              <a:t>Distantly supervised learning </a:t>
            </a:r>
            <a:br>
              <a:rPr lang="en-US" dirty="0" smtClean="0"/>
            </a:br>
            <a:r>
              <a:rPr lang="en-US" dirty="0" smtClean="0"/>
              <a:t>of relation extraction patterns</a:t>
            </a:r>
            <a:endParaRPr lang="en-US" dirty="0"/>
          </a:p>
        </p:txBody>
      </p:sp>
      <p:sp>
        <p:nvSpPr>
          <p:cNvPr id="634884" name="Rectangle 4"/>
          <p:cNvSpPr>
            <a:spLocks noGrp="1" noChangeArrowheads="1"/>
          </p:cNvSpPr>
          <p:nvPr>
            <p:ph sz="quarter" idx="1"/>
          </p:nvPr>
        </p:nvSpPr>
        <p:spPr>
          <a:xfrm>
            <a:off x="762000" y="1162050"/>
            <a:ext cx="4114800" cy="3771900"/>
          </a:xfrm>
        </p:spPr>
        <p:txBody>
          <a:bodyPr/>
          <a:lstStyle/>
          <a:p>
            <a:pPr>
              <a:lnSpc>
                <a:spcPct val="90000"/>
              </a:lnSpc>
              <a:buNone/>
            </a:pPr>
            <a:endParaRPr lang="en-US" sz="100" dirty="0"/>
          </a:p>
          <a:p>
            <a:pPr>
              <a:lnSpc>
                <a:spcPct val="90000"/>
              </a:lnSpc>
              <a:buNone/>
            </a:pPr>
            <a:r>
              <a:rPr lang="en-US" dirty="0" smtClean="0"/>
              <a:t>For each relation</a:t>
            </a:r>
          </a:p>
          <a:p>
            <a:pPr>
              <a:lnSpc>
                <a:spcPct val="90000"/>
              </a:lnSpc>
              <a:buNone/>
            </a:pPr>
            <a:endParaRPr lang="en-US" sz="1100" dirty="0" smtClean="0"/>
          </a:p>
          <a:p>
            <a:pPr>
              <a:lnSpc>
                <a:spcPct val="90000"/>
              </a:lnSpc>
              <a:buNone/>
            </a:pPr>
            <a:r>
              <a:rPr lang="en-US" dirty="0" smtClean="0"/>
              <a:t>For each tuple in big database</a:t>
            </a:r>
          </a:p>
          <a:p>
            <a:pPr>
              <a:lnSpc>
                <a:spcPct val="90000"/>
              </a:lnSpc>
              <a:buNone/>
            </a:pPr>
            <a:endParaRPr lang="en-US" sz="1200" dirty="0"/>
          </a:p>
          <a:p>
            <a:pPr>
              <a:lnSpc>
                <a:spcPct val="90000"/>
              </a:lnSpc>
              <a:buNone/>
            </a:pPr>
            <a:r>
              <a:rPr lang="en-US" dirty="0" smtClean="0"/>
              <a:t>Find sentences in large corpus with both entities</a:t>
            </a:r>
            <a:endParaRPr lang="en-US" sz="2000" dirty="0">
              <a:solidFill>
                <a:schemeClr val="accent6">
                  <a:lumMod val="60000"/>
                  <a:lumOff val="40000"/>
                </a:schemeClr>
              </a:solidFill>
            </a:endParaRPr>
          </a:p>
          <a:p>
            <a:pPr>
              <a:lnSpc>
                <a:spcPct val="90000"/>
              </a:lnSpc>
              <a:buNone/>
            </a:pPr>
            <a:endParaRPr lang="en-US" sz="1800" dirty="0"/>
          </a:p>
          <a:p>
            <a:pPr>
              <a:lnSpc>
                <a:spcPct val="90000"/>
              </a:lnSpc>
              <a:buNone/>
            </a:pPr>
            <a:r>
              <a:rPr lang="en-US" dirty="0"/>
              <a:t>Extract </a:t>
            </a:r>
            <a:r>
              <a:rPr lang="en-US" dirty="0" smtClean="0"/>
              <a:t>frequent features (parse,</a:t>
            </a:r>
            <a:r>
              <a:rPr lang="en-US" dirty="0"/>
              <a:t> </a:t>
            </a:r>
            <a:r>
              <a:rPr lang="en-US" dirty="0" smtClean="0"/>
              <a:t>words, </a:t>
            </a:r>
            <a:r>
              <a:rPr lang="en-US" dirty="0" err="1" smtClean="0"/>
              <a:t>etc</a:t>
            </a:r>
            <a:r>
              <a:rPr lang="en-US" dirty="0" smtClean="0"/>
              <a:t>)</a:t>
            </a:r>
          </a:p>
          <a:p>
            <a:pPr>
              <a:lnSpc>
                <a:spcPct val="90000"/>
              </a:lnSpc>
              <a:buNone/>
            </a:pPr>
            <a:endParaRPr lang="en-US" sz="800" dirty="0"/>
          </a:p>
          <a:p>
            <a:pPr>
              <a:lnSpc>
                <a:spcPct val="90000"/>
              </a:lnSpc>
              <a:buNone/>
            </a:pPr>
            <a:r>
              <a:rPr lang="en-US" dirty="0" smtClean="0"/>
              <a:t>Train supervised classifier using thousands of patterns</a:t>
            </a:r>
            <a:endParaRPr lang="en-US" dirty="0"/>
          </a:p>
          <a:p>
            <a:pPr>
              <a:lnSpc>
                <a:spcPct val="90000"/>
              </a:lnSpc>
              <a:buNone/>
            </a:pPr>
            <a:endParaRPr lang="en-US" dirty="0"/>
          </a:p>
        </p:txBody>
      </p:sp>
      <p:sp>
        <p:nvSpPr>
          <p:cNvPr id="43" name="Oval 10"/>
          <p:cNvSpPr>
            <a:spLocks noChangeArrowheads="1"/>
          </p:cNvSpPr>
          <p:nvPr/>
        </p:nvSpPr>
        <p:spPr bwMode="auto">
          <a:xfrm>
            <a:off x="228600" y="3581400"/>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defTabSz="914400" fontAlgn="base">
              <a:spcBef>
                <a:spcPct val="0"/>
              </a:spcBef>
              <a:spcAft>
                <a:spcPct val="0"/>
              </a:spcAft>
            </a:pPr>
            <a:r>
              <a:rPr lang="en-US" b="1" dirty="0">
                <a:solidFill>
                  <a:srgbClr val="605435"/>
                </a:solidFill>
                <a:latin typeface="Lucida Sans" charset="0"/>
                <a:ea typeface="ＭＳ Ｐゴシック" charset="0"/>
                <a:cs typeface="ＭＳ Ｐゴシック" charset="0"/>
              </a:rPr>
              <a:t>4</a:t>
            </a:r>
            <a:endParaRPr lang="en-US" sz="2400" dirty="0">
              <a:solidFill>
                <a:srgbClr val="605435"/>
              </a:solidFill>
              <a:latin typeface="Lucida Sans" charset="0"/>
              <a:ea typeface="ＭＳ Ｐゴシック" charset="0"/>
              <a:cs typeface="ＭＳ Ｐゴシック" charset="0"/>
            </a:endParaRPr>
          </a:p>
        </p:txBody>
      </p:sp>
      <p:sp>
        <p:nvSpPr>
          <p:cNvPr id="44" name="Oval 11"/>
          <p:cNvSpPr>
            <a:spLocks noChangeArrowheads="1"/>
          </p:cNvSpPr>
          <p:nvPr/>
        </p:nvSpPr>
        <p:spPr bwMode="auto">
          <a:xfrm>
            <a:off x="228600" y="1276350"/>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defTabSz="914400" fontAlgn="base">
              <a:spcBef>
                <a:spcPct val="0"/>
              </a:spcBef>
              <a:spcAft>
                <a:spcPct val="0"/>
              </a:spcAft>
            </a:pPr>
            <a:r>
              <a:rPr lang="en-US" b="1" dirty="0">
                <a:solidFill>
                  <a:srgbClr val="605435"/>
                </a:solidFill>
                <a:latin typeface="Lucida Sans" charset="0"/>
                <a:ea typeface="ＭＳ Ｐゴシック" charset="0"/>
                <a:cs typeface="ＭＳ Ｐゴシック" charset="0"/>
              </a:rPr>
              <a:t>1</a:t>
            </a:r>
            <a:endParaRPr lang="en-US" sz="2400" dirty="0">
              <a:solidFill>
                <a:srgbClr val="605435"/>
              </a:solidFill>
              <a:latin typeface="Lucida Sans" charset="0"/>
              <a:ea typeface="ＭＳ Ｐゴシック" charset="0"/>
              <a:cs typeface="ＭＳ Ｐゴシック" charset="0"/>
            </a:endParaRPr>
          </a:p>
        </p:txBody>
      </p:sp>
      <p:sp>
        <p:nvSpPr>
          <p:cNvPr id="45" name="Oval 12"/>
          <p:cNvSpPr>
            <a:spLocks noChangeArrowheads="1"/>
          </p:cNvSpPr>
          <p:nvPr/>
        </p:nvSpPr>
        <p:spPr bwMode="auto">
          <a:xfrm>
            <a:off x="228600" y="1885950"/>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defTabSz="914400" fontAlgn="base">
              <a:spcBef>
                <a:spcPct val="0"/>
              </a:spcBef>
              <a:spcAft>
                <a:spcPct val="0"/>
              </a:spcAft>
            </a:pPr>
            <a:r>
              <a:rPr lang="en-US" b="1" dirty="0">
                <a:solidFill>
                  <a:srgbClr val="605435"/>
                </a:solidFill>
                <a:latin typeface="Lucida Sans" charset="0"/>
                <a:ea typeface="ＭＳ Ｐゴシック" charset="0"/>
                <a:cs typeface="ＭＳ Ｐゴシック" charset="0"/>
              </a:rPr>
              <a:t>2</a:t>
            </a:r>
            <a:endParaRPr lang="en-US" sz="2400" dirty="0">
              <a:solidFill>
                <a:srgbClr val="605435"/>
              </a:solidFill>
              <a:latin typeface="Lucida Sans" charset="0"/>
              <a:ea typeface="ＭＳ Ｐゴシック" charset="0"/>
              <a:cs typeface="ＭＳ Ｐゴシック" charset="0"/>
            </a:endParaRPr>
          </a:p>
        </p:txBody>
      </p:sp>
      <p:sp>
        <p:nvSpPr>
          <p:cNvPr id="46" name="Oval 13"/>
          <p:cNvSpPr>
            <a:spLocks noChangeArrowheads="1"/>
          </p:cNvSpPr>
          <p:nvPr/>
        </p:nvSpPr>
        <p:spPr bwMode="auto">
          <a:xfrm>
            <a:off x="228600" y="2495550"/>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defTabSz="914400" fontAlgn="base">
              <a:spcBef>
                <a:spcPct val="0"/>
              </a:spcBef>
              <a:spcAft>
                <a:spcPct val="0"/>
              </a:spcAft>
            </a:pPr>
            <a:r>
              <a:rPr lang="en-US" b="1" dirty="0">
                <a:solidFill>
                  <a:srgbClr val="605435"/>
                </a:solidFill>
                <a:latin typeface="Lucida Sans" charset="0"/>
                <a:ea typeface="ＭＳ Ｐゴシック" charset="0"/>
                <a:cs typeface="ＭＳ Ｐゴシック" charset="0"/>
              </a:rPr>
              <a:t>3</a:t>
            </a:r>
            <a:endParaRPr lang="en-US" sz="2400" dirty="0">
              <a:solidFill>
                <a:srgbClr val="605435"/>
              </a:solidFill>
              <a:latin typeface="Lucida Sans" charset="0"/>
              <a:ea typeface="ＭＳ Ｐゴシック" charset="0"/>
              <a:cs typeface="ＭＳ Ｐゴシック" charset="0"/>
            </a:endParaRPr>
          </a:p>
        </p:txBody>
      </p:sp>
      <p:sp>
        <p:nvSpPr>
          <p:cNvPr id="47" name="Oval 10"/>
          <p:cNvSpPr>
            <a:spLocks noChangeArrowheads="1"/>
          </p:cNvSpPr>
          <p:nvPr/>
        </p:nvSpPr>
        <p:spPr bwMode="auto">
          <a:xfrm>
            <a:off x="228600" y="4552950"/>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defTabSz="914400" fontAlgn="base">
              <a:spcBef>
                <a:spcPct val="0"/>
              </a:spcBef>
              <a:spcAft>
                <a:spcPct val="0"/>
              </a:spcAft>
            </a:pPr>
            <a:r>
              <a:rPr lang="en-US" b="1" dirty="0">
                <a:solidFill>
                  <a:srgbClr val="605435"/>
                </a:solidFill>
                <a:latin typeface="Lucida Sans" charset="0"/>
                <a:ea typeface="ＭＳ Ｐゴシック" charset="0"/>
                <a:cs typeface="ＭＳ Ｐゴシック" charset="0"/>
              </a:rPr>
              <a:t>5</a:t>
            </a:r>
          </a:p>
        </p:txBody>
      </p:sp>
      <p:sp>
        <p:nvSpPr>
          <p:cNvPr id="49" name="Rectangle 4"/>
          <p:cNvSpPr txBox="1">
            <a:spLocks noChangeArrowheads="1"/>
          </p:cNvSpPr>
          <p:nvPr/>
        </p:nvSpPr>
        <p:spPr bwMode="auto">
          <a:xfrm>
            <a:off x="5562600" y="3486150"/>
            <a:ext cx="297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defTabSz="914400" fontAlgn="base">
              <a:lnSpc>
                <a:spcPct val="90000"/>
              </a:lnSpc>
              <a:spcBef>
                <a:spcPts val="575"/>
              </a:spcBef>
              <a:spcAft>
                <a:spcPct val="0"/>
              </a:spcAft>
              <a:buClr>
                <a:srgbClr val="A4001D"/>
              </a:buClr>
              <a:buSzPct val="85000"/>
              <a:defRPr/>
            </a:pPr>
            <a:r>
              <a:rPr lang="en-US" dirty="0">
                <a:solidFill>
                  <a:srgbClr val="0000FF"/>
                </a:solidFill>
                <a:latin typeface="Calibri"/>
                <a:ea typeface="ＭＳ Ｐゴシック" charset="0"/>
                <a:cs typeface="Calibri"/>
              </a:rPr>
              <a:t>PER was born in LOC</a:t>
            </a:r>
          </a:p>
          <a:p>
            <a:pPr marL="273050" indent="-273050" defTabSz="914400" fontAlgn="base">
              <a:lnSpc>
                <a:spcPct val="90000"/>
              </a:lnSpc>
              <a:spcBef>
                <a:spcPts val="575"/>
              </a:spcBef>
              <a:spcAft>
                <a:spcPct val="0"/>
              </a:spcAft>
              <a:buClr>
                <a:srgbClr val="A4001D"/>
              </a:buClr>
              <a:buSzPct val="85000"/>
              <a:defRPr/>
            </a:pPr>
            <a:r>
              <a:rPr lang="en-US" dirty="0">
                <a:solidFill>
                  <a:srgbClr val="0000FF"/>
                </a:solidFill>
                <a:latin typeface="Calibri"/>
                <a:ea typeface="ＭＳ Ｐゴシック" charset="0"/>
                <a:cs typeface="Calibri"/>
              </a:rPr>
              <a:t>PER, born (XXXX), LOC</a:t>
            </a:r>
          </a:p>
          <a:p>
            <a:pPr marL="273050" indent="-273050" defTabSz="914400" fontAlgn="base">
              <a:lnSpc>
                <a:spcPct val="90000"/>
              </a:lnSpc>
              <a:spcBef>
                <a:spcPts val="575"/>
              </a:spcBef>
              <a:spcAft>
                <a:spcPct val="0"/>
              </a:spcAft>
              <a:buClr>
                <a:srgbClr val="A4001D"/>
              </a:buClr>
              <a:buSzPct val="85000"/>
              <a:defRPr/>
            </a:pPr>
            <a:r>
              <a:rPr lang="en-US" dirty="0">
                <a:solidFill>
                  <a:srgbClr val="0000FF"/>
                </a:solidFill>
                <a:latin typeface="Calibri"/>
                <a:ea typeface="ＭＳ Ｐゴシック" charset="0"/>
                <a:cs typeface="Calibri"/>
              </a:rPr>
              <a:t>PER’s birthplace in LOC</a:t>
            </a:r>
          </a:p>
          <a:p>
            <a:pPr marL="273050" indent="-273050" defTabSz="914400" fontAlgn="base">
              <a:lnSpc>
                <a:spcPct val="90000"/>
              </a:lnSpc>
              <a:spcBef>
                <a:spcPts val="575"/>
              </a:spcBef>
              <a:spcAft>
                <a:spcPct val="0"/>
              </a:spcAft>
              <a:buClr>
                <a:srgbClr val="A4001D"/>
              </a:buClr>
              <a:buSzPct val="85000"/>
              <a:defRPr/>
            </a:pPr>
            <a:endParaRPr lang="en-US" sz="2400" dirty="0">
              <a:solidFill>
                <a:prstClr val="black"/>
              </a:solidFill>
              <a:latin typeface="Calibri"/>
              <a:ea typeface="ＭＳ Ｐゴシック" charset="0"/>
              <a:cs typeface="Calibri"/>
            </a:endParaRPr>
          </a:p>
          <a:p>
            <a:pPr marL="273050" indent="-273050" defTabSz="914400" fontAlgn="base">
              <a:lnSpc>
                <a:spcPct val="90000"/>
              </a:lnSpc>
              <a:spcBef>
                <a:spcPts val="575"/>
              </a:spcBef>
              <a:spcAft>
                <a:spcPct val="0"/>
              </a:spcAft>
              <a:buClr>
                <a:srgbClr val="A4001D"/>
              </a:buClr>
              <a:buSzPct val="85000"/>
              <a:defRPr/>
            </a:pPr>
            <a:endParaRPr lang="en-US" sz="2400" dirty="0">
              <a:solidFill>
                <a:prstClr val="black"/>
              </a:solidFill>
              <a:latin typeface="Calibri"/>
              <a:ea typeface="ＭＳ Ｐゴシック" charset="0"/>
              <a:cs typeface="Calibri"/>
            </a:endParaRPr>
          </a:p>
          <a:p>
            <a:pPr marL="273050" indent="-273050" defTabSz="914400" fontAlgn="base">
              <a:lnSpc>
                <a:spcPct val="90000"/>
              </a:lnSpc>
              <a:spcBef>
                <a:spcPts val="575"/>
              </a:spcBef>
              <a:spcAft>
                <a:spcPct val="0"/>
              </a:spcAft>
              <a:buClr>
                <a:srgbClr val="A4001D"/>
              </a:buClr>
              <a:buSzPct val="85000"/>
              <a:defRPr/>
            </a:pPr>
            <a:endParaRPr lang="en-US" sz="2400" dirty="0">
              <a:solidFill>
                <a:prstClr val="black"/>
              </a:solidFill>
              <a:latin typeface="Calibri"/>
              <a:ea typeface="ＭＳ Ｐゴシック" charset="0"/>
              <a:cs typeface="Calibri"/>
            </a:endParaRPr>
          </a:p>
          <a:p>
            <a:pPr marL="273050" indent="-273050" defTabSz="914400" fontAlgn="base">
              <a:lnSpc>
                <a:spcPct val="90000"/>
              </a:lnSpc>
              <a:spcBef>
                <a:spcPts val="575"/>
              </a:spcBef>
              <a:spcAft>
                <a:spcPct val="0"/>
              </a:spcAft>
              <a:buClr>
                <a:srgbClr val="A4001D"/>
              </a:buClr>
              <a:buSzPct val="85000"/>
              <a:defRPr/>
            </a:pPr>
            <a:endParaRPr lang="en-US" sz="2400" dirty="0">
              <a:solidFill>
                <a:prstClr val="black"/>
              </a:solidFill>
              <a:latin typeface="Calibri"/>
              <a:ea typeface="ＭＳ Ｐゴシック" charset="0"/>
              <a:cs typeface="Calibri"/>
            </a:endParaRPr>
          </a:p>
          <a:p>
            <a:pPr marL="273050" indent="-273050" defTabSz="914400" fontAlgn="base">
              <a:lnSpc>
                <a:spcPct val="90000"/>
              </a:lnSpc>
              <a:spcBef>
                <a:spcPts val="575"/>
              </a:spcBef>
              <a:spcAft>
                <a:spcPct val="0"/>
              </a:spcAft>
              <a:buClr>
                <a:srgbClr val="A4001D"/>
              </a:buClr>
              <a:buSzPct val="85000"/>
              <a:buFont typeface="Wingdings 2" pitchFamily="18" charset="2"/>
              <a:buChar char=""/>
              <a:defRPr/>
            </a:pPr>
            <a:endParaRPr lang="en-US" sz="2400" dirty="0">
              <a:solidFill>
                <a:prstClr val="black"/>
              </a:solidFill>
              <a:latin typeface="Calibri"/>
              <a:ea typeface="ＭＳ Ｐゴシック" charset="0"/>
              <a:cs typeface="Calibri"/>
            </a:endParaRPr>
          </a:p>
        </p:txBody>
      </p:sp>
      <p:sp>
        <p:nvSpPr>
          <p:cNvPr id="2" name="TextBox 1"/>
          <p:cNvSpPr txBox="1"/>
          <p:nvPr/>
        </p:nvSpPr>
        <p:spPr>
          <a:xfrm>
            <a:off x="5390367" y="1696822"/>
            <a:ext cx="2839239" cy="646331"/>
          </a:xfrm>
          <a:prstGeom prst="rect">
            <a:avLst/>
          </a:prstGeom>
          <a:noFill/>
        </p:spPr>
        <p:txBody>
          <a:bodyPr wrap="none" rtlCol="0">
            <a:spAutoFit/>
          </a:bodyPr>
          <a:lstStyle/>
          <a:p>
            <a:pPr defTabSz="914400" fontAlgn="base">
              <a:spcBef>
                <a:spcPct val="0"/>
              </a:spcBef>
              <a:spcAft>
                <a:spcPct val="0"/>
              </a:spcAft>
            </a:pPr>
            <a:r>
              <a:rPr lang="en-US" dirty="0">
                <a:solidFill>
                  <a:prstClr val="black"/>
                </a:solidFill>
                <a:latin typeface="Calibri"/>
                <a:ea typeface="ＭＳ Ｐゴシック" charset="0"/>
                <a:cs typeface="ＭＳ Ｐゴシック" charset="0"/>
              </a:rPr>
              <a:t>&lt;Edwin Hubble, Marshfield&gt;</a:t>
            </a:r>
          </a:p>
          <a:p>
            <a:pPr defTabSz="914400" fontAlgn="base">
              <a:spcBef>
                <a:spcPct val="0"/>
              </a:spcBef>
              <a:spcAft>
                <a:spcPct val="0"/>
              </a:spcAft>
            </a:pPr>
            <a:r>
              <a:rPr lang="en-US" dirty="0">
                <a:solidFill>
                  <a:prstClr val="black"/>
                </a:solidFill>
                <a:latin typeface="Calibri"/>
                <a:ea typeface="ＭＳ Ｐゴシック" charset="0"/>
                <a:cs typeface="ＭＳ Ｐゴシック" charset="0"/>
              </a:rPr>
              <a:t>&lt;Albert Einstein, Ulm&gt;</a:t>
            </a:r>
          </a:p>
        </p:txBody>
      </p:sp>
      <p:sp>
        <p:nvSpPr>
          <p:cNvPr id="3" name="TextBox 2"/>
          <p:cNvSpPr txBox="1"/>
          <p:nvPr/>
        </p:nvSpPr>
        <p:spPr>
          <a:xfrm>
            <a:off x="6202793" y="1211818"/>
            <a:ext cx="883813" cy="369332"/>
          </a:xfrm>
          <a:prstGeom prst="rect">
            <a:avLst/>
          </a:prstGeom>
          <a:noFill/>
        </p:spPr>
        <p:txBody>
          <a:bodyPr wrap="none" rtlCol="0">
            <a:spAutoFit/>
          </a:bodyPr>
          <a:lstStyle/>
          <a:p>
            <a:pPr defTabSz="914400" fontAlgn="base">
              <a:spcBef>
                <a:spcPct val="0"/>
              </a:spcBef>
              <a:spcAft>
                <a:spcPct val="0"/>
              </a:spcAft>
            </a:pPr>
            <a:r>
              <a:rPr lang="en-US" dirty="0">
                <a:solidFill>
                  <a:srgbClr val="0000FF"/>
                </a:solidFill>
                <a:latin typeface="Calibri"/>
                <a:ea typeface="ＭＳ Ｐゴシック" charset="0"/>
                <a:cs typeface="ＭＳ Ｐゴシック" charset="0"/>
              </a:rPr>
              <a:t>Born-In</a:t>
            </a:r>
            <a:endParaRPr lang="en-US" dirty="0">
              <a:solidFill>
                <a:prstClr val="black"/>
              </a:solidFill>
              <a:latin typeface="Calibri"/>
              <a:ea typeface="ＭＳ Ｐゴシック" charset="0"/>
              <a:cs typeface="ＭＳ Ｐゴシック" charset="0"/>
            </a:endParaRPr>
          </a:p>
        </p:txBody>
      </p:sp>
      <p:sp>
        <p:nvSpPr>
          <p:cNvPr id="19" name="Rectangle 4"/>
          <p:cNvSpPr txBox="1">
            <a:spLocks noChangeArrowheads="1"/>
          </p:cNvSpPr>
          <p:nvPr/>
        </p:nvSpPr>
        <p:spPr bwMode="auto">
          <a:xfrm>
            <a:off x="5257800" y="2419350"/>
            <a:ext cx="38100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defTabSz="914400" fontAlgn="base">
              <a:lnSpc>
                <a:spcPct val="90000"/>
              </a:lnSpc>
              <a:spcBef>
                <a:spcPts val="575"/>
              </a:spcBef>
              <a:spcAft>
                <a:spcPct val="0"/>
              </a:spcAft>
              <a:buClr>
                <a:srgbClr val="A4001D"/>
              </a:buClr>
              <a:buSzPct val="85000"/>
              <a:defRPr/>
            </a:pPr>
            <a:r>
              <a:rPr lang="en-US" dirty="0">
                <a:solidFill>
                  <a:srgbClr val="FF0000"/>
                </a:solidFill>
                <a:latin typeface="Calibri"/>
                <a:ea typeface="ＭＳ Ｐゴシック" charset="0"/>
                <a:cs typeface="Calibri"/>
              </a:rPr>
              <a:t>Hubble was born in Marshfield</a:t>
            </a:r>
          </a:p>
          <a:p>
            <a:pPr marL="273050" indent="-273050" defTabSz="914400" fontAlgn="base">
              <a:lnSpc>
                <a:spcPct val="90000"/>
              </a:lnSpc>
              <a:spcBef>
                <a:spcPts val="575"/>
              </a:spcBef>
              <a:spcAft>
                <a:spcPct val="0"/>
              </a:spcAft>
              <a:buClr>
                <a:srgbClr val="A4001D"/>
              </a:buClr>
              <a:buSzPct val="85000"/>
              <a:defRPr/>
            </a:pPr>
            <a:r>
              <a:rPr lang="en-US" dirty="0">
                <a:solidFill>
                  <a:srgbClr val="FF0000"/>
                </a:solidFill>
                <a:latin typeface="Calibri"/>
                <a:ea typeface="ＭＳ Ｐゴシック" charset="0"/>
                <a:cs typeface="Calibri"/>
              </a:rPr>
              <a:t>Einstein, born (1879),  Ulm</a:t>
            </a:r>
          </a:p>
          <a:p>
            <a:pPr marL="273050" indent="-273050" defTabSz="914400" fontAlgn="base">
              <a:lnSpc>
                <a:spcPct val="90000"/>
              </a:lnSpc>
              <a:spcBef>
                <a:spcPts val="575"/>
              </a:spcBef>
              <a:spcAft>
                <a:spcPct val="0"/>
              </a:spcAft>
              <a:buClr>
                <a:srgbClr val="A4001D"/>
              </a:buClr>
              <a:buSzPct val="85000"/>
              <a:defRPr/>
            </a:pPr>
            <a:r>
              <a:rPr lang="en-US" dirty="0">
                <a:solidFill>
                  <a:srgbClr val="FF0000"/>
                </a:solidFill>
                <a:latin typeface="Calibri"/>
                <a:ea typeface="ＭＳ Ｐゴシック" charset="0"/>
                <a:cs typeface="Calibri"/>
              </a:rPr>
              <a:t>Hubble’s birthplace in Marshfield</a:t>
            </a:r>
            <a:endParaRPr lang="en-US" sz="2000" dirty="0">
              <a:solidFill>
                <a:srgbClr val="FF0000"/>
              </a:solidFill>
              <a:latin typeface="Calibri"/>
              <a:ea typeface="ＭＳ Ｐゴシック" charset="0"/>
              <a:cs typeface="Calibri"/>
            </a:endParaRPr>
          </a:p>
        </p:txBody>
      </p:sp>
      <p:sp>
        <p:nvSpPr>
          <p:cNvPr id="21" name="TextBox 20"/>
          <p:cNvSpPr txBox="1"/>
          <p:nvPr/>
        </p:nvSpPr>
        <p:spPr>
          <a:xfrm>
            <a:off x="5638805" y="4629150"/>
            <a:ext cx="2692639"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Times New Roman"/>
                <a:ea typeface="ＭＳ Ｐゴシック" charset="0"/>
                <a:cs typeface="Times New Roman"/>
              </a:rPr>
              <a:t>P(born-in | f</a:t>
            </a:r>
            <a:r>
              <a:rPr lang="en-US" baseline="-25000" dirty="0">
                <a:solidFill>
                  <a:srgbClr val="000000"/>
                </a:solidFill>
                <a:latin typeface="Times New Roman"/>
                <a:ea typeface="ＭＳ Ｐゴシック" charset="0"/>
                <a:cs typeface="Times New Roman"/>
              </a:rPr>
              <a:t>1</a:t>
            </a:r>
            <a:r>
              <a:rPr lang="en-US" dirty="0">
                <a:solidFill>
                  <a:srgbClr val="000000"/>
                </a:solidFill>
                <a:latin typeface="Times New Roman"/>
                <a:ea typeface="ＭＳ Ｐゴシック" charset="0"/>
                <a:cs typeface="Times New Roman"/>
              </a:rPr>
              <a:t>,f</a:t>
            </a:r>
            <a:r>
              <a:rPr lang="en-US" baseline="-25000" dirty="0">
                <a:solidFill>
                  <a:srgbClr val="000000"/>
                </a:solidFill>
                <a:latin typeface="Times New Roman"/>
                <a:ea typeface="ＭＳ Ｐゴシック" charset="0"/>
                <a:cs typeface="Times New Roman"/>
              </a:rPr>
              <a:t>2</a:t>
            </a:r>
            <a:r>
              <a:rPr lang="en-US" dirty="0">
                <a:solidFill>
                  <a:srgbClr val="000000"/>
                </a:solidFill>
                <a:latin typeface="Times New Roman"/>
                <a:ea typeface="ＭＳ Ｐゴシック" charset="0"/>
                <a:cs typeface="Times New Roman"/>
              </a:rPr>
              <a:t>,f</a:t>
            </a:r>
            <a:r>
              <a:rPr lang="en-US" baseline="-25000" dirty="0">
                <a:solidFill>
                  <a:srgbClr val="000000"/>
                </a:solidFill>
                <a:latin typeface="Times New Roman"/>
                <a:ea typeface="ＭＳ Ｐゴシック" charset="0"/>
                <a:cs typeface="Times New Roman"/>
              </a:rPr>
              <a:t>3</a:t>
            </a:r>
            <a:r>
              <a:rPr lang="en-US" dirty="0">
                <a:solidFill>
                  <a:srgbClr val="000000"/>
                </a:solidFill>
                <a:latin typeface="Times New Roman"/>
                <a:ea typeface="ＭＳ Ｐゴシック" charset="0"/>
                <a:cs typeface="Times New Roman"/>
              </a:rPr>
              <a:t>,…,f</a:t>
            </a:r>
            <a:r>
              <a:rPr lang="en-US" baseline="-25000" dirty="0">
                <a:solidFill>
                  <a:srgbClr val="000000"/>
                </a:solidFill>
                <a:latin typeface="Times New Roman"/>
                <a:ea typeface="ＭＳ Ｐゴシック" charset="0"/>
                <a:cs typeface="Times New Roman"/>
              </a:rPr>
              <a:t>70000</a:t>
            </a:r>
            <a:r>
              <a:rPr lang="en-US" dirty="0">
                <a:solidFill>
                  <a:srgbClr val="000000"/>
                </a:solidFill>
                <a:latin typeface="Times New Roman"/>
                <a:ea typeface="ＭＳ Ｐゴシック" charset="0"/>
                <a:cs typeface="Times New Roman"/>
              </a:rPr>
              <a:t>)</a:t>
            </a:r>
          </a:p>
        </p:txBody>
      </p:sp>
    </p:spTree>
    <p:extLst>
      <p:ext uri="{BB962C8B-B14F-4D97-AF65-F5344CB8AC3E}">
        <p14:creationId xmlns:p14="http://schemas.microsoft.com/office/powerpoint/2010/main" val="37360651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88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8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88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488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9">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488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4" grpId="0" build="p"/>
      <p:bldP spid="43" grpId="0" animBg="1"/>
      <p:bldP spid="44" grpId="0" animBg="1"/>
      <p:bldP spid="45" grpId="0" animBg="1"/>
      <p:bldP spid="46"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1201</TotalTime>
  <Words>948</Words>
  <Application>Microsoft Macintosh PowerPoint</Application>
  <PresentationFormat>On-screen Show (16:9)</PresentationFormat>
  <Paragraphs>142</Paragraphs>
  <Slides>16</Slides>
  <Notes>3</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Office Theme</vt:lpstr>
      <vt:lpstr>NLP-jurafsky</vt:lpstr>
      <vt:lpstr>1_Office Theme</vt:lpstr>
      <vt:lpstr>1_NLP-jurafsky</vt:lpstr>
      <vt:lpstr>Distant Supervision for Relation Extraction without Labeled Data</vt:lpstr>
      <vt:lpstr>A few administrative notes…</vt:lpstr>
      <vt:lpstr>Extracting relations from text</vt:lpstr>
      <vt:lpstr>Traditional Relation Extraction</vt:lpstr>
      <vt:lpstr>Bootstrapping </vt:lpstr>
      <vt:lpstr>Dipre: Extract &lt;author,book&gt; pairs</vt:lpstr>
      <vt:lpstr>Distant Supervision</vt:lpstr>
      <vt:lpstr>Distant supervision paradigm</vt:lpstr>
      <vt:lpstr>Distantly supervised learning  of relation extraction patterns</vt:lpstr>
      <vt:lpstr>PowerPoint Presentation</vt:lpstr>
      <vt:lpstr>PowerPoint Presentation</vt:lpstr>
      <vt:lpstr>PowerPoint Presentation</vt:lpstr>
      <vt:lpstr>Automatic Evaluation</vt:lpstr>
      <vt:lpstr>Automatic Evaluation</vt:lpstr>
      <vt:lpstr>Automatic Evaluation: Discussion</vt:lpstr>
      <vt:lpstr>Human 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5539: Natural Language Processing and Information Extraction for the Social Web</dc:title>
  <dc:creator>Alan</dc:creator>
  <cp:lastModifiedBy>Alan</cp:lastModifiedBy>
  <cp:revision>27</cp:revision>
  <dcterms:created xsi:type="dcterms:W3CDTF">2014-08-28T19:33:30Z</dcterms:created>
  <dcterms:modified xsi:type="dcterms:W3CDTF">2014-08-29T16:28:28Z</dcterms:modified>
</cp:coreProperties>
</file>