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7364D-FA13-7D4D-B12D-C633E8260268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EC7F5-4BDF-684E-8C8E-81AF49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272F35-EBAD-4743-9F9B-1D1EDD7EEB9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171A0-2006-9646-A2F2-008D02FF3DB3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06A095-BE18-024B-9A2D-39B94B29AE95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65244A-7E22-5548-A158-68711E559B2B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5E0F8-0BF9-514E-8965-90B82A302584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148C6-2F59-8F46-AEF0-66DDF269318A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275E59-CD6C-D445-8007-B52357AB08C2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A895D6-AEDB-E047-9619-2CD112290171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9BD9C3-63EE-8649-8706-13553B0780D2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86D201-8CF1-934F-AB9F-175F6D3FD4E3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398409-8789-DE42-A483-59D038A25145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3AE49D-DBAC-8B4B-A40D-D1F07A93AB3F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76C0E7-8270-D148-95CB-6BA96AAFA401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CEE6F9-9197-8048-9380-500C3584729B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10FB8-68BE-1146-AC3B-5801AC1D2ABD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AE42AC-8C66-DF4D-8174-FDC91B517DED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E78D15-5749-1F47-80D4-6878223D4E12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DF601E-A75A-BE44-8430-A736F6A3A24F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575E2-EFF0-614B-83FA-D39CE3D55BD2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E3BC5B-13FA-924E-BA35-6B0673A4BD4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B5120-5D49-0C46-A8C8-BCF385B798E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81680C-51A7-9344-A495-6068F7878ADB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85266-79D4-D448-AEB3-3CC30E10E62F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277604-C9E2-664D-B2C8-ED4A1C2F348E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301AFA-7087-914B-AE81-BE985C926776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D41AAF-46DE-0C43-9F4B-2E56BF354CE4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3D7CC0-F957-F940-9D8B-0752F3C74026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881B47-CD3D-4545-91A9-2E3A8E9D8204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C7B9C-BF38-9946-9C2C-FE63C6DCC70B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01B394-9E46-6E45-AAA1-87BDCF6410A1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664020-9F68-A74D-97AD-90B38438CF6E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0C415-6C9A-1349-82DF-6F7A30D5261C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65C99D-9C0A-E24C-B37E-98EE6C1E51BB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5AE7D-B82B-0044-9C7E-F25FE02E895B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BA9170-9495-9D4D-96F7-1AEE94D1E533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F1573CA-10A9-1E43-AE70-FDDCF5F3C77A}" type="slidenum">
              <a:rPr lang="en-US" sz="1200"/>
              <a:pPr algn="r" eaLnBrk="1" hangingPunct="1"/>
              <a:t>48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1511B6-6008-7B41-B992-57B46C8EB5B3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358694-3976-204C-9544-04D3DCCEABF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3229E-A333-0B45-AD06-E10CBE3881FC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B5E00F-191A-A643-9C08-BAE11C27C88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F598F3-75D9-7245-9023-ED0E88E3ECB2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114800" cy="491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19263"/>
            <a:ext cx="4114800" cy="491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0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114800" cy="4910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719263"/>
            <a:ext cx="4114800" cy="2378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249738"/>
            <a:ext cx="4114800" cy="2379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A38B-C389-A846-91CC-84B25778AA43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A58F-D1CE-9049-87B8-95687692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6932"/>
            <a:ext cx="7772400" cy="1470025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9238"/>
            <a:ext cx="6400800" cy="1752600"/>
          </a:xfrm>
        </p:spPr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685800" y="4121857"/>
            <a:ext cx="2638287" cy="1763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42" y="4121856"/>
            <a:ext cx="2919144" cy="19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 # 1 – Decoding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GIVEN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A sequence of rolls by the casino player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124552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515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1511514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1235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2344</a:t>
            </a:r>
          </a:p>
          <a:p>
            <a:pPr eaLnBrk="1" hangingPunct="1">
              <a:buFontTx/>
              <a:buNone/>
            </a:pPr>
            <a:endParaRPr lang="en-US" sz="1600" b="1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 b="1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 b="1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QUESTION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What portion of the sequence was generated with the fair die, and what portion with the loaded die?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This is the </a:t>
            </a:r>
            <a:r>
              <a:rPr lang="en-US" sz="2000" b="1">
                <a:solidFill>
                  <a:srgbClr val="CC0000"/>
                </a:solidFill>
                <a:latin typeface="Arial" charset="0"/>
              </a:rPr>
              <a:t>DECODING</a:t>
            </a:r>
            <a:r>
              <a:rPr lang="en-US" sz="2000">
                <a:latin typeface="Arial" charset="0"/>
              </a:rPr>
              <a:t> question in HMMs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571500" y="3167063"/>
            <a:ext cx="2346325" cy="342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2925763" y="3167063"/>
            <a:ext cx="2803525" cy="342900"/>
          </a:xfrm>
          <a:prstGeom prst="rect">
            <a:avLst/>
          </a:prstGeom>
          <a:solidFill>
            <a:srgbClr val="FF9900">
              <a:alpha val="14902"/>
            </a:srgb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5738813" y="3167063"/>
            <a:ext cx="2378075" cy="342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1392238" y="36179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FAIR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3765550" y="36179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3300"/>
                </a:solidFill>
              </a:rPr>
              <a:t>LOADED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6575425" y="36179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329979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nimBg="1"/>
      <p:bldP spid="331781" grpId="0" animBg="1"/>
      <p:bldP spid="331782" grpId="0" animBg="1"/>
      <p:bldP spid="331783" grpId="0"/>
      <p:bldP spid="331784" grpId="0"/>
      <p:bldP spid="3317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 # 2 – Evaluation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GIVEN</a:t>
            </a:r>
          </a:p>
          <a:p>
            <a:pPr eaLnBrk="1" hangingPunct="1">
              <a:buFontTx/>
              <a:buNone/>
            </a:pP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A sequence of rolls by the casino player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124552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515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1511514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1235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2344</a:t>
            </a:r>
          </a:p>
          <a:p>
            <a:pPr eaLnBrk="1" hangingPunct="1">
              <a:buFontTx/>
              <a:buNone/>
            </a:pPr>
            <a:endParaRPr lang="en-US" sz="160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QUESTION</a:t>
            </a:r>
          </a:p>
          <a:p>
            <a:pPr eaLnBrk="1" hangingPunct="1">
              <a:buFontTx/>
              <a:buNone/>
            </a:pP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How likely is this sequence, given our model of how the casino works?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This is the </a:t>
            </a:r>
            <a:r>
              <a:rPr lang="en-US" sz="2000" b="1">
                <a:solidFill>
                  <a:srgbClr val="CC0000"/>
                </a:solidFill>
                <a:latin typeface="Arial" charset="0"/>
              </a:rPr>
              <a:t>EVALUATION</a:t>
            </a:r>
            <a:r>
              <a:rPr lang="en-US" sz="2000">
                <a:latin typeface="Arial" charset="0"/>
              </a:rPr>
              <a:t> problem in HMMs</a:t>
            </a:r>
          </a:p>
        </p:txBody>
      </p:sp>
      <p:sp>
        <p:nvSpPr>
          <p:cNvPr id="329732" name="AutoShape 4"/>
          <p:cNvSpPr>
            <a:spLocks/>
          </p:cNvSpPr>
          <p:nvPr/>
        </p:nvSpPr>
        <p:spPr bwMode="auto">
          <a:xfrm rot="5400000">
            <a:off x="4189412" y="-144462"/>
            <a:ext cx="244475" cy="7543800"/>
          </a:xfrm>
          <a:prstGeom prst="rightBrace">
            <a:avLst>
              <a:gd name="adj1" fmla="val 257143"/>
              <a:gd name="adj2" fmla="val 50000"/>
            </a:avLst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3325813" y="3816350"/>
            <a:ext cx="1971675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Prob = 1.3 x 10</a:t>
            </a:r>
            <a:r>
              <a:rPr lang="en-US" baseline="30000"/>
              <a:t>-35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 # 3 –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500"/>
            <a:ext cx="78486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GIVEN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A sequence of rolls by the casino player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124552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515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1511514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1235</a:t>
            </a:r>
            <a:r>
              <a:rPr lang="en-US" sz="1600" b="1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2344</a:t>
            </a:r>
          </a:p>
          <a:p>
            <a:pPr eaLnBrk="1" hangingPunct="1">
              <a:buFontTx/>
              <a:buNone/>
            </a:pPr>
            <a:endParaRPr lang="en-US" sz="16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6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QUESTION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How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loaded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is the loaded die? How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fair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is the fair die? How often does the casino player change from fair to loaded, and back?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This is the </a:t>
            </a:r>
            <a:r>
              <a:rPr lang="en-US" sz="2000" b="1">
                <a:solidFill>
                  <a:srgbClr val="CC0000"/>
                </a:solidFill>
                <a:latin typeface="Arial" charset="0"/>
              </a:rPr>
              <a:t>LEARNING</a:t>
            </a:r>
            <a:r>
              <a:rPr lang="en-US" sz="2000">
                <a:latin typeface="Arial" charset="0"/>
              </a:rPr>
              <a:t> question in HMMs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571500" y="3167063"/>
            <a:ext cx="2346325" cy="342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2925763" y="3167063"/>
            <a:ext cx="2803525" cy="342900"/>
          </a:xfrm>
          <a:prstGeom prst="rect">
            <a:avLst/>
          </a:prstGeom>
          <a:solidFill>
            <a:srgbClr val="FF9900">
              <a:alpha val="14902"/>
            </a:srgb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5738813" y="3167063"/>
            <a:ext cx="2378075" cy="342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31" name="AutoShape 7"/>
          <p:cNvSpPr>
            <a:spLocks/>
          </p:cNvSpPr>
          <p:nvPr/>
        </p:nvSpPr>
        <p:spPr bwMode="auto">
          <a:xfrm rot="5400000">
            <a:off x="4205287" y="2259013"/>
            <a:ext cx="244475" cy="2781300"/>
          </a:xfrm>
          <a:prstGeom prst="rightBrace">
            <a:avLst>
              <a:gd name="adj1" fmla="val 94805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3489325" y="3808413"/>
            <a:ext cx="1676400" cy="3794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Prob(6) = 64%</a:t>
            </a:r>
          </a:p>
        </p:txBody>
      </p:sp>
    </p:spTree>
    <p:extLst>
      <p:ext uri="{BB962C8B-B14F-4D97-AF65-F5344CB8AC3E}">
        <p14:creationId xmlns:p14="http://schemas.microsoft.com/office/powerpoint/2010/main" val="249054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nimBg="1"/>
      <p:bldP spid="333829" grpId="0" animBg="1"/>
      <p:bldP spid="333830" grpId="0" animBg="1"/>
      <p:bldP spid="333831" grpId="0" animBg="1"/>
      <p:bldP spid="3338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dishonest casino model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828800" y="2667000"/>
            <a:ext cx="1600200" cy="1676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638800" y="2667000"/>
            <a:ext cx="1600200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7173" name="AutoShape 5"/>
          <p:cNvCxnSpPr>
            <a:cxnSpLocks noChangeShapeType="1"/>
            <a:stCxn id="7171" idx="7"/>
            <a:endCxn id="7172" idx="1"/>
          </p:cNvCxnSpPr>
          <p:nvPr/>
        </p:nvCxnSpPr>
        <p:spPr bwMode="auto">
          <a:xfrm rot="5400000" flipV="1">
            <a:off x="4533106" y="1554957"/>
            <a:ext cx="1587" cy="2679700"/>
          </a:xfrm>
          <a:prstGeom prst="curvedConnector3">
            <a:avLst>
              <a:gd name="adj1" fmla="val -28700009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AutoShape 6"/>
          <p:cNvCxnSpPr>
            <a:cxnSpLocks noChangeShapeType="1"/>
            <a:stCxn id="7172" idx="3"/>
            <a:endCxn id="7171" idx="5"/>
          </p:cNvCxnSpPr>
          <p:nvPr/>
        </p:nvCxnSpPr>
        <p:spPr bwMode="auto">
          <a:xfrm rot="5400000">
            <a:off x="4533106" y="2777332"/>
            <a:ext cx="1587" cy="2679700"/>
          </a:xfrm>
          <a:prstGeom prst="curvedConnector3">
            <a:avLst>
              <a:gd name="adj1" fmla="val 28700009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AutoShape 7"/>
          <p:cNvCxnSpPr>
            <a:cxnSpLocks noChangeShapeType="1"/>
            <a:stCxn id="7172" idx="7"/>
            <a:endCxn id="7172" idx="6"/>
          </p:cNvCxnSpPr>
          <p:nvPr/>
        </p:nvCxnSpPr>
        <p:spPr bwMode="auto">
          <a:xfrm rot="5400000" flipV="1">
            <a:off x="6825456" y="3072607"/>
            <a:ext cx="611187" cy="254000"/>
          </a:xfrm>
          <a:prstGeom prst="curvedConnector4">
            <a:avLst>
              <a:gd name="adj1" fmla="val -74546"/>
              <a:gd name="adj2" fmla="val 182500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/>
          <p:cNvCxnSpPr>
            <a:cxnSpLocks noChangeShapeType="1"/>
            <a:stCxn id="7171" idx="1"/>
            <a:endCxn id="7171" idx="2"/>
          </p:cNvCxnSpPr>
          <p:nvPr/>
        </p:nvCxnSpPr>
        <p:spPr bwMode="auto">
          <a:xfrm rot="-5400000" flipH="1" flipV="1">
            <a:off x="1631156" y="3072607"/>
            <a:ext cx="611187" cy="254000"/>
          </a:xfrm>
          <a:prstGeom prst="curvedConnector4">
            <a:avLst>
              <a:gd name="adj1" fmla="val -74546"/>
              <a:gd name="adj2" fmla="val 182500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257675" y="1831975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0.05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267200" y="4724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0.05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467600" y="2057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0.95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38200" y="2057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0.95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09600" y="4356100"/>
            <a:ext cx="13922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P(1|F) = 1/6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P(2|F) = 1/6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P(3|F) = 1/6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P(4|F) = 1/6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P(5|F) = 1/6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P(6|F) = 1/6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086600" y="4356100"/>
            <a:ext cx="15065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P(1|L) = 1/10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P(2|L) = 1/10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P(3|L) = 1/10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P(4|L) = 1/10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P(5|L) = 1/10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P(6|L) = 1/2</a:t>
            </a:r>
          </a:p>
        </p:txBody>
      </p:sp>
    </p:spTree>
    <p:extLst>
      <p:ext uri="{BB962C8B-B14F-4D97-AF65-F5344CB8AC3E}">
        <p14:creationId xmlns:p14="http://schemas.microsoft.com/office/powerpoint/2010/main" val="285050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152400"/>
            <a:ext cx="8153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 HMM is memoryless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582738"/>
            <a:ext cx="8382000" cy="4910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At each time step </a:t>
            </a:r>
            <a:r>
              <a:rPr lang="en-US" sz="24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the only thing that affects future states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is the current state 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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t</a:t>
            </a:r>
            <a:endParaRPr lang="en-US" sz="24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  <a:sym typeface="Symbol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7818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67818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82296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2296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8200" name="AutoShape 8"/>
          <p:cNvCxnSpPr>
            <a:cxnSpLocks noChangeShapeType="1"/>
            <a:stCxn id="8197" idx="7"/>
            <a:endCxn id="8199" idx="1"/>
          </p:cNvCxnSpPr>
          <p:nvPr/>
        </p:nvCxnSpPr>
        <p:spPr bwMode="auto">
          <a:xfrm>
            <a:off x="7234238" y="25733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9"/>
          <p:cNvCxnSpPr>
            <a:cxnSpLocks noChangeShapeType="1"/>
            <a:stCxn id="8199" idx="3"/>
            <a:endCxn id="8197" idx="5"/>
          </p:cNvCxnSpPr>
          <p:nvPr/>
        </p:nvCxnSpPr>
        <p:spPr bwMode="auto">
          <a:xfrm flipH="1">
            <a:off x="7234238" y="29860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0"/>
          <p:cNvCxnSpPr>
            <a:cxnSpLocks noChangeShapeType="1"/>
            <a:stCxn id="8197" idx="5"/>
            <a:endCxn id="8196" idx="7"/>
          </p:cNvCxnSpPr>
          <p:nvPr/>
        </p:nvCxnSpPr>
        <p:spPr bwMode="auto">
          <a:xfrm>
            <a:off x="72342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196" idx="1"/>
            <a:endCxn id="8197" idx="3"/>
          </p:cNvCxnSpPr>
          <p:nvPr/>
        </p:nvCxnSpPr>
        <p:spPr bwMode="auto">
          <a:xfrm flipV="1">
            <a:off x="68595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6"/>
            <a:endCxn id="8198" idx="0"/>
          </p:cNvCxnSpPr>
          <p:nvPr/>
        </p:nvCxnSpPr>
        <p:spPr bwMode="auto">
          <a:xfrm>
            <a:off x="7331075" y="2779713"/>
            <a:ext cx="1163638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2"/>
            <a:endCxn id="8197" idx="4"/>
          </p:cNvCxnSpPr>
          <p:nvPr/>
        </p:nvCxnSpPr>
        <p:spPr bwMode="auto">
          <a:xfrm flipH="1" flipV="1">
            <a:off x="7046913" y="3063875"/>
            <a:ext cx="1163637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4"/>
          <p:cNvCxnSpPr>
            <a:cxnSpLocks noChangeShapeType="1"/>
            <a:stCxn id="8199" idx="5"/>
            <a:endCxn id="8198" idx="7"/>
          </p:cNvCxnSpPr>
          <p:nvPr/>
        </p:nvCxnSpPr>
        <p:spPr bwMode="auto">
          <a:xfrm>
            <a:off x="86820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5"/>
          <p:cNvCxnSpPr>
            <a:cxnSpLocks noChangeShapeType="1"/>
            <a:stCxn id="8198" idx="1"/>
            <a:endCxn id="8199" idx="3"/>
          </p:cNvCxnSpPr>
          <p:nvPr/>
        </p:nvCxnSpPr>
        <p:spPr bwMode="auto">
          <a:xfrm flipV="1">
            <a:off x="83073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7"/>
            <a:endCxn id="8198" idx="1"/>
          </p:cNvCxnSpPr>
          <p:nvPr/>
        </p:nvCxnSpPr>
        <p:spPr bwMode="auto">
          <a:xfrm>
            <a:off x="7234238" y="41735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7"/>
          <p:cNvCxnSpPr>
            <a:cxnSpLocks noChangeShapeType="1"/>
            <a:stCxn id="8198" idx="3"/>
            <a:endCxn id="8196" idx="5"/>
          </p:cNvCxnSpPr>
          <p:nvPr/>
        </p:nvCxnSpPr>
        <p:spPr bwMode="auto">
          <a:xfrm flipH="1">
            <a:off x="7234238" y="45862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8"/>
          <p:cNvCxnSpPr>
            <a:cxnSpLocks noChangeShapeType="1"/>
            <a:stCxn id="8196" idx="0"/>
            <a:endCxn id="8199" idx="2"/>
          </p:cNvCxnSpPr>
          <p:nvPr/>
        </p:nvCxnSpPr>
        <p:spPr bwMode="auto">
          <a:xfrm flipV="1">
            <a:off x="7046913" y="2779713"/>
            <a:ext cx="1163637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9"/>
          <p:cNvCxnSpPr>
            <a:cxnSpLocks noChangeShapeType="1"/>
            <a:stCxn id="8199" idx="4"/>
            <a:endCxn id="8196" idx="6"/>
          </p:cNvCxnSpPr>
          <p:nvPr/>
        </p:nvCxnSpPr>
        <p:spPr bwMode="auto">
          <a:xfrm flipH="1">
            <a:off x="7331075" y="3063875"/>
            <a:ext cx="1163638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/>
          <p:cNvCxnSpPr>
            <a:cxnSpLocks noChangeShapeType="1"/>
            <a:stCxn id="8197" idx="0"/>
            <a:endCxn id="8197" idx="2"/>
          </p:cNvCxnSpPr>
          <p:nvPr/>
        </p:nvCxnSpPr>
        <p:spPr bwMode="auto">
          <a:xfrm rot="-5400000" flipH="1" flipV="1">
            <a:off x="6762750" y="2495550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1"/>
          <p:cNvCxnSpPr>
            <a:cxnSpLocks noChangeShapeType="1"/>
            <a:stCxn id="8199" idx="0"/>
            <a:endCxn id="8199" idx="6"/>
          </p:cNvCxnSpPr>
          <p:nvPr/>
        </p:nvCxnSpPr>
        <p:spPr bwMode="auto">
          <a:xfrm rot="5400000" flipV="1">
            <a:off x="8494712" y="2495551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2"/>
          <p:cNvCxnSpPr>
            <a:cxnSpLocks noChangeShapeType="1"/>
            <a:stCxn id="8198" idx="6"/>
            <a:endCxn id="8198" idx="4"/>
          </p:cNvCxnSpPr>
          <p:nvPr/>
        </p:nvCxnSpPr>
        <p:spPr bwMode="auto">
          <a:xfrm flipH="1">
            <a:off x="8494713" y="4379913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3"/>
          <p:cNvCxnSpPr>
            <a:cxnSpLocks noChangeShapeType="1"/>
            <a:stCxn id="8196" idx="4"/>
            <a:endCxn id="8196" idx="2"/>
          </p:cNvCxnSpPr>
          <p:nvPr/>
        </p:nvCxnSpPr>
        <p:spPr bwMode="auto">
          <a:xfrm rot="16200000" flipV="1">
            <a:off x="6762751" y="4379912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917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152400"/>
            <a:ext cx="8153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 HMM is memoryless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582738"/>
            <a:ext cx="8382000" cy="4910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At each time step </a:t>
            </a:r>
            <a:r>
              <a:rPr lang="en-US" sz="24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the only thing that affects future states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is the current state 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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t</a:t>
            </a:r>
            <a:endParaRPr lang="en-US" sz="24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24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P(</a:t>
            </a:r>
            <a:r>
              <a:rPr lang="en-US" sz="2400" baseline="-25000">
                <a:latin typeface="Arial" charset="0"/>
                <a:sym typeface="Symbol" charset="0"/>
              </a:rPr>
              <a:t>t+1</a:t>
            </a:r>
            <a:r>
              <a:rPr lang="en-US" sz="2400">
                <a:latin typeface="Arial" charset="0"/>
                <a:sym typeface="Symbol" charset="0"/>
              </a:rPr>
              <a:t> =  k | </a:t>
            </a:r>
            <a:r>
              <a:rPr lang="ja-JP" altLang="en-US" sz="2400">
                <a:latin typeface="Arial" charset="0"/>
                <a:sym typeface="Symbol" charset="0"/>
              </a:rPr>
              <a:t>“</a:t>
            </a:r>
            <a:r>
              <a:rPr lang="en-US" sz="2400">
                <a:latin typeface="Arial" charset="0"/>
                <a:sym typeface="Symbol" charset="0"/>
              </a:rPr>
              <a:t>whatever happened so far</a:t>
            </a:r>
            <a:r>
              <a:rPr lang="ja-JP" altLang="en-US" sz="2400">
                <a:latin typeface="Arial" charset="0"/>
                <a:sym typeface="Symbol" charset="0"/>
              </a:rPr>
              <a:t>”</a:t>
            </a:r>
            <a:r>
              <a:rPr lang="en-US" sz="2400">
                <a:latin typeface="Arial" charset="0"/>
                <a:sym typeface="Symbol" charset="0"/>
              </a:rPr>
              <a:t>) =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P(</a:t>
            </a:r>
            <a:r>
              <a:rPr lang="en-US" sz="2400" baseline="-25000">
                <a:latin typeface="Arial" charset="0"/>
                <a:sym typeface="Symbol" charset="0"/>
              </a:rPr>
              <a:t>t+1</a:t>
            </a:r>
            <a:r>
              <a:rPr lang="en-US" sz="2400">
                <a:latin typeface="Arial" charset="0"/>
                <a:sym typeface="Symbol" charset="0"/>
              </a:rPr>
              <a:t> =  k | </a:t>
            </a:r>
            <a:r>
              <a:rPr lang="en-US" sz="2400" baseline="-25000">
                <a:latin typeface="Arial" charset="0"/>
                <a:sym typeface="Symbol" charset="0"/>
              </a:rPr>
              <a:t>1</a:t>
            </a:r>
            <a:r>
              <a:rPr lang="en-US" sz="2400">
                <a:latin typeface="Arial" charset="0"/>
                <a:sym typeface="Symbol" charset="0"/>
              </a:rPr>
              <a:t>, </a:t>
            </a:r>
            <a:r>
              <a:rPr lang="en-US" sz="2400" baseline="-25000">
                <a:latin typeface="Arial" charset="0"/>
                <a:sym typeface="Symbol" charset="0"/>
              </a:rPr>
              <a:t>2</a:t>
            </a:r>
            <a:r>
              <a:rPr lang="en-US" sz="2400">
                <a:latin typeface="Arial" charset="0"/>
                <a:sym typeface="Symbol" charset="0"/>
              </a:rPr>
              <a:t>, …, 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, x</a:t>
            </a:r>
            <a:r>
              <a:rPr lang="en-US" sz="2400" baseline="-25000">
                <a:latin typeface="Arial" charset="0"/>
                <a:sym typeface="Symbol" charset="0"/>
              </a:rPr>
              <a:t>1</a:t>
            </a:r>
            <a:r>
              <a:rPr lang="en-US" sz="2400">
                <a:latin typeface="Arial" charset="0"/>
                <a:sym typeface="Symbol" charset="0"/>
              </a:rPr>
              <a:t>, x</a:t>
            </a:r>
            <a:r>
              <a:rPr lang="en-US" sz="2400" baseline="-25000">
                <a:latin typeface="Arial" charset="0"/>
                <a:sym typeface="Symbol" charset="0"/>
              </a:rPr>
              <a:t>2</a:t>
            </a:r>
            <a:r>
              <a:rPr lang="en-US" sz="2400">
                <a:latin typeface="Arial" charset="0"/>
                <a:sym typeface="Symbol" charset="0"/>
              </a:rPr>
              <a:t>, …, x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)	=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P(</a:t>
            </a:r>
            <a:r>
              <a:rPr lang="en-US" sz="2400" baseline="-25000">
                <a:latin typeface="Arial" charset="0"/>
                <a:sym typeface="Symbol" charset="0"/>
              </a:rPr>
              <a:t>t+1</a:t>
            </a:r>
            <a:r>
              <a:rPr lang="en-US" sz="2400">
                <a:latin typeface="Arial" charset="0"/>
                <a:sym typeface="Symbol" charset="0"/>
              </a:rPr>
              <a:t> =  k | 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sym typeface="Symbol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67818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7818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2296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2296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248" name="AutoShape 8"/>
          <p:cNvCxnSpPr>
            <a:cxnSpLocks noChangeShapeType="1"/>
            <a:stCxn id="10245" idx="7"/>
            <a:endCxn id="10247" idx="1"/>
          </p:cNvCxnSpPr>
          <p:nvPr/>
        </p:nvCxnSpPr>
        <p:spPr bwMode="auto">
          <a:xfrm>
            <a:off x="7234238" y="25733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9"/>
          <p:cNvCxnSpPr>
            <a:cxnSpLocks noChangeShapeType="1"/>
            <a:stCxn id="10247" idx="3"/>
            <a:endCxn id="10245" idx="5"/>
          </p:cNvCxnSpPr>
          <p:nvPr/>
        </p:nvCxnSpPr>
        <p:spPr bwMode="auto">
          <a:xfrm flipH="1">
            <a:off x="7234238" y="29860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0"/>
          <p:cNvCxnSpPr>
            <a:cxnSpLocks noChangeShapeType="1"/>
            <a:stCxn id="10245" idx="5"/>
            <a:endCxn id="10244" idx="7"/>
          </p:cNvCxnSpPr>
          <p:nvPr/>
        </p:nvCxnSpPr>
        <p:spPr bwMode="auto">
          <a:xfrm>
            <a:off x="72342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1"/>
          <p:cNvCxnSpPr>
            <a:cxnSpLocks noChangeShapeType="1"/>
            <a:stCxn id="10244" idx="1"/>
            <a:endCxn id="10245" idx="3"/>
          </p:cNvCxnSpPr>
          <p:nvPr/>
        </p:nvCxnSpPr>
        <p:spPr bwMode="auto">
          <a:xfrm flipV="1">
            <a:off x="68595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2"/>
          <p:cNvCxnSpPr>
            <a:cxnSpLocks noChangeShapeType="1"/>
            <a:stCxn id="10245" idx="6"/>
            <a:endCxn id="10246" idx="0"/>
          </p:cNvCxnSpPr>
          <p:nvPr/>
        </p:nvCxnSpPr>
        <p:spPr bwMode="auto">
          <a:xfrm>
            <a:off x="7331075" y="2779713"/>
            <a:ext cx="1163638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3"/>
          <p:cNvCxnSpPr>
            <a:cxnSpLocks noChangeShapeType="1"/>
            <a:stCxn id="10246" idx="2"/>
            <a:endCxn id="10245" idx="4"/>
          </p:cNvCxnSpPr>
          <p:nvPr/>
        </p:nvCxnSpPr>
        <p:spPr bwMode="auto">
          <a:xfrm flipH="1" flipV="1">
            <a:off x="7046913" y="3063875"/>
            <a:ext cx="1163637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4"/>
          <p:cNvCxnSpPr>
            <a:cxnSpLocks noChangeShapeType="1"/>
            <a:stCxn id="10247" idx="5"/>
            <a:endCxn id="10246" idx="7"/>
          </p:cNvCxnSpPr>
          <p:nvPr/>
        </p:nvCxnSpPr>
        <p:spPr bwMode="auto">
          <a:xfrm>
            <a:off x="86820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5"/>
          <p:cNvCxnSpPr>
            <a:cxnSpLocks noChangeShapeType="1"/>
            <a:stCxn id="10246" idx="1"/>
            <a:endCxn id="10247" idx="3"/>
          </p:cNvCxnSpPr>
          <p:nvPr/>
        </p:nvCxnSpPr>
        <p:spPr bwMode="auto">
          <a:xfrm flipV="1">
            <a:off x="83073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6"/>
          <p:cNvCxnSpPr>
            <a:cxnSpLocks noChangeShapeType="1"/>
            <a:stCxn id="10244" idx="7"/>
            <a:endCxn id="10246" idx="1"/>
          </p:cNvCxnSpPr>
          <p:nvPr/>
        </p:nvCxnSpPr>
        <p:spPr bwMode="auto">
          <a:xfrm>
            <a:off x="7234238" y="41735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7"/>
          <p:cNvCxnSpPr>
            <a:cxnSpLocks noChangeShapeType="1"/>
            <a:stCxn id="10246" idx="3"/>
            <a:endCxn id="10244" idx="5"/>
          </p:cNvCxnSpPr>
          <p:nvPr/>
        </p:nvCxnSpPr>
        <p:spPr bwMode="auto">
          <a:xfrm flipH="1">
            <a:off x="7234238" y="45862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8"/>
          <p:cNvCxnSpPr>
            <a:cxnSpLocks noChangeShapeType="1"/>
            <a:stCxn id="10244" idx="0"/>
            <a:endCxn id="10247" idx="2"/>
          </p:cNvCxnSpPr>
          <p:nvPr/>
        </p:nvCxnSpPr>
        <p:spPr bwMode="auto">
          <a:xfrm flipV="1">
            <a:off x="7046913" y="2779713"/>
            <a:ext cx="1163637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9"/>
          <p:cNvCxnSpPr>
            <a:cxnSpLocks noChangeShapeType="1"/>
            <a:stCxn id="10247" idx="4"/>
            <a:endCxn id="10244" idx="6"/>
          </p:cNvCxnSpPr>
          <p:nvPr/>
        </p:nvCxnSpPr>
        <p:spPr bwMode="auto">
          <a:xfrm flipH="1">
            <a:off x="7331075" y="3063875"/>
            <a:ext cx="1163638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5" idx="0"/>
            <a:endCxn id="10245" idx="2"/>
          </p:cNvCxnSpPr>
          <p:nvPr/>
        </p:nvCxnSpPr>
        <p:spPr bwMode="auto">
          <a:xfrm rot="-5400000" flipH="1" flipV="1">
            <a:off x="6762750" y="2495550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47" idx="0"/>
            <a:endCxn id="10247" idx="6"/>
          </p:cNvCxnSpPr>
          <p:nvPr/>
        </p:nvCxnSpPr>
        <p:spPr bwMode="auto">
          <a:xfrm rot="5400000" flipV="1">
            <a:off x="8494712" y="2495551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2"/>
          <p:cNvCxnSpPr>
            <a:cxnSpLocks noChangeShapeType="1"/>
            <a:stCxn id="10246" idx="6"/>
            <a:endCxn id="10246" idx="4"/>
          </p:cNvCxnSpPr>
          <p:nvPr/>
        </p:nvCxnSpPr>
        <p:spPr bwMode="auto">
          <a:xfrm flipH="1">
            <a:off x="8494713" y="4379913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3"/>
          <p:cNvCxnSpPr>
            <a:cxnSpLocks noChangeShapeType="1"/>
            <a:stCxn id="10244" idx="4"/>
            <a:endCxn id="10244" idx="2"/>
          </p:cNvCxnSpPr>
          <p:nvPr/>
        </p:nvCxnSpPr>
        <p:spPr bwMode="auto">
          <a:xfrm rot="16200000" flipV="1">
            <a:off x="6762751" y="4379912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3725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" y="152400"/>
            <a:ext cx="8153400" cy="914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 HMM is memoryless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582738"/>
            <a:ext cx="8382000" cy="4910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At each time step </a:t>
            </a:r>
            <a:r>
              <a:rPr lang="en-US" sz="24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the only thing that affects </a:t>
            </a:r>
            <a:r>
              <a:rPr lang="en-US" sz="2400">
                <a:solidFill>
                  <a:srgbClr val="CC0000"/>
                </a:solidFill>
                <a:latin typeface="Arial" charset="0"/>
              </a:rPr>
              <a:t>x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</a:rPr>
              <a:t>is the current state 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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t</a:t>
            </a:r>
            <a:endParaRPr lang="en-US" sz="24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24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P(x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 =  b | </a:t>
            </a:r>
            <a:r>
              <a:rPr lang="ja-JP" altLang="en-US" sz="2400">
                <a:latin typeface="Arial" charset="0"/>
                <a:sym typeface="Symbol" charset="0"/>
              </a:rPr>
              <a:t>“</a:t>
            </a:r>
            <a:r>
              <a:rPr lang="en-US" sz="2400">
                <a:latin typeface="Arial" charset="0"/>
                <a:sym typeface="Symbol" charset="0"/>
              </a:rPr>
              <a:t>whatever happened so far</a:t>
            </a:r>
            <a:r>
              <a:rPr lang="ja-JP" altLang="en-US" sz="2400">
                <a:latin typeface="Arial" charset="0"/>
                <a:sym typeface="Symbol" charset="0"/>
              </a:rPr>
              <a:t>”</a:t>
            </a:r>
            <a:r>
              <a:rPr lang="en-US" sz="2400">
                <a:latin typeface="Arial" charset="0"/>
                <a:sym typeface="Symbol" charset="0"/>
              </a:rPr>
              <a:t>) =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P(x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 = b | </a:t>
            </a:r>
            <a:r>
              <a:rPr lang="en-US" sz="2400" baseline="-25000">
                <a:latin typeface="Arial" charset="0"/>
                <a:sym typeface="Symbol" charset="0"/>
              </a:rPr>
              <a:t>1</a:t>
            </a:r>
            <a:r>
              <a:rPr lang="en-US" sz="2400">
                <a:latin typeface="Arial" charset="0"/>
                <a:sym typeface="Symbol" charset="0"/>
              </a:rPr>
              <a:t>, </a:t>
            </a:r>
            <a:r>
              <a:rPr lang="en-US" sz="2400" baseline="-25000">
                <a:latin typeface="Arial" charset="0"/>
                <a:sym typeface="Symbol" charset="0"/>
              </a:rPr>
              <a:t>2</a:t>
            </a:r>
            <a:r>
              <a:rPr lang="en-US" sz="2400">
                <a:latin typeface="Arial" charset="0"/>
                <a:sym typeface="Symbol" charset="0"/>
              </a:rPr>
              <a:t>, …, 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, x</a:t>
            </a:r>
            <a:r>
              <a:rPr lang="en-US" sz="2400" baseline="-25000">
                <a:latin typeface="Arial" charset="0"/>
                <a:sym typeface="Symbol" charset="0"/>
              </a:rPr>
              <a:t>1</a:t>
            </a:r>
            <a:r>
              <a:rPr lang="en-US" sz="2400">
                <a:latin typeface="Arial" charset="0"/>
                <a:sym typeface="Symbol" charset="0"/>
              </a:rPr>
              <a:t>, x</a:t>
            </a:r>
            <a:r>
              <a:rPr lang="en-US" sz="2400" baseline="-25000">
                <a:latin typeface="Arial" charset="0"/>
                <a:sym typeface="Symbol" charset="0"/>
              </a:rPr>
              <a:t>2</a:t>
            </a:r>
            <a:r>
              <a:rPr lang="en-US" sz="2400">
                <a:latin typeface="Arial" charset="0"/>
                <a:sym typeface="Symbol" charset="0"/>
              </a:rPr>
              <a:t>, …, x</a:t>
            </a:r>
            <a:r>
              <a:rPr lang="en-US" sz="2400" baseline="-25000">
                <a:latin typeface="Arial" charset="0"/>
                <a:sym typeface="Symbol" charset="0"/>
              </a:rPr>
              <a:t>t-1</a:t>
            </a:r>
            <a:r>
              <a:rPr lang="en-US" sz="2400">
                <a:latin typeface="Arial" charset="0"/>
                <a:sym typeface="Symbol" charset="0"/>
              </a:rPr>
              <a:t>)	=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P(x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 = b | </a:t>
            </a:r>
            <a:r>
              <a:rPr lang="en-US" sz="2400" baseline="-25000">
                <a:latin typeface="Arial" charset="0"/>
                <a:sym typeface="Symbol" charset="0"/>
              </a:rPr>
              <a:t>t</a:t>
            </a:r>
            <a:r>
              <a:rPr lang="en-US" sz="24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>
              <a:latin typeface="Arial" charset="0"/>
              <a:sym typeface="Symbol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67818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7818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82296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82296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272" name="AutoShape 8"/>
          <p:cNvCxnSpPr>
            <a:cxnSpLocks noChangeShapeType="1"/>
            <a:stCxn id="11269" idx="7"/>
            <a:endCxn id="11271" idx="1"/>
          </p:cNvCxnSpPr>
          <p:nvPr/>
        </p:nvCxnSpPr>
        <p:spPr bwMode="auto">
          <a:xfrm>
            <a:off x="7234238" y="25733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1" idx="3"/>
            <a:endCxn id="11269" idx="5"/>
          </p:cNvCxnSpPr>
          <p:nvPr/>
        </p:nvCxnSpPr>
        <p:spPr bwMode="auto">
          <a:xfrm flipH="1">
            <a:off x="7234238" y="29860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10"/>
          <p:cNvCxnSpPr>
            <a:cxnSpLocks noChangeShapeType="1"/>
            <a:stCxn id="11269" idx="5"/>
            <a:endCxn id="11268" idx="7"/>
          </p:cNvCxnSpPr>
          <p:nvPr/>
        </p:nvCxnSpPr>
        <p:spPr bwMode="auto">
          <a:xfrm>
            <a:off x="72342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1"/>
          <p:cNvCxnSpPr>
            <a:cxnSpLocks noChangeShapeType="1"/>
            <a:stCxn id="11268" idx="1"/>
            <a:endCxn id="11269" idx="3"/>
          </p:cNvCxnSpPr>
          <p:nvPr/>
        </p:nvCxnSpPr>
        <p:spPr bwMode="auto">
          <a:xfrm flipV="1">
            <a:off x="68595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2"/>
          <p:cNvCxnSpPr>
            <a:cxnSpLocks noChangeShapeType="1"/>
            <a:stCxn id="11269" idx="6"/>
            <a:endCxn id="11270" idx="0"/>
          </p:cNvCxnSpPr>
          <p:nvPr/>
        </p:nvCxnSpPr>
        <p:spPr bwMode="auto">
          <a:xfrm>
            <a:off x="7331075" y="2779713"/>
            <a:ext cx="1163638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3"/>
          <p:cNvCxnSpPr>
            <a:cxnSpLocks noChangeShapeType="1"/>
            <a:stCxn id="11270" idx="2"/>
            <a:endCxn id="11269" idx="4"/>
          </p:cNvCxnSpPr>
          <p:nvPr/>
        </p:nvCxnSpPr>
        <p:spPr bwMode="auto">
          <a:xfrm flipH="1" flipV="1">
            <a:off x="7046913" y="3063875"/>
            <a:ext cx="1163637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71" idx="5"/>
            <a:endCxn id="11270" idx="7"/>
          </p:cNvCxnSpPr>
          <p:nvPr/>
        </p:nvCxnSpPr>
        <p:spPr bwMode="auto">
          <a:xfrm>
            <a:off x="86820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0" idx="1"/>
            <a:endCxn id="11271" idx="3"/>
          </p:cNvCxnSpPr>
          <p:nvPr/>
        </p:nvCxnSpPr>
        <p:spPr bwMode="auto">
          <a:xfrm flipV="1">
            <a:off x="83073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68" idx="7"/>
            <a:endCxn id="11270" idx="1"/>
          </p:cNvCxnSpPr>
          <p:nvPr/>
        </p:nvCxnSpPr>
        <p:spPr bwMode="auto">
          <a:xfrm>
            <a:off x="7234238" y="41735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0" idx="3"/>
            <a:endCxn id="11268" idx="5"/>
          </p:cNvCxnSpPr>
          <p:nvPr/>
        </p:nvCxnSpPr>
        <p:spPr bwMode="auto">
          <a:xfrm flipH="1">
            <a:off x="7234238" y="45862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68" idx="0"/>
            <a:endCxn id="11271" idx="2"/>
          </p:cNvCxnSpPr>
          <p:nvPr/>
        </p:nvCxnSpPr>
        <p:spPr bwMode="auto">
          <a:xfrm flipV="1">
            <a:off x="7046913" y="2779713"/>
            <a:ext cx="1163637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71" idx="4"/>
            <a:endCxn id="11268" idx="6"/>
          </p:cNvCxnSpPr>
          <p:nvPr/>
        </p:nvCxnSpPr>
        <p:spPr bwMode="auto">
          <a:xfrm flipH="1">
            <a:off x="7331075" y="3063875"/>
            <a:ext cx="1163638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69" idx="0"/>
            <a:endCxn id="11269" idx="2"/>
          </p:cNvCxnSpPr>
          <p:nvPr/>
        </p:nvCxnSpPr>
        <p:spPr bwMode="auto">
          <a:xfrm rot="-5400000" flipH="1" flipV="1">
            <a:off x="6762750" y="2495550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1" idx="0"/>
            <a:endCxn id="11271" idx="6"/>
          </p:cNvCxnSpPr>
          <p:nvPr/>
        </p:nvCxnSpPr>
        <p:spPr bwMode="auto">
          <a:xfrm rot="5400000" flipV="1">
            <a:off x="8494712" y="2495551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0" idx="6"/>
            <a:endCxn id="11270" idx="4"/>
          </p:cNvCxnSpPr>
          <p:nvPr/>
        </p:nvCxnSpPr>
        <p:spPr bwMode="auto">
          <a:xfrm flipH="1">
            <a:off x="8494713" y="4379913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68" idx="4"/>
            <a:endCxn id="11268" idx="2"/>
          </p:cNvCxnSpPr>
          <p:nvPr/>
        </p:nvCxnSpPr>
        <p:spPr bwMode="auto">
          <a:xfrm rot="16200000" flipV="1">
            <a:off x="6762751" y="4379912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22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Definition of a hidden Markov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460500"/>
            <a:ext cx="6654800" cy="523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u="sng">
                <a:latin typeface="Arial" charset="0"/>
              </a:rPr>
              <a:t>Definition:</a:t>
            </a:r>
            <a:r>
              <a:rPr lang="en-US" sz="2000">
                <a:latin typeface="Arial" charset="0"/>
              </a:rPr>
              <a:t> A hidden Markov model (HMM)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Alphabet</a:t>
            </a:r>
            <a:r>
              <a:rPr lang="en-US" sz="2000">
                <a:latin typeface="Arial" charset="0"/>
              </a:rPr>
              <a:t> 	</a:t>
            </a:r>
            <a:r>
              <a:rPr lang="en-US" sz="2000">
                <a:latin typeface="Arial" charset="0"/>
                <a:sym typeface="Symbol" charset="0"/>
              </a:rPr>
              <a:t> = { b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b</a:t>
            </a:r>
            <a:r>
              <a:rPr lang="en-US" sz="2000" baseline="-25000">
                <a:latin typeface="Arial" charset="0"/>
                <a:sym typeface="Symbol" charset="0"/>
              </a:rPr>
              <a:t>2</a:t>
            </a:r>
            <a:r>
              <a:rPr lang="en-US" sz="2000">
                <a:latin typeface="Arial" charset="0"/>
                <a:sym typeface="Symbol" charset="0"/>
              </a:rPr>
              <a:t>, …, b</a:t>
            </a:r>
            <a:r>
              <a:rPr lang="en-US" sz="2000" baseline="-25000">
                <a:latin typeface="Arial" charset="0"/>
                <a:sym typeface="Symbol" charset="0"/>
              </a:rPr>
              <a:t>M </a:t>
            </a:r>
            <a:r>
              <a:rPr lang="en-US" sz="2000">
                <a:latin typeface="Arial" charset="0"/>
                <a:sym typeface="Symbol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Set of states</a:t>
            </a:r>
            <a:r>
              <a:rPr lang="en-US" sz="2000">
                <a:latin typeface="Arial" charset="0"/>
                <a:sym typeface="Symbol" charset="0"/>
              </a:rPr>
              <a:t> 	Q = { 1, ..., K }</a:t>
            </a:r>
            <a:endParaRPr lang="en-US" sz="20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Transition probabilities</a:t>
            </a:r>
            <a:r>
              <a:rPr lang="en-US" sz="2000">
                <a:latin typeface="Arial" charset="0"/>
                <a:sym typeface="Symbol" charset="0"/>
              </a:rPr>
              <a:t> between any two states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a</a:t>
            </a:r>
            <a:r>
              <a:rPr lang="en-US" sz="1800" baseline="-25000">
                <a:latin typeface="Arial" charset="0"/>
                <a:sym typeface="Symbol" charset="0"/>
              </a:rPr>
              <a:t>ij</a:t>
            </a:r>
            <a:r>
              <a:rPr lang="en-US" sz="1800">
                <a:latin typeface="Arial" charset="0"/>
                <a:sym typeface="Symbol" charset="0"/>
              </a:rPr>
              <a:t> = transition prob from state i to state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a</a:t>
            </a:r>
            <a:r>
              <a:rPr lang="en-US" sz="1800" baseline="-25000">
                <a:latin typeface="Arial" charset="0"/>
                <a:sym typeface="Symbol" charset="0"/>
              </a:rPr>
              <a:t>i1</a:t>
            </a:r>
            <a:r>
              <a:rPr lang="en-US" sz="1800">
                <a:latin typeface="Arial" charset="0"/>
                <a:sym typeface="Symbol" charset="0"/>
              </a:rPr>
              <a:t> + … + a</a:t>
            </a:r>
            <a:r>
              <a:rPr lang="en-US" sz="1800" baseline="-25000">
                <a:latin typeface="Arial" charset="0"/>
                <a:sym typeface="Symbol" charset="0"/>
              </a:rPr>
              <a:t>iK</a:t>
            </a:r>
            <a:r>
              <a:rPr lang="en-US" sz="1800">
                <a:latin typeface="Arial" charset="0"/>
                <a:sym typeface="Symbol" charset="0"/>
              </a:rPr>
              <a:t> = 1,   for all states i = 1…K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Start probabilities</a:t>
            </a:r>
            <a:r>
              <a:rPr lang="en-US" sz="2000">
                <a:latin typeface="Arial" charset="0"/>
                <a:sym typeface="Symbol" charset="0"/>
              </a:rPr>
              <a:t> a</a:t>
            </a:r>
            <a:r>
              <a:rPr lang="en-US" sz="2000" baseline="-25000">
                <a:latin typeface="Arial" charset="0"/>
                <a:sym typeface="Symbol" charset="0"/>
              </a:rPr>
              <a:t>0i</a:t>
            </a:r>
            <a:endParaRPr lang="en-US" sz="20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en-US" sz="2000">
              <a:solidFill>
                <a:srgbClr val="CC0000"/>
              </a:solidFill>
              <a:latin typeface="Arial" charset="0"/>
              <a:sym typeface="Symbol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  <a:sym typeface="Symbol" charset="0"/>
              </a:rPr>
              <a:t>		a</a:t>
            </a:r>
            <a:r>
              <a:rPr lang="en-US" sz="1800" baseline="-25000">
                <a:latin typeface="Arial" charset="0"/>
                <a:sym typeface="Symbol" charset="0"/>
              </a:rPr>
              <a:t>01</a:t>
            </a:r>
            <a:r>
              <a:rPr lang="en-US" sz="1800">
                <a:latin typeface="Arial" charset="0"/>
                <a:sym typeface="Symbol" charset="0"/>
              </a:rPr>
              <a:t> + … + a</a:t>
            </a:r>
            <a:r>
              <a:rPr lang="en-US" sz="1800" baseline="-25000">
                <a:latin typeface="Arial" charset="0"/>
                <a:sym typeface="Symbol" charset="0"/>
              </a:rPr>
              <a:t>0K</a:t>
            </a:r>
            <a:r>
              <a:rPr lang="en-US" sz="1800">
                <a:latin typeface="Arial" charset="0"/>
                <a:sym typeface="Symbol" charset="0"/>
              </a:rPr>
              <a:t>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Emission probabilities</a:t>
            </a:r>
            <a:r>
              <a:rPr lang="en-US" sz="2000">
                <a:latin typeface="Arial" charset="0"/>
                <a:sym typeface="Symbol" charset="0"/>
              </a:rPr>
              <a:t> within each state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e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(b) = P( x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b |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e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(b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) + … + e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(b</a:t>
            </a:r>
            <a:r>
              <a:rPr lang="en-US" sz="1800" baseline="-25000">
                <a:latin typeface="Arial" charset="0"/>
                <a:sym typeface="Symbol" charset="0"/>
              </a:rPr>
              <a:t>M</a:t>
            </a:r>
            <a:r>
              <a:rPr lang="en-US" sz="1800">
                <a:latin typeface="Arial" charset="0"/>
                <a:sym typeface="Symbol" charset="0"/>
              </a:rPr>
              <a:t>) = 1,   for all states i = 1…K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67818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7818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8229600" y="41148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8229600" y="2514600"/>
            <a:ext cx="530225" cy="5302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224" name="AutoShape 8"/>
          <p:cNvCxnSpPr>
            <a:cxnSpLocks noChangeShapeType="1"/>
            <a:stCxn id="9221" idx="7"/>
            <a:endCxn id="9223" idx="1"/>
          </p:cNvCxnSpPr>
          <p:nvPr/>
        </p:nvCxnSpPr>
        <p:spPr bwMode="auto">
          <a:xfrm>
            <a:off x="7234238" y="25733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3"/>
            <a:endCxn id="9221" idx="5"/>
          </p:cNvCxnSpPr>
          <p:nvPr/>
        </p:nvCxnSpPr>
        <p:spPr bwMode="auto">
          <a:xfrm flipH="1">
            <a:off x="7234238" y="29860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0"/>
          <p:cNvCxnSpPr>
            <a:cxnSpLocks noChangeShapeType="1"/>
            <a:stCxn id="9221" idx="5"/>
            <a:endCxn id="9220" idx="7"/>
          </p:cNvCxnSpPr>
          <p:nvPr/>
        </p:nvCxnSpPr>
        <p:spPr bwMode="auto">
          <a:xfrm>
            <a:off x="72342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1"/>
          <p:cNvCxnSpPr>
            <a:cxnSpLocks noChangeShapeType="1"/>
            <a:stCxn id="9220" idx="1"/>
            <a:endCxn id="9221" idx="3"/>
          </p:cNvCxnSpPr>
          <p:nvPr/>
        </p:nvCxnSpPr>
        <p:spPr bwMode="auto">
          <a:xfrm flipV="1">
            <a:off x="68595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2"/>
          <p:cNvCxnSpPr>
            <a:cxnSpLocks noChangeShapeType="1"/>
            <a:stCxn id="9221" idx="6"/>
            <a:endCxn id="9222" idx="0"/>
          </p:cNvCxnSpPr>
          <p:nvPr/>
        </p:nvCxnSpPr>
        <p:spPr bwMode="auto">
          <a:xfrm>
            <a:off x="7331075" y="2779713"/>
            <a:ext cx="1163638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2"/>
            <a:endCxn id="9221" idx="4"/>
          </p:cNvCxnSpPr>
          <p:nvPr/>
        </p:nvCxnSpPr>
        <p:spPr bwMode="auto">
          <a:xfrm flipH="1" flipV="1">
            <a:off x="7046913" y="3063875"/>
            <a:ext cx="1163637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4"/>
          <p:cNvCxnSpPr>
            <a:cxnSpLocks noChangeShapeType="1"/>
            <a:stCxn id="9223" idx="5"/>
            <a:endCxn id="9222" idx="7"/>
          </p:cNvCxnSpPr>
          <p:nvPr/>
        </p:nvCxnSpPr>
        <p:spPr bwMode="auto">
          <a:xfrm>
            <a:off x="868203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5"/>
          <p:cNvCxnSpPr>
            <a:cxnSpLocks noChangeShapeType="1"/>
            <a:stCxn id="9222" idx="1"/>
            <a:endCxn id="9223" idx="3"/>
          </p:cNvCxnSpPr>
          <p:nvPr/>
        </p:nvCxnSpPr>
        <p:spPr bwMode="auto">
          <a:xfrm flipV="1">
            <a:off x="8307388" y="2986088"/>
            <a:ext cx="0" cy="118745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7"/>
            <a:endCxn id="9222" idx="1"/>
          </p:cNvCxnSpPr>
          <p:nvPr/>
        </p:nvCxnSpPr>
        <p:spPr bwMode="auto">
          <a:xfrm>
            <a:off x="7234238" y="417353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9222" idx="3"/>
            <a:endCxn id="9220" idx="5"/>
          </p:cNvCxnSpPr>
          <p:nvPr/>
        </p:nvCxnSpPr>
        <p:spPr bwMode="auto">
          <a:xfrm flipH="1">
            <a:off x="7234238" y="4586288"/>
            <a:ext cx="1073150" cy="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8"/>
          <p:cNvCxnSpPr>
            <a:cxnSpLocks noChangeShapeType="1"/>
            <a:stCxn id="9220" idx="0"/>
            <a:endCxn id="9223" idx="2"/>
          </p:cNvCxnSpPr>
          <p:nvPr/>
        </p:nvCxnSpPr>
        <p:spPr bwMode="auto">
          <a:xfrm flipV="1">
            <a:off x="7046913" y="2779713"/>
            <a:ext cx="1163637" cy="131603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9"/>
          <p:cNvCxnSpPr>
            <a:cxnSpLocks noChangeShapeType="1"/>
            <a:stCxn id="9223" idx="4"/>
            <a:endCxn id="9220" idx="6"/>
          </p:cNvCxnSpPr>
          <p:nvPr/>
        </p:nvCxnSpPr>
        <p:spPr bwMode="auto">
          <a:xfrm flipH="1">
            <a:off x="7331075" y="3063875"/>
            <a:ext cx="1163638" cy="13160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0"/>
          <p:cNvCxnSpPr>
            <a:cxnSpLocks noChangeShapeType="1"/>
            <a:stCxn id="9221" idx="0"/>
            <a:endCxn id="9221" idx="2"/>
          </p:cNvCxnSpPr>
          <p:nvPr/>
        </p:nvCxnSpPr>
        <p:spPr bwMode="auto">
          <a:xfrm rot="-5400000" flipH="1" flipV="1">
            <a:off x="6762750" y="2495550"/>
            <a:ext cx="284163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1"/>
          <p:cNvCxnSpPr>
            <a:cxnSpLocks noChangeShapeType="1"/>
            <a:stCxn id="9223" idx="0"/>
            <a:endCxn id="9223" idx="6"/>
          </p:cNvCxnSpPr>
          <p:nvPr/>
        </p:nvCxnSpPr>
        <p:spPr bwMode="auto">
          <a:xfrm rot="5400000" flipV="1">
            <a:off x="8494712" y="2495551"/>
            <a:ext cx="284163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22" idx="6"/>
            <a:endCxn id="9222" idx="4"/>
          </p:cNvCxnSpPr>
          <p:nvPr/>
        </p:nvCxnSpPr>
        <p:spPr bwMode="auto">
          <a:xfrm flipH="1">
            <a:off x="8494713" y="4379913"/>
            <a:ext cx="284162" cy="284162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3"/>
          <p:cNvCxnSpPr>
            <a:cxnSpLocks noChangeShapeType="1"/>
            <a:stCxn id="9220" idx="4"/>
            <a:endCxn id="9220" idx="2"/>
          </p:cNvCxnSpPr>
          <p:nvPr/>
        </p:nvCxnSpPr>
        <p:spPr bwMode="auto">
          <a:xfrm rot="16200000" flipV="1">
            <a:off x="6762751" y="4379912"/>
            <a:ext cx="284162" cy="284163"/>
          </a:xfrm>
          <a:prstGeom prst="curvedConnector4">
            <a:avLst>
              <a:gd name="adj1" fmla="val -73741"/>
              <a:gd name="adj2" fmla="val 173741"/>
            </a:avLst>
          </a:prstGeom>
          <a:noFill/>
          <a:ln w="3175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4696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parse of a sequence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65263"/>
            <a:ext cx="8382000" cy="1082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Given a sequence 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x = x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1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……x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N</a:t>
            </a:r>
            <a:r>
              <a:rPr lang="en-US" sz="2400">
                <a:latin typeface="Arial" charset="0"/>
                <a:sym typeface="Symbol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sym typeface="Symbol" charset="0"/>
              </a:rPr>
              <a:t>A </a:t>
            </a:r>
            <a:r>
              <a:rPr lang="en-US" sz="2400" u="sng">
                <a:solidFill>
                  <a:srgbClr val="CC0000"/>
                </a:solidFill>
                <a:latin typeface="Arial" charset="0"/>
                <a:sym typeface="Symbol" charset="0"/>
              </a:rPr>
              <a:t>parse</a:t>
            </a:r>
            <a:r>
              <a:rPr lang="en-US" sz="2400">
                <a:latin typeface="Arial" charset="0"/>
                <a:sym typeface="Symbol" charset="0"/>
              </a:rPr>
              <a:t> of x is a sequence of states 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 = 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1</a:t>
            </a:r>
            <a:r>
              <a:rPr lang="en-US" sz="2400">
                <a:solidFill>
                  <a:srgbClr val="CC0000"/>
                </a:solidFill>
                <a:latin typeface="Arial" charset="0"/>
                <a:sym typeface="Symbol" charset="0"/>
              </a:rPr>
              <a:t>, ……, </a:t>
            </a:r>
            <a:r>
              <a:rPr lang="en-US" sz="24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N</a:t>
            </a:r>
          </a:p>
          <a:p>
            <a:pPr eaLnBrk="1" hangingPunct="1">
              <a:buFontTx/>
              <a:buNone/>
            </a:pPr>
            <a:endParaRPr lang="en-US" sz="2400">
              <a:solidFill>
                <a:srgbClr val="CC0000"/>
              </a:solidFill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667000"/>
            <a:ext cx="530225" cy="2587625"/>
            <a:chOff x="960" y="1680"/>
            <a:chExt cx="334" cy="1630"/>
          </a:xfrm>
        </p:grpSpPr>
        <p:sp>
          <p:nvSpPr>
            <p:cNvPr id="1236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6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7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2371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95600" y="2667000"/>
            <a:ext cx="530225" cy="2587625"/>
            <a:chOff x="1824" y="1680"/>
            <a:chExt cx="334" cy="1630"/>
          </a:xfrm>
        </p:grpSpPr>
        <p:sp>
          <p:nvSpPr>
            <p:cNvPr id="12364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65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66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2367" name="Text Box 13"/>
            <p:cNvSpPr txBox="1">
              <a:spLocks noChangeArrowheads="1"/>
            </p:cNvSpPr>
            <p:nvPr/>
          </p:nvSpPr>
          <p:spPr bwMode="auto">
            <a:xfrm>
              <a:off x="1872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7200" y="2667000"/>
            <a:ext cx="530225" cy="2587625"/>
            <a:chOff x="2688" y="1680"/>
            <a:chExt cx="334" cy="1630"/>
          </a:xfrm>
        </p:grpSpPr>
        <p:sp>
          <p:nvSpPr>
            <p:cNvPr id="12360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61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62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2363" name="Text Box 18"/>
            <p:cNvSpPr txBox="1">
              <a:spLocks noChangeArrowheads="1"/>
            </p:cNvSpPr>
            <p:nvPr/>
          </p:nvSpPr>
          <p:spPr bwMode="auto">
            <a:xfrm>
              <a:off x="2736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15000" y="2757488"/>
            <a:ext cx="457200" cy="2424112"/>
            <a:chOff x="3600" y="1737"/>
            <a:chExt cx="288" cy="1527"/>
          </a:xfrm>
        </p:grpSpPr>
        <p:sp>
          <p:nvSpPr>
            <p:cNvPr id="12357" name="Text Box 20"/>
            <p:cNvSpPr txBox="1">
              <a:spLocks noChangeArrowheads="1"/>
            </p:cNvSpPr>
            <p:nvPr/>
          </p:nvSpPr>
          <p:spPr bwMode="auto">
            <a:xfrm>
              <a:off x="3628" y="17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2358" name="Text Box 21"/>
            <p:cNvSpPr txBox="1">
              <a:spLocks noChangeArrowheads="1"/>
            </p:cNvSpPr>
            <p:nvPr/>
          </p:nvSpPr>
          <p:spPr bwMode="auto">
            <a:xfrm>
              <a:off x="3628" y="21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2359" name="Text Box 22"/>
            <p:cNvSpPr txBox="1">
              <a:spLocks noChangeArrowheads="1"/>
            </p:cNvSpPr>
            <p:nvPr/>
          </p:nvSpPr>
          <p:spPr bwMode="auto">
            <a:xfrm>
              <a:off x="360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089775" y="2667000"/>
            <a:ext cx="530225" cy="2587625"/>
            <a:chOff x="4466" y="1680"/>
            <a:chExt cx="334" cy="1630"/>
          </a:xfrm>
        </p:grpSpPr>
        <p:sp>
          <p:nvSpPr>
            <p:cNvPr id="12353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54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55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2356" name="Text Box 27"/>
            <p:cNvSpPr txBox="1">
              <a:spLocks noChangeArrowheads="1"/>
            </p:cNvSpPr>
            <p:nvPr/>
          </p:nvSpPr>
          <p:spPr bwMode="auto">
            <a:xfrm>
              <a:off x="4514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sp>
        <p:nvSpPr>
          <p:cNvPr id="342044" name="Line 28"/>
          <p:cNvSpPr>
            <a:spLocks noChangeShapeType="1"/>
          </p:cNvSpPr>
          <p:nvPr/>
        </p:nvSpPr>
        <p:spPr bwMode="auto">
          <a:xfrm>
            <a:off x="1752600" y="5638800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5" name="Text Box 29"/>
          <p:cNvSpPr txBox="1">
            <a:spLocks noChangeArrowheads="1"/>
          </p:cNvSpPr>
          <p:nvPr/>
        </p:nvSpPr>
        <p:spPr bwMode="auto">
          <a:xfrm>
            <a:off x="1608138" y="601980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42046" name="Line 30"/>
          <p:cNvSpPr>
            <a:spLocks noChangeShapeType="1"/>
          </p:cNvSpPr>
          <p:nvPr/>
        </p:nvSpPr>
        <p:spPr bwMode="auto">
          <a:xfrm>
            <a:off x="3116263" y="5638800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7" name="Text Box 31"/>
          <p:cNvSpPr txBox="1">
            <a:spLocks noChangeArrowheads="1"/>
          </p:cNvSpPr>
          <p:nvPr/>
        </p:nvSpPr>
        <p:spPr bwMode="auto">
          <a:xfrm>
            <a:off x="2971800" y="60198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42048" name="Line 32"/>
          <p:cNvSpPr>
            <a:spLocks noChangeShapeType="1"/>
          </p:cNvSpPr>
          <p:nvPr/>
        </p:nvSpPr>
        <p:spPr bwMode="auto">
          <a:xfrm>
            <a:off x="4487863" y="5638800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49" name="Text Box 33"/>
          <p:cNvSpPr txBox="1">
            <a:spLocks noChangeArrowheads="1"/>
          </p:cNvSpPr>
          <p:nvPr/>
        </p:nvSpPr>
        <p:spPr bwMode="auto">
          <a:xfrm>
            <a:off x="4343400" y="60198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7307263" y="5638800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51" name="Text Box 35"/>
          <p:cNvSpPr txBox="1">
            <a:spLocks noChangeArrowheads="1"/>
          </p:cNvSpPr>
          <p:nvPr/>
        </p:nvSpPr>
        <p:spPr bwMode="auto">
          <a:xfrm>
            <a:off x="7162800" y="6019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K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42052" name="Oval 36"/>
          <p:cNvSpPr>
            <a:spLocks noChangeArrowheads="1"/>
          </p:cNvSpPr>
          <p:nvPr/>
        </p:nvSpPr>
        <p:spPr bwMode="auto">
          <a:xfrm>
            <a:off x="1524000" y="3352800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057400" y="2932113"/>
            <a:ext cx="838200" cy="2097087"/>
            <a:chOff x="1296" y="1847"/>
            <a:chExt cx="528" cy="1321"/>
          </a:xfrm>
        </p:grpSpPr>
        <p:grpSp>
          <p:nvGrpSpPr>
            <p:cNvPr id="12344" name="Group 38"/>
            <p:cNvGrpSpPr>
              <a:grpSpLocks/>
            </p:cNvGrpSpPr>
            <p:nvPr/>
          </p:nvGrpSpPr>
          <p:grpSpPr bwMode="auto">
            <a:xfrm>
              <a:off x="1306" y="1847"/>
              <a:ext cx="506" cy="1296"/>
              <a:chOff x="1306" y="1847"/>
              <a:chExt cx="506" cy="1296"/>
            </a:xfrm>
          </p:grpSpPr>
          <p:cxnSp>
            <p:nvCxnSpPr>
              <p:cNvPr id="12346" name="AutoShape 39"/>
              <p:cNvCxnSpPr>
                <a:cxnSpLocks noChangeShapeType="1"/>
                <a:stCxn id="12368" idx="6"/>
                <a:endCxn id="12364" idx="2"/>
              </p:cNvCxnSpPr>
              <p:nvPr/>
            </p:nvCxnSpPr>
            <p:spPr bwMode="auto">
              <a:xfrm>
                <a:off x="1306" y="1847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7" name="AutoShape 40"/>
              <p:cNvCxnSpPr>
                <a:cxnSpLocks noChangeShapeType="1"/>
                <a:stCxn id="12368" idx="6"/>
                <a:endCxn id="12365" idx="2"/>
              </p:cNvCxnSpPr>
              <p:nvPr/>
            </p:nvCxnSpPr>
            <p:spPr bwMode="auto">
              <a:xfrm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8" name="AutoShape 41"/>
              <p:cNvCxnSpPr>
                <a:cxnSpLocks noChangeShapeType="1"/>
                <a:stCxn id="12368" idx="6"/>
                <a:endCxn id="12366" idx="2"/>
              </p:cNvCxnSpPr>
              <p:nvPr/>
            </p:nvCxnSpPr>
            <p:spPr bwMode="auto">
              <a:xfrm>
                <a:off x="1306" y="1847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9" name="AutoShape 42"/>
              <p:cNvCxnSpPr>
                <a:cxnSpLocks noChangeShapeType="1"/>
                <a:stCxn id="12369" idx="6"/>
                <a:endCxn id="12364" idx="2"/>
              </p:cNvCxnSpPr>
              <p:nvPr/>
            </p:nvCxnSpPr>
            <p:spPr bwMode="auto">
              <a:xfrm flipV="1"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50" name="AutoShape 43"/>
              <p:cNvCxnSpPr>
                <a:cxnSpLocks noChangeShapeType="1"/>
                <a:stCxn id="12369" idx="6"/>
                <a:endCxn id="12365" idx="2"/>
              </p:cNvCxnSpPr>
              <p:nvPr/>
            </p:nvCxnSpPr>
            <p:spPr bwMode="auto">
              <a:xfrm>
                <a:off x="1306" y="2279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51" name="AutoShape 44"/>
              <p:cNvCxnSpPr>
                <a:cxnSpLocks noChangeShapeType="1"/>
                <a:stCxn id="12369" idx="6"/>
                <a:endCxn id="12366" idx="2"/>
              </p:cNvCxnSpPr>
              <p:nvPr/>
            </p:nvCxnSpPr>
            <p:spPr bwMode="auto">
              <a:xfrm>
                <a:off x="1306" y="2279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52" name="AutoShape 45"/>
              <p:cNvCxnSpPr>
                <a:cxnSpLocks noChangeShapeType="1"/>
                <a:stCxn id="12370" idx="6"/>
                <a:endCxn id="12366" idx="2"/>
              </p:cNvCxnSpPr>
              <p:nvPr/>
            </p:nvCxnSpPr>
            <p:spPr bwMode="auto">
              <a:xfrm>
                <a:off x="1306" y="3143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45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429000" y="2971800"/>
            <a:ext cx="838200" cy="2057400"/>
            <a:chOff x="2160" y="1872"/>
            <a:chExt cx="528" cy="1296"/>
          </a:xfrm>
        </p:grpSpPr>
        <p:grpSp>
          <p:nvGrpSpPr>
            <p:cNvPr id="12335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2337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8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9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0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1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2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43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36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4800600" y="2971800"/>
            <a:ext cx="838200" cy="2057400"/>
            <a:chOff x="3024" y="1872"/>
            <a:chExt cx="528" cy="1296"/>
          </a:xfrm>
        </p:grpSpPr>
        <p:grpSp>
          <p:nvGrpSpPr>
            <p:cNvPr id="12326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2328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9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0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1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2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3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34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27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248400" y="2971800"/>
            <a:ext cx="838200" cy="2057400"/>
            <a:chOff x="3936" y="1872"/>
            <a:chExt cx="528" cy="1296"/>
          </a:xfrm>
        </p:grpSpPr>
        <p:grpSp>
          <p:nvGrpSpPr>
            <p:cNvPr id="12317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2319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0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1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2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3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4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5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42093" name="AutoShape 77"/>
          <p:cNvCxnSpPr>
            <a:cxnSpLocks noChangeShapeType="1"/>
            <a:stCxn id="342052" idx="6"/>
            <a:endCxn id="12364" idx="2"/>
          </p:cNvCxnSpPr>
          <p:nvPr/>
        </p:nvCxnSpPr>
        <p:spPr bwMode="auto">
          <a:xfrm flipV="1">
            <a:off x="2073275" y="2932113"/>
            <a:ext cx="803275" cy="685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2094" name="AutoShape 78"/>
          <p:cNvCxnSpPr>
            <a:cxnSpLocks noChangeShapeType="1"/>
          </p:cNvCxnSpPr>
          <p:nvPr/>
        </p:nvCxnSpPr>
        <p:spPr bwMode="auto">
          <a:xfrm>
            <a:off x="3429000" y="2932113"/>
            <a:ext cx="803275" cy="20574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2095" name="Oval 79"/>
          <p:cNvSpPr>
            <a:spLocks noChangeArrowheads="1"/>
          </p:cNvSpPr>
          <p:nvPr/>
        </p:nvSpPr>
        <p:spPr bwMode="auto">
          <a:xfrm>
            <a:off x="2895600" y="2667000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2096" name="Oval 80"/>
          <p:cNvSpPr>
            <a:spLocks noChangeArrowheads="1"/>
          </p:cNvSpPr>
          <p:nvPr/>
        </p:nvSpPr>
        <p:spPr bwMode="auto">
          <a:xfrm>
            <a:off x="4267200" y="4724400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42097" name="AutoShape 81"/>
          <p:cNvCxnSpPr>
            <a:cxnSpLocks noChangeShapeType="1"/>
          </p:cNvCxnSpPr>
          <p:nvPr/>
        </p:nvCxnSpPr>
        <p:spPr bwMode="auto">
          <a:xfrm flipV="1">
            <a:off x="4800600" y="3962400"/>
            <a:ext cx="838200" cy="1066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2098" name="AutoShape 82"/>
          <p:cNvCxnSpPr>
            <a:cxnSpLocks noChangeShapeType="1"/>
            <a:endCxn id="12354" idx="2"/>
          </p:cNvCxnSpPr>
          <p:nvPr/>
        </p:nvCxnSpPr>
        <p:spPr bwMode="auto">
          <a:xfrm flipV="1">
            <a:off x="6248400" y="3617913"/>
            <a:ext cx="822325" cy="76358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2099" name="Oval 83"/>
          <p:cNvSpPr>
            <a:spLocks noChangeArrowheads="1"/>
          </p:cNvSpPr>
          <p:nvPr/>
        </p:nvSpPr>
        <p:spPr bwMode="auto">
          <a:xfrm>
            <a:off x="7086600" y="3352800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4" grpId="0" animBg="1"/>
      <p:bldP spid="342045" grpId="0"/>
      <p:bldP spid="342046" grpId="0" animBg="1"/>
      <p:bldP spid="342047" grpId="0"/>
      <p:bldP spid="342048" grpId="0" animBg="1"/>
      <p:bldP spid="342049" grpId="0"/>
      <p:bldP spid="342050" grpId="0" animBg="1"/>
      <p:bldP spid="342051" grpId="0"/>
      <p:bldP spid="342052" grpId="0" animBg="1"/>
      <p:bldP spid="342095" grpId="0" animBg="1"/>
      <p:bldP spid="342096" grpId="0" animBg="1"/>
      <p:bldP spid="3420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Generating a sequence by the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420813"/>
            <a:ext cx="7772400" cy="226536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>
                <a:latin typeface="Arial" charset="0"/>
              </a:rPr>
              <a:t>Given a HMM, we can generate a sequence of length n as follows:</a:t>
            </a:r>
          </a:p>
          <a:p>
            <a:pPr marL="381000" indent="-381000"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Start at state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</a:rPr>
              <a:t> according to prob a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 baseline="-25000">
                <a:latin typeface="Arial" charset="0"/>
                <a:sym typeface="Symbol" charset="0"/>
              </a:rPr>
              <a:t>1</a:t>
            </a:r>
            <a:r>
              <a:rPr lang="en-US" sz="2000">
                <a:latin typeface="Arial" charset="0"/>
              </a:rPr>
              <a:t> </a:t>
            </a:r>
            <a:endParaRPr lang="en-US" sz="2000" baseline="-25000">
              <a:latin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Emit letter 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according to prob e</a:t>
            </a:r>
            <a:r>
              <a:rPr lang="en-US" sz="2000" baseline="-25000">
                <a:latin typeface="Arial" charset="0"/>
                <a:sym typeface="Symbol" charset="0"/>
              </a:rPr>
              <a:t>1</a:t>
            </a:r>
            <a:r>
              <a:rPr lang="en-US" sz="2000">
                <a:latin typeface="Arial" charset="0"/>
              </a:rPr>
              <a:t>(x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Go to state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2</a:t>
            </a:r>
            <a:r>
              <a:rPr lang="en-US" sz="2000">
                <a:latin typeface="Arial" charset="0"/>
                <a:sym typeface="Symbol" charset="0"/>
              </a:rPr>
              <a:t> according to prob a</a:t>
            </a:r>
            <a:r>
              <a:rPr lang="en-US" sz="2000" baseline="-25000">
                <a:latin typeface="Arial" charset="0"/>
                <a:sym typeface="Symbol" charset="0"/>
              </a:rPr>
              <a:t>12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  <a:sym typeface="Symbol" charset="0"/>
              </a:rPr>
              <a:t>… until emitting 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408238" y="3810000"/>
            <a:ext cx="463550" cy="1708150"/>
            <a:chOff x="960" y="1680"/>
            <a:chExt cx="443" cy="1630"/>
          </a:xfrm>
        </p:grpSpPr>
        <p:sp>
          <p:nvSpPr>
            <p:cNvPr id="13396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9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98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3399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311525" y="3810000"/>
            <a:ext cx="463550" cy="1708150"/>
            <a:chOff x="1824" y="1680"/>
            <a:chExt cx="443" cy="1630"/>
          </a:xfrm>
        </p:grpSpPr>
        <p:sp>
          <p:nvSpPr>
            <p:cNvPr id="13392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93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94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3395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3318" name="Group 14"/>
          <p:cNvGrpSpPr>
            <a:grpSpLocks/>
          </p:cNvGrpSpPr>
          <p:nvPr/>
        </p:nvGrpSpPr>
        <p:grpSpPr bwMode="auto">
          <a:xfrm>
            <a:off x="4214813" y="3810000"/>
            <a:ext cx="463550" cy="1708150"/>
            <a:chOff x="2688" y="1680"/>
            <a:chExt cx="443" cy="1630"/>
          </a:xfrm>
        </p:grpSpPr>
        <p:sp>
          <p:nvSpPr>
            <p:cNvPr id="1338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8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9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3391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3319" name="Group 19"/>
          <p:cNvGrpSpPr>
            <a:grpSpLocks/>
          </p:cNvGrpSpPr>
          <p:nvPr/>
        </p:nvGrpSpPr>
        <p:grpSpPr bwMode="auto">
          <a:xfrm>
            <a:off x="5168900" y="3870325"/>
            <a:ext cx="442913" cy="1720850"/>
            <a:chOff x="3600" y="1737"/>
            <a:chExt cx="424" cy="1644"/>
          </a:xfrm>
        </p:grpSpPr>
        <p:sp>
          <p:nvSpPr>
            <p:cNvPr id="13385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3386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3387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6075363" y="3810000"/>
            <a:ext cx="465137" cy="1708150"/>
            <a:chOff x="4466" y="1680"/>
            <a:chExt cx="445" cy="1630"/>
          </a:xfrm>
        </p:grpSpPr>
        <p:sp>
          <p:nvSpPr>
            <p:cNvPr id="13381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82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83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3384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sp>
        <p:nvSpPr>
          <p:cNvPr id="13321" name="Line 28"/>
          <p:cNvSpPr>
            <a:spLocks noChangeShapeType="1"/>
          </p:cNvSpPr>
          <p:nvPr/>
        </p:nvSpPr>
        <p:spPr bwMode="auto">
          <a:xfrm>
            <a:off x="2559050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Text Box 29"/>
          <p:cNvSpPr txBox="1">
            <a:spLocks noChangeArrowheads="1"/>
          </p:cNvSpPr>
          <p:nvPr/>
        </p:nvSpPr>
        <p:spPr bwMode="auto">
          <a:xfrm>
            <a:off x="2462213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3323" name="Line 30"/>
          <p:cNvSpPr>
            <a:spLocks noChangeShapeType="1"/>
          </p:cNvSpPr>
          <p:nvPr/>
        </p:nvSpPr>
        <p:spPr bwMode="auto">
          <a:xfrm>
            <a:off x="3457575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31"/>
          <p:cNvSpPr txBox="1">
            <a:spLocks noChangeArrowheads="1"/>
          </p:cNvSpPr>
          <p:nvPr/>
        </p:nvSpPr>
        <p:spPr bwMode="auto">
          <a:xfrm>
            <a:off x="3362325" y="6022975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3325" name="Line 32"/>
          <p:cNvSpPr>
            <a:spLocks noChangeShapeType="1"/>
          </p:cNvSpPr>
          <p:nvPr/>
        </p:nvSpPr>
        <p:spPr bwMode="auto">
          <a:xfrm>
            <a:off x="4360863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33"/>
          <p:cNvSpPr txBox="1">
            <a:spLocks noChangeArrowheads="1"/>
          </p:cNvSpPr>
          <p:nvPr/>
        </p:nvSpPr>
        <p:spPr bwMode="auto">
          <a:xfrm>
            <a:off x="4265613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3327" name="Line 34"/>
          <p:cNvSpPr>
            <a:spLocks noChangeShapeType="1"/>
          </p:cNvSpPr>
          <p:nvPr/>
        </p:nvSpPr>
        <p:spPr bwMode="auto">
          <a:xfrm>
            <a:off x="6218238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35"/>
          <p:cNvSpPr txBox="1">
            <a:spLocks noChangeArrowheads="1"/>
          </p:cNvSpPr>
          <p:nvPr/>
        </p:nvSpPr>
        <p:spPr bwMode="auto">
          <a:xfrm>
            <a:off x="6122988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n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3329" name="Oval 36"/>
          <p:cNvSpPr>
            <a:spLocks noChangeArrowheads="1"/>
          </p:cNvSpPr>
          <p:nvPr/>
        </p:nvSpPr>
        <p:spPr bwMode="auto">
          <a:xfrm>
            <a:off x="240823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3330" name="Group 37"/>
          <p:cNvGrpSpPr>
            <a:grpSpLocks/>
          </p:cNvGrpSpPr>
          <p:nvPr/>
        </p:nvGrpSpPr>
        <p:grpSpPr bwMode="auto">
          <a:xfrm>
            <a:off x="2759075" y="3984625"/>
            <a:ext cx="552450" cy="1384300"/>
            <a:chOff x="1296" y="1847"/>
            <a:chExt cx="528" cy="1321"/>
          </a:xfrm>
        </p:grpSpPr>
        <p:grpSp>
          <p:nvGrpSpPr>
            <p:cNvPr id="13372" name="Group 38"/>
            <p:cNvGrpSpPr>
              <a:grpSpLocks/>
            </p:cNvGrpSpPr>
            <p:nvPr/>
          </p:nvGrpSpPr>
          <p:grpSpPr bwMode="auto">
            <a:xfrm>
              <a:off x="1306" y="1847"/>
              <a:ext cx="506" cy="1296"/>
              <a:chOff x="1306" y="1847"/>
              <a:chExt cx="506" cy="1296"/>
            </a:xfrm>
          </p:grpSpPr>
          <p:cxnSp>
            <p:nvCxnSpPr>
              <p:cNvPr id="13374" name="AutoShape 39"/>
              <p:cNvCxnSpPr>
                <a:cxnSpLocks noChangeShapeType="1"/>
                <a:stCxn id="13396" idx="6"/>
                <a:endCxn id="13392" idx="2"/>
              </p:cNvCxnSpPr>
              <p:nvPr/>
            </p:nvCxnSpPr>
            <p:spPr bwMode="auto">
              <a:xfrm>
                <a:off x="1306" y="1847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5" name="AutoShape 40"/>
              <p:cNvCxnSpPr>
                <a:cxnSpLocks noChangeShapeType="1"/>
                <a:stCxn id="13396" idx="6"/>
                <a:endCxn id="13393" idx="2"/>
              </p:cNvCxnSpPr>
              <p:nvPr/>
            </p:nvCxnSpPr>
            <p:spPr bwMode="auto">
              <a:xfrm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6" name="AutoShape 41"/>
              <p:cNvCxnSpPr>
                <a:cxnSpLocks noChangeShapeType="1"/>
                <a:stCxn id="13396" idx="6"/>
                <a:endCxn id="13394" idx="2"/>
              </p:cNvCxnSpPr>
              <p:nvPr/>
            </p:nvCxnSpPr>
            <p:spPr bwMode="auto">
              <a:xfrm>
                <a:off x="1306" y="1847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7" name="AutoShape 42"/>
              <p:cNvCxnSpPr>
                <a:cxnSpLocks noChangeShapeType="1"/>
                <a:stCxn id="13397" idx="6"/>
                <a:endCxn id="13392" idx="2"/>
              </p:cNvCxnSpPr>
              <p:nvPr/>
            </p:nvCxnSpPr>
            <p:spPr bwMode="auto">
              <a:xfrm flipV="1"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8" name="AutoShape 43"/>
              <p:cNvCxnSpPr>
                <a:cxnSpLocks noChangeShapeType="1"/>
                <a:stCxn id="13397" idx="6"/>
                <a:endCxn id="13393" idx="2"/>
              </p:cNvCxnSpPr>
              <p:nvPr/>
            </p:nvCxnSpPr>
            <p:spPr bwMode="auto">
              <a:xfrm>
                <a:off x="1306" y="2279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9" name="AutoShape 44"/>
              <p:cNvCxnSpPr>
                <a:cxnSpLocks noChangeShapeType="1"/>
                <a:stCxn id="13397" idx="6"/>
                <a:endCxn id="13394" idx="2"/>
              </p:cNvCxnSpPr>
              <p:nvPr/>
            </p:nvCxnSpPr>
            <p:spPr bwMode="auto">
              <a:xfrm>
                <a:off x="1306" y="2279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0" name="AutoShape 45"/>
              <p:cNvCxnSpPr>
                <a:cxnSpLocks noChangeShapeType="1"/>
                <a:stCxn id="13398" idx="6"/>
                <a:endCxn id="13394" idx="2"/>
              </p:cNvCxnSpPr>
              <p:nvPr/>
            </p:nvCxnSpPr>
            <p:spPr bwMode="auto">
              <a:xfrm>
                <a:off x="1306" y="3143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73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31" name="Group 47"/>
          <p:cNvGrpSpPr>
            <a:grpSpLocks/>
          </p:cNvGrpSpPr>
          <p:nvPr/>
        </p:nvGrpSpPr>
        <p:grpSpPr bwMode="auto">
          <a:xfrm>
            <a:off x="3663950" y="4011613"/>
            <a:ext cx="550863" cy="1357312"/>
            <a:chOff x="2160" y="1872"/>
            <a:chExt cx="528" cy="1296"/>
          </a:xfrm>
        </p:grpSpPr>
        <p:grpSp>
          <p:nvGrpSpPr>
            <p:cNvPr id="13363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365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6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7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8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9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0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1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64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32" name="Group 57"/>
          <p:cNvGrpSpPr>
            <a:grpSpLocks/>
          </p:cNvGrpSpPr>
          <p:nvPr/>
        </p:nvGrpSpPr>
        <p:grpSpPr bwMode="auto">
          <a:xfrm>
            <a:off x="4567238" y="4011613"/>
            <a:ext cx="550862" cy="1357312"/>
            <a:chOff x="3024" y="1872"/>
            <a:chExt cx="528" cy="1296"/>
          </a:xfrm>
        </p:grpSpPr>
        <p:grpSp>
          <p:nvGrpSpPr>
            <p:cNvPr id="13354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3356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7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8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9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0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1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2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55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33" name="Group 67"/>
          <p:cNvGrpSpPr>
            <a:grpSpLocks/>
          </p:cNvGrpSpPr>
          <p:nvPr/>
        </p:nvGrpSpPr>
        <p:grpSpPr bwMode="auto">
          <a:xfrm>
            <a:off x="5519738" y="4011613"/>
            <a:ext cx="552450" cy="1357312"/>
            <a:chOff x="3936" y="1872"/>
            <a:chExt cx="528" cy="1296"/>
          </a:xfrm>
        </p:grpSpPr>
        <p:grpSp>
          <p:nvGrpSpPr>
            <p:cNvPr id="13345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3347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8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2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3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6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334" name="AutoShape 77"/>
          <p:cNvCxnSpPr>
            <a:cxnSpLocks noChangeShapeType="1"/>
            <a:stCxn id="13329" idx="6"/>
            <a:endCxn id="13392" idx="2"/>
          </p:cNvCxnSpPr>
          <p:nvPr/>
        </p:nvCxnSpPr>
        <p:spPr bwMode="auto">
          <a:xfrm flipV="1">
            <a:off x="2770188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78"/>
          <p:cNvCxnSpPr>
            <a:cxnSpLocks noChangeShapeType="1"/>
          </p:cNvCxnSpPr>
          <p:nvPr/>
        </p:nvCxnSpPr>
        <p:spPr bwMode="auto">
          <a:xfrm>
            <a:off x="3663950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Oval 79"/>
          <p:cNvSpPr>
            <a:spLocks noChangeArrowheads="1"/>
          </p:cNvSpPr>
          <p:nvPr/>
        </p:nvSpPr>
        <p:spPr bwMode="auto">
          <a:xfrm>
            <a:off x="3311525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37" name="Oval 80"/>
          <p:cNvSpPr>
            <a:spLocks noChangeArrowheads="1"/>
          </p:cNvSpPr>
          <p:nvPr/>
        </p:nvSpPr>
        <p:spPr bwMode="auto">
          <a:xfrm>
            <a:off x="4214813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338" name="AutoShape 81"/>
          <p:cNvCxnSpPr>
            <a:cxnSpLocks noChangeShapeType="1"/>
          </p:cNvCxnSpPr>
          <p:nvPr/>
        </p:nvCxnSpPr>
        <p:spPr bwMode="auto">
          <a:xfrm flipV="1">
            <a:off x="4567238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82"/>
          <p:cNvCxnSpPr>
            <a:cxnSpLocks noChangeShapeType="1"/>
            <a:endCxn id="13382" idx="2"/>
          </p:cNvCxnSpPr>
          <p:nvPr/>
        </p:nvCxnSpPr>
        <p:spPr bwMode="auto">
          <a:xfrm flipV="1">
            <a:off x="5513388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0" name="Oval 83"/>
          <p:cNvSpPr>
            <a:spLocks noChangeArrowheads="1"/>
          </p:cNvSpPr>
          <p:nvPr/>
        </p:nvSpPr>
        <p:spPr bwMode="auto">
          <a:xfrm>
            <a:off x="607218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41" name="Oval 84"/>
          <p:cNvSpPr>
            <a:spLocks noChangeArrowheads="1"/>
          </p:cNvSpPr>
          <p:nvPr/>
        </p:nvSpPr>
        <p:spPr bwMode="auto">
          <a:xfrm>
            <a:off x="1333500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3342" name="AutoShape 85"/>
          <p:cNvCxnSpPr>
            <a:cxnSpLocks noChangeShapeType="1"/>
            <a:stCxn id="13341" idx="6"/>
            <a:endCxn id="13329" idx="2"/>
          </p:cNvCxnSpPr>
          <p:nvPr/>
        </p:nvCxnSpPr>
        <p:spPr bwMode="auto">
          <a:xfrm flipV="1">
            <a:off x="1701800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 Box 86"/>
          <p:cNvSpPr txBox="1">
            <a:spLocks noChangeArrowheads="1"/>
          </p:cNvSpPr>
          <p:nvPr/>
        </p:nvSpPr>
        <p:spPr bwMode="auto">
          <a:xfrm>
            <a:off x="1716088" y="5659438"/>
            <a:ext cx="74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e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(x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)</a:t>
            </a:r>
          </a:p>
        </p:txBody>
      </p:sp>
      <p:sp>
        <p:nvSpPr>
          <p:cNvPr id="13344" name="Text Box 87"/>
          <p:cNvSpPr txBox="1">
            <a:spLocks noChangeArrowheads="1"/>
          </p:cNvSpPr>
          <p:nvPr/>
        </p:nvSpPr>
        <p:spPr bwMode="auto">
          <a:xfrm>
            <a:off x="1735138" y="424656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a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02</a:t>
            </a:r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0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of R.V.s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0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Previously we assumed IID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is a useful assumption</a:t>
            </a:r>
          </a:p>
          <a:p>
            <a:pPr lvl="1"/>
            <a:r>
              <a:rPr lang="en-US" dirty="0" smtClean="0"/>
              <a:t>Makes inference easy</a:t>
            </a:r>
          </a:p>
          <a:p>
            <a:r>
              <a:rPr lang="en-US" dirty="0" smtClean="0"/>
              <a:t>But, often too restrictive</a:t>
            </a:r>
          </a:p>
          <a:p>
            <a:pPr lvl="1"/>
            <a:r>
              <a:rPr lang="en-US" dirty="0" smtClean="0"/>
              <a:t>E.g. Sequences of words not really independent</a:t>
            </a:r>
          </a:p>
          <a:p>
            <a:r>
              <a:rPr lang="en-US" dirty="0" smtClean="0"/>
              <a:t>Q: how can we introduce some dependence without blowing up inference and #parameters?</a:t>
            </a:r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81" y="2133212"/>
            <a:ext cx="39751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27" y="271336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Likelihood of a parse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384300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Given a sequence </a:t>
            </a: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x = x</a:t>
            </a:r>
            <a:r>
              <a:rPr lang="en-US" sz="20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……x</a:t>
            </a:r>
            <a:r>
              <a:rPr lang="en-US" sz="20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N</a:t>
            </a: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and a parse </a:t>
            </a: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 = </a:t>
            </a:r>
            <a:r>
              <a:rPr lang="en-US" sz="20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, ……, </a:t>
            </a:r>
            <a:r>
              <a:rPr lang="en-US" sz="2000" baseline="-25000">
                <a:solidFill>
                  <a:srgbClr val="CC0000"/>
                </a:solidFill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,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To find how likely this scenario is:</a:t>
            </a:r>
            <a:endParaRPr lang="en-US" sz="2000" baseline="-25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  (given our HMM)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P(x, </a:t>
            </a:r>
            <a:r>
              <a:rPr lang="en-US" sz="2000">
                <a:latin typeface="Arial" charset="0"/>
                <a:sym typeface="Symbol" charset="0"/>
              </a:rPr>
              <a:t>) = P(x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…, 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……, 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) =</a:t>
            </a: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	  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P(x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 | 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P(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N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N-1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……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P(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2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P(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=</a:t>
            </a:r>
          </a:p>
          <a:p>
            <a:pPr eaLnBrk="1" hangingPunct="1">
              <a:buFontTx/>
              <a:buNone/>
            </a:pPr>
            <a:r>
              <a:rPr lang="en-US" sz="2000" baseline="-25000">
                <a:latin typeface="Arial" charset="0"/>
                <a:sym typeface="Symbol" charset="0"/>
              </a:rPr>
              <a:t>		   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a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01 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a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12</a:t>
            </a:r>
            <a:r>
              <a:rPr lang="en-US" sz="2000">
                <a:solidFill>
                  <a:srgbClr val="003300"/>
                </a:solidFill>
                <a:latin typeface="Arial" charset="0"/>
                <a:sym typeface="Symbol" charset="0"/>
              </a:rPr>
              <a:t>……a</a:t>
            </a:r>
            <a:r>
              <a:rPr lang="en-US" sz="2000" baseline="-25000">
                <a:solidFill>
                  <a:srgbClr val="003300"/>
                </a:solidFill>
                <a:latin typeface="Arial" charset="0"/>
                <a:sym typeface="Symbol" charset="0"/>
              </a:rPr>
              <a:t>N-1N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e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)……e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N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  <a:r>
              <a:rPr lang="en-US" sz="2000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22800" y="1511300"/>
            <a:ext cx="463550" cy="1828800"/>
            <a:chOff x="960" y="1680"/>
            <a:chExt cx="420" cy="1630"/>
          </a:xfrm>
        </p:grpSpPr>
        <p:sp>
          <p:nvSpPr>
            <p:cNvPr id="14419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20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21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4422" name="Text Box 8"/>
            <p:cNvSpPr txBox="1">
              <a:spLocks noChangeArrowheads="1"/>
            </p:cNvSpPr>
            <p:nvPr/>
          </p:nvSpPr>
          <p:spPr bwMode="auto">
            <a:xfrm>
              <a:off x="1007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5576888" y="1511300"/>
            <a:ext cx="465137" cy="1828800"/>
            <a:chOff x="1824" y="1680"/>
            <a:chExt cx="420" cy="1630"/>
          </a:xfrm>
        </p:grpSpPr>
        <p:sp>
          <p:nvSpPr>
            <p:cNvPr id="14415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16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17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4418" name="Text Box 13"/>
            <p:cNvSpPr txBox="1">
              <a:spLocks noChangeArrowheads="1"/>
            </p:cNvSpPr>
            <p:nvPr/>
          </p:nvSpPr>
          <p:spPr bwMode="auto">
            <a:xfrm>
              <a:off x="1871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6532563" y="1511300"/>
            <a:ext cx="466725" cy="1828800"/>
            <a:chOff x="2688" y="1680"/>
            <a:chExt cx="423" cy="1630"/>
          </a:xfrm>
        </p:grpSpPr>
        <p:sp>
          <p:nvSpPr>
            <p:cNvPr id="14411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12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13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4414" name="Text Box 18"/>
            <p:cNvSpPr txBox="1">
              <a:spLocks noChangeArrowheads="1"/>
            </p:cNvSpPr>
            <p:nvPr/>
          </p:nvSpPr>
          <p:spPr bwMode="auto">
            <a:xfrm>
              <a:off x="2737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4343" name="Group 19"/>
          <p:cNvGrpSpPr>
            <a:grpSpLocks/>
          </p:cNvGrpSpPr>
          <p:nvPr/>
        </p:nvGrpSpPr>
        <p:grpSpPr bwMode="auto">
          <a:xfrm>
            <a:off x="7540625" y="1574800"/>
            <a:ext cx="442913" cy="1822450"/>
            <a:chOff x="3600" y="1737"/>
            <a:chExt cx="401" cy="1624"/>
          </a:xfrm>
        </p:grpSpPr>
        <p:sp>
          <p:nvSpPr>
            <p:cNvPr id="14408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4409" name="Text Box 21"/>
            <p:cNvSpPr txBox="1">
              <a:spLocks noChangeArrowheads="1"/>
            </p:cNvSpPr>
            <p:nvPr/>
          </p:nvSpPr>
          <p:spPr bwMode="auto">
            <a:xfrm>
              <a:off x="3627" y="2159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14410" name="Text Box 22"/>
            <p:cNvSpPr txBox="1">
              <a:spLocks noChangeArrowheads="1"/>
            </p:cNvSpPr>
            <p:nvPr/>
          </p:nvSpPr>
          <p:spPr bwMode="auto">
            <a:xfrm>
              <a:off x="3600" y="3034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14344" name="Group 23"/>
          <p:cNvGrpSpPr>
            <a:grpSpLocks/>
          </p:cNvGrpSpPr>
          <p:nvPr/>
        </p:nvGrpSpPr>
        <p:grpSpPr bwMode="auto">
          <a:xfrm>
            <a:off x="8497888" y="1511300"/>
            <a:ext cx="466725" cy="1828800"/>
            <a:chOff x="4466" y="1680"/>
            <a:chExt cx="422" cy="1630"/>
          </a:xfrm>
        </p:grpSpPr>
        <p:sp>
          <p:nvSpPr>
            <p:cNvPr id="14404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405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406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4407" name="Text Box 27"/>
            <p:cNvSpPr txBox="1">
              <a:spLocks noChangeArrowheads="1"/>
            </p:cNvSpPr>
            <p:nvPr/>
          </p:nvSpPr>
          <p:spPr bwMode="auto">
            <a:xfrm>
              <a:off x="4514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sp>
        <p:nvSpPr>
          <p:cNvPr id="14345" name="Line 28"/>
          <p:cNvSpPr>
            <a:spLocks noChangeShapeType="1"/>
          </p:cNvSpPr>
          <p:nvPr/>
        </p:nvSpPr>
        <p:spPr bwMode="auto">
          <a:xfrm>
            <a:off x="4781550" y="3611563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29"/>
          <p:cNvSpPr txBox="1">
            <a:spLocks noChangeArrowheads="1"/>
          </p:cNvSpPr>
          <p:nvPr/>
        </p:nvSpPr>
        <p:spPr bwMode="auto">
          <a:xfrm>
            <a:off x="4679950" y="3879850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4347" name="Line 30"/>
          <p:cNvSpPr>
            <a:spLocks noChangeShapeType="1"/>
          </p:cNvSpPr>
          <p:nvPr/>
        </p:nvSpPr>
        <p:spPr bwMode="auto">
          <a:xfrm>
            <a:off x="5730875" y="3611563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31"/>
          <p:cNvSpPr txBox="1">
            <a:spLocks noChangeArrowheads="1"/>
          </p:cNvSpPr>
          <p:nvPr/>
        </p:nvSpPr>
        <p:spPr bwMode="auto">
          <a:xfrm>
            <a:off x="5630863" y="3879850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4349" name="Line 32"/>
          <p:cNvSpPr>
            <a:spLocks noChangeShapeType="1"/>
          </p:cNvSpPr>
          <p:nvPr/>
        </p:nvSpPr>
        <p:spPr bwMode="auto">
          <a:xfrm>
            <a:off x="6686550" y="3611563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33"/>
          <p:cNvSpPr txBox="1">
            <a:spLocks noChangeArrowheads="1"/>
          </p:cNvSpPr>
          <p:nvPr/>
        </p:nvSpPr>
        <p:spPr bwMode="auto">
          <a:xfrm>
            <a:off x="6584950" y="387985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4351" name="Line 34"/>
          <p:cNvSpPr>
            <a:spLocks noChangeShapeType="1"/>
          </p:cNvSpPr>
          <p:nvPr/>
        </p:nvSpPr>
        <p:spPr bwMode="auto">
          <a:xfrm>
            <a:off x="8648700" y="3611563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35"/>
          <p:cNvSpPr txBox="1">
            <a:spLocks noChangeArrowheads="1"/>
          </p:cNvSpPr>
          <p:nvPr/>
        </p:nvSpPr>
        <p:spPr bwMode="auto">
          <a:xfrm>
            <a:off x="8545513" y="3881438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K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14353" name="Oval 36"/>
          <p:cNvSpPr>
            <a:spLocks noChangeArrowheads="1"/>
          </p:cNvSpPr>
          <p:nvPr/>
        </p:nvSpPr>
        <p:spPr bwMode="auto">
          <a:xfrm>
            <a:off x="4622800" y="1995488"/>
            <a:ext cx="369888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4354" name="Group 37"/>
          <p:cNvGrpSpPr>
            <a:grpSpLocks/>
          </p:cNvGrpSpPr>
          <p:nvPr/>
        </p:nvGrpSpPr>
        <p:grpSpPr bwMode="auto">
          <a:xfrm>
            <a:off x="4994275" y="1698625"/>
            <a:ext cx="582613" cy="1481138"/>
            <a:chOff x="1296" y="1847"/>
            <a:chExt cx="528" cy="1321"/>
          </a:xfrm>
        </p:grpSpPr>
        <p:grpSp>
          <p:nvGrpSpPr>
            <p:cNvPr id="14395" name="Group 38"/>
            <p:cNvGrpSpPr>
              <a:grpSpLocks/>
            </p:cNvGrpSpPr>
            <p:nvPr/>
          </p:nvGrpSpPr>
          <p:grpSpPr bwMode="auto">
            <a:xfrm>
              <a:off x="1306" y="1847"/>
              <a:ext cx="506" cy="1296"/>
              <a:chOff x="1306" y="1847"/>
              <a:chExt cx="506" cy="1296"/>
            </a:xfrm>
          </p:grpSpPr>
          <p:cxnSp>
            <p:nvCxnSpPr>
              <p:cNvPr id="14397" name="AutoShape 39"/>
              <p:cNvCxnSpPr>
                <a:cxnSpLocks noChangeShapeType="1"/>
                <a:stCxn id="14419" idx="6"/>
                <a:endCxn id="14415" idx="2"/>
              </p:cNvCxnSpPr>
              <p:nvPr/>
            </p:nvCxnSpPr>
            <p:spPr bwMode="auto">
              <a:xfrm>
                <a:off x="1306" y="1847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8" name="AutoShape 40"/>
              <p:cNvCxnSpPr>
                <a:cxnSpLocks noChangeShapeType="1"/>
                <a:stCxn id="14419" idx="6"/>
                <a:endCxn id="14416" idx="2"/>
              </p:cNvCxnSpPr>
              <p:nvPr/>
            </p:nvCxnSpPr>
            <p:spPr bwMode="auto">
              <a:xfrm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9" name="AutoShape 41"/>
              <p:cNvCxnSpPr>
                <a:cxnSpLocks noChangeShapeType="1"/>
                <a:stCxn id="14419" idx="6"/>
                <a:endCxn id="14417" idx="2"/>
              </p:cNvCxnSpPr>
              <p:nvPr/>
            </p:nvCxnSpPr>
            <p:spPr bwMode="auto">
              <a:xfrm>
                <a:off x="1306" y="1847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0" name="AutoShape 42"/>
              <p:cNvCxnSpPr>
                <a:cxnSpLocks noChangeShapeType="1"/>
                <a:stCxn id="14420" idx="6"/>
                <a:endCxn id="14415" idx="2"/>
              </p:cNvCxnSpPr>
              <p:nvPr/>
            </p:nvCxnSpPr>
            <p:spPr bwMode="auto">
              <a:xfrm flipV="1"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1" name="AutoShape 43"/>
              <p:cNvCxnSpPr>
                <a:cxnSpLocks noChangeShapeType="1"/>
                <a:stCxn id="14420" idx="6"/>
                <a:endCxn id="14416" idx="2"/>
              </p:cNvCxnSpPr>
              <p:nvPr/>
            </p:nvCxnSpPr>
            <p:spPr bwMode="auto">
              <a:xfrm>
                <a:off x="1306" y="2279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2" name="AutoShape 44"/>
              <p:cNvCxnSpPr>
                <a:cxnSpLocks noChangeShapeType="1"/>
                <a:stCxn id="14420" idx="6"/>
                <a:endCxn id="14417" idx="2"/>
              </p:cNvCxnSpPr>
              <p:nvPr/>
            </p:nvCxnSpPr>
            <p:spPr bwMode="auto">
              <a:xfrm>
                <a:off x="1306" y="2279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3" name="AutoShape 45"/>
              <p:cNvCxnSpPr>
                <a:cxnSpLocks noChangeShapeType="1"/>
                <a:stCxn id="14421" idx="6"/>
                <a:endCxn id="14417" idx="2"/>
              </p:cNvCxnSpPr>
              <p:nvPr/>
            </p:nvCxnSpPr>
            <p:spPr bwMode="auto">
              <a:xfrm>
                <a:off x="1306" y="3143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96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5" name="Group 47"/>
          <p:cNvGrpSpPr>
            <a:grpSpLocks/>
          </p:cNvGrpSpPr>
          <p:nvPr/>
        </p:nvGrpSpPr>
        <p:grpSpPr bwMode="auto">
          <a:xfrm>
            <a:off x="5948363" y="1727200"/>
            <a:ext cx="584200" cy="1452563"/>
            <a:chOff x="2160" y="1872"/>
            <a:chExt cx="528" cy="1296"/>
          </a:xfrm>
        </p:grpSpPr>
        <p:grpSp>
          <p:nvGrpSpPr>
            <p:cNvPr id="14386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4388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9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0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1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2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87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6" name="Group 57"/>
          <p:cNvGrpSpPr>
            <a:grpSpLocks/>
          </p:cNvGrpSpPr>
          <p:nvPr/>
        </p:nvGrpSpPr>
        <p:grpSpPr bwMode="auto">
          <a:xfrm>
            <a:off x="6904038" y="1727200"/>
            <a:ext cx="582612" cy="1452563"/>
            <a:chOff x="3024" y="1872"/>
            <a:chExt cx="528" cy="1296"/>
          </a:xfrm>
        </p:grpSpPr>
        <p:grpSp>
          <p:nvGrpSpPr>
            <p:cNvPr id="14377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379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0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1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2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3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4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5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78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7" name="Group 67"/>
          <p:cNvGrpSpPr>
            <a:grpSpLocks/>
          </p:cNvGrpSpPr>
          <p:nvPr/>
        </p:nvGrpSpPr>
        <p:grpSpPr bwMode="auto">
          <a:xfrm>
            <a:off x="7912100" y="1727200"/>
            <a:ext cx="582613" cy="1452563"/>
            <a:chOff x="3936" y="1872"/>
            <a:chExt cx="528" cy="1296"/>
          </a:xfrm>
        </p:grpSpPr>
        <p:grpSp>
          <p:nvGrpSpPr>
            <p:cNvPr id="14368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4370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1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2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3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4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5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6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69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58" name="AutoShape 77"/>
          <p:cNvCxnSpPr>
            <a:cxnSpLocks noChangeShapeType="1"/>
            <a:stCxn id="14353" idx="6"/>
            <a:endCxn id="14415" idx="2"/>
          </p:cNvCxnSpPr>
          <p:nvPr/>
        </p:nvCxnSpPr>
        <p:spPr bwMode="auto">
          <a:xfrm flipV="1">
            <a:off x="5005388" y="1698625"/>
            <a:ext cx="558800" cy="4841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78"/>
          <p:cNvCxnSpPr>
            <a:cxnSpLocks noChangeShapeType="1"/>
          </p:cNvCxnSpPr>
          <p:nvPr/>
        </p:nvCxnSpPr>
        <p:spPr bwMode="auto">
          <a:xfrm>
            <a:off x="5948363" y="1698625"/>
            <a:ext cx="560387" cy="14541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Oval 79"/>
          <p:cNvSpPr>
            <a:spLocks noChangeArrowheads="1"/>
          </p:cNvSpPr>
          <p:nvPr/>
        </p:nvSpPr>
        <p:spPr bwMode="auto">
          <a:xfrm>
            <a:off x="5576888" y="1511300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361" name="Oval 80"/>
          <p:cNvSpPr>
            <a:spLocks noChangeArrowheads="1"/>
          </p:cNvSpPr>
          <p:nvPr/>
        </p:nvSpPr>
        <p:spPr bwMode="auto">
          <a:xfrm>
            <a:off x="6532563" y="2965450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4362" name="AutoShape 81"/>
          <p:cNvCxnSpPr>
            <a:cxnSpLocks noChangeShapeType="1"/>
          </p:cNvCxnSpPr>
          <p:nvPr/>
        </p:nvCxnSpPr>
        <p:spPr bwMode="auto">
          <a:xfrm flipV="1">
            <a:off x="6904038" y="2427288"/>
            <a:ext cx="582612" cy="75247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82"/>
          <p:cNvCxnSpPr>
            <a:cxnSpLocks noChangeShapeType="1"/>
            <a:endCxn id="14405" idx="2"/>
          </p:cNvCxnSpPr>
          <p:nvPr/>
        </p:nvCxnSpPr>
        <p:spPr bwMode="auto">
          <a:xfrm flipV="1">
            <a:off x="7907338" y="2182813"/>
            <a:ext cx="571500" cy="5397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Oval 83"/>
          <p:cNvSpPr>
            <a:spLocks noChangeArrowheads="1"/>
          </p:cNvSpPr>
          <p:nvPr/>
        </p:nvSpPr>
        <p:spPr bwMode="auto">
          <a:xfrm>
            <a:off x="8494713" y="1995488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154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the dishonest casino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153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Let the sequence of rolls be: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x = 1, 2, 1, 5, 6, 2, 1, 5, 2, 4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Then, what is the likelihood of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 typeface="Symbol" charset="0"/>
              <a:buNone/>
            </a:pPr>
            <a:r>
              <a:rPr lang="en-US" sz="2000" b="1">
                <a:solidFill>
                  <a:srgbClr val="CC0000"/>
                </a:solidFill>
                <a:latin typeface="Arial" charset="0"/>
                <a:sym typeface="Symbol" charset="0"/>
              </a:rPr>
              <a:t></a:t>
            </a:r>
            <a:r>
              <a:rPr lang="en-US" sz="2000">
                <a:latin typeface="Arial" charset="0"/>
                <a:sym typeface="Symbol" charset="0"/>
              </a:rPr>
              <a:t> = Fair, Fair, Fair, Fair, Fair, Fair, Fair, Fair, Fair, Fair?</a:t>
            </a:r>
          </a:p>
          <a:p>
            <a:pPr eaLnBrk="1" hangingPunct="1">
              <a:buFont typeface="Symbol" charset="0"/>
              <a:buChar char="p"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 typeface="Symbol" charset="0"/>
              <a:buNone/>
            </a:pPr>
            <a:r>
              <a:rPr lang="en-US" sz="2000">
                <a:latin typeface="Arial" charset="0"/>
                <a:sym typeface="Symbol" charset="0"/>
              </a:rPr>
              <a:t>(say initial probs a</a:t>
            </a:r>
            <a:r>
              <a:rPr lang="en-US" sz="2000" baseline="-25000">
                <a:latin typeface="Arial" charset="0"/>
                <a:sym typeface="Symbol" charset="0"/>
              </a:rPr>
              <a:t>0Fair</a:t>
            </a:r>
            <a:r>
              <a:rPr lang="en-US" sz="2000">
                <a:latin typeface="Arial" charset="0"/>
                <a:sym typeface="Symbol" charset="0"/>
              </a:rPr>
              <a:t> = ½, a</a:t>
            </a:r>
            <a:r>
              <a:rPr lang="en-US" sz="2000" baseline="-25000">
                <a:latin typeface="Arial" charset="0"/>
                <a:sym typeface="Symbol" charset="0"/>
              </a:rPr>
              <a:t>oLoaded</a:t>
            </a:r>
            <a:r>
              <a:rPr lang="en-US" sz="2000">
                <a:latin typeface="Arial" charset="0"/>
                <a:sym typeface="Symbol" charset="0"/>
              </a:rPr>
              <a:t> = ½)</a:t>
            </a:r>
          </a:p>
          <a:p>
            <a:pPr eaLnBrk="1" hangingPunct="1">
              <a:buFont typeface="Symbol" charset="0"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 typeface="Symbol" charset="0"/>
              <a:buNone/>
            </a:pPr>
            <a:r>
              <a:rPr lang="en-US" sz="2000">
                <a:latin typeface="Arial" charset="0"/>
                <a:sym typeface="Symbol" charset="0"/>
              </a:rPr>
              <a:t>½  P(1 | Fair) P(Fair | Fair) P(2 | Fair) P(Fair | Fair) … P(4 | Fair) =</a:t>
            </a:r>
          </a:p>
          <a:p>
            <a:pPr eaLnBrk="1" hangingPunct="1">
              <a:buFont typeface="Symbol" charset="0"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 typeface="Symbol" charset="0"/>
              <a:buNone/>
            </a:pPr>
            <a:r>
              <a:rPr lang="en-US" sz="2000">
                <a:latin typeface="Arial" charset="0"/>
                <a:sym typeface="Symbol" charset="0"/>
              </a:rPr>
              <a:t>½  (1/6)</a:t>
            </a:r>
            <a:r>
              <a:rPr lang="en-US" sz="2000" baseline="30000">
                <a:latin typeface="Arial" charset="0"/>
                <a:sym typeface="Symbol" charset="0"/>
              </a:rPr>
              <a:t>10</a:t>
            </a:r>
            <a:r>
              <a:rPr lang="en-US" sz="2000">
                <a:latin typeface="Arial" charset="0"/>
                <a:sym typeface="Symbol" charset="0"/>
              </a:rPr>
              <a:t>  (0.95)</a:t>
            </a:r>
            <a:r>
              <a:rPr lang="en-US" sz="2000" baseline="30000">
                <a:latin typeface="Arial" charset="0"/>
                <a:sym typeface="Symbol" charset="0"/>
              </a:rPr>
              <a:t>9</a:t>
            </a:r>
            <a:r>
              <a:rPr lang="en-US" sz="2000">
                <a:latin typeface="Arial" charset="0"/>
                <a:sym typeface="Symbol" charset="0"/>
              </a:rPr>
              <a:t> = .00000000521158647211 ~= 0.5  10</a:t>
            </a:r>
            <a:r>
              <a:rPr lang="en-US" sz="2000" baseline="30000">
                <a:latin typeface="Arial" charset="0"/>
                <a:sym typeface="Symbol" charset="0"/>
              </a:rPr>
              <a:t>-9</a:t>
            </a:r>
          </a:p>
        </p:txBody>
      </p:sp>
      <p:pic>
        <p:nvPicPr>
          <p:cNvPr id="15364" name="Picture 4" descr="two di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524000"/>
            <a:ext cx="2647950" cy="1466850"/>
          </a:xfrm>
        </p:spPr>
      </p:pic>
    </p:spTree>
    <p:extLst>
      <p:ext uri="{BB962C8B-B14F-4D97-AF65-F5344CB8AC3E}">
        <p14:creationId xmlns:p14="http://schemas.microsoft.com/office/powerpoint/2010/main" val="223446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the dishonest casino</a:t>
            </a:r>
          </a:p>
        </p:txBody>
      </p:sp>
      <p:pic>
        <p:nvPicPr>
          <p:cNvPr id="16387" name="Picture 3" descr="two di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524000"/>
            <a:ext cx="2647950" cy="1466850"/>
          </a:xfrm>
        </p:spPr>
      </p:pic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858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2000"/>
              <a:t>So, the likelihood the die is fair in this run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2000"/>
              <a:t>is just </a:t>
            </a:r>
            <a:r>
              <a:rPr lang="en-US" sz="2000">
                <a:sym typeface="Symbol" charset="0"/>
              </a:rPr>
              <a:t>0.521  10</a:t>
            </a:r>
            <a:r>
              <a:rPr lang="en-US" sz="2000" baseline="30000">
                <a:sym typeface="Symbol" charset="0"/>
              </a:rPr>
              <a:t>-9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2000"/>
              <a:t>What is the likelihood of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r>
              <a:rPr lang="en-US" sz="2000" b="1">
                <a:solidFill>
                  <a:srgbClr val="CC0000"/>
                </a:solidFill>
                <a:sym typeface="Symbol" charset="0"/>
              </a:rPr>
              <a:t></a:t>
            </a:r>
            <a:r>
              <a:rPr lang="en-US" sz="2000" b="1">
                <a:sym typeface="Symbol" charset="0"/>
              </a:rPr>
              <a:t> </a:t>
            </a:r>
            <a:r>
              <a:rPr lang="en-US" sz="2000">
                <a:sym typeface="Symbol" charset="0"/>
              </a:rPr>
              <a:t>= Loaded, Loaded, Loaded, Loaded, Loaded, Loaded, Loaded, Loaded, Loaded, Loaded?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Char char="p"/>
            </a:pPr>
            <a:endParaRPr lang="en-US" sz="20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r>
              <a:rPr lang="en-US" sz="2000">
                <a:sym typeface="Symbol" charset="0"/>
              </a:rPr>
              <a:t>½  P(1 | Loaded) P(Loaded, Loaded) … P(4 | Loaded) =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endParaRPr lang="en-US" sz="20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r>
              <a:rPr lang="en-US" sz="2000">
                <a:sym typeface="Symbol" charset="0"/>
              </a:rPr>
              <a:t>½  (1/10)</a:t>
            </a:r>
            <a:r>
              <a:rPr lang="en-US" sz="2000" baseline="30000">
                <a:sym typeface="Symbol" charset="0"/>
              </a:rPr>
              <a:t>9</a:t>
            </a:r>
            <a:r>
              <a:rPr lang="en-US" sz="2000">
                <a:sym typeface="Symbol" charset="0"/>
              </a:rPr>
              <a:t>  (1/2)</a:t>
            </a:r>
            <a:r>
              <a:rPr lang="en-US" sz="2000" baseline="30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(0.95)</a:t>
            </a:r>
            <a:r>
              <a:rPr lang="en-US" sz="2000" baseline="30000">
                <a:sym typeface="Symbol" charset="0"/>
              </a:rPr>
              <a:t>9</a:t>
            </a:r>
            <a:r>
              <a:rPr lang="en-US" sz="2000">
                <a:sym typeface="Symbol" charset="0"/>
              </a:rPr>
              <a:t> = .00000000015756235243 ~= 0.16  10</a:t>
            </a:r>
            <a:r>
              <a:rPr lang="en-US" sz="2000" baseline="30000">
                <a:sym typeface="Symbol" charset="0"/>
              </a:rPr>
              <a:t>-9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endParaRPr lang="en-US" sz="20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 typeface="Symbol" charset="0"/>
              <a:buNone/>
            </a:pPr>
            <a:r>
              <a:rPr lang="en-US" sz="2000">
                <a:sym typeface="Symbol" charset="0"/>
              </a:rPr>
              <a:t>Therefore, it</a:t>
            </a:r>
            <a:r>
              <a:rPr lang="ja-JP" altLang="en-US" sz="2000">
                <a:sym typeface="Symbol" charset="0"/>
              </a:rPr>
              <a:t>’</a:t>
            </a:r>
            <a:r>
              <a:rPr lang="en-US" sz="2000">
                <a:sym typeface="Symbol" charset="0"/>
              </a:rPr>
              <a:t>s somewhat more likely that all the rolls are done with the fair die, than that they are all done with the loaded die</a:t>
            </a:r>
          </a:p>
        </p:txBody>
      </p:sp>
    </p:spTree>
    <p:extLst>
      <p:ext uri="{BB962C8B-B14F-4D97-AF65-F5344CB8AC3E}">
        <p14:creationId xmlns:p14="http://schemas.microsoft.com/office/powerpoint/2010/main" val="205289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8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8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the dishonest casino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Let the sequence of rolls be: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x = 1, 6, 6, 5, 6, 2, 6, 6, 3,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Now, what is the likelihood </a:t>
            </a:r>
            <a:r>
              <a:rPr lang="en-US" sz="1800">
                <a:latin typeface="Arial" charset="0"/>
                <a:sym typeface="Symbol" charset="0"/>
              </a:rPr>
              <a:t> = F, F, …, F?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p"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1800">
                <a:latin typeface="Arial" charset="0"/>
                <a:sym typeface="Symbol" charset="0"/>
              </a:rPr>
              <a:t>½  (1/6)</a:t>
            </a:r>
            <a:r>
              <a:rPr lang="en-US" sz="1800" baseline="30000">
                <a:latin typeface="Arial" charset="0"/>
                <a:sym typeface="Symbol" charset="0"/>
              </a:rPr>
              <a:t>10</a:t>
            </a:r>
            <a:r>
              <a:rPr lang="en-US" sz="1800">
                <a:latin typeface="Arial" charset="0"/>
                <a:sym typeface="Symbol" charset="0"/>
              </a:rPr>
              <a:t>  (0.95)</a:t>
            </a:r>
            <a:r>
              <a:rPr lang="en-US" sz="1800" baseline="30000">
                <a:latin typeface="Arial" charset="0"/>
                <a:sym typeface="Symbol" charset="0"/>
              </a:rPr>
              <a:t>9</a:t>
            </a:r>
            <a:r>
              <a:rPr lang="en-US" sz="1800">
                <a:latin typeface="Arial" charset="0"/>
                <a:sym typeface="Symbol" charset="0"/>
              </a:rPr>
              <a:t> ~= 0.5  10</a:t>
            </a:r>
            <a:r>
              <a:rPr lang="en-US" sz="1800" baseline="30000">
                <a:latin typeface="Arial" charset="0"/>
                <a:sym typeface="Symbol" charset="0"/>
              </a:rPr>
              <a:t>-9</a:t>
            </a:r>
            <a:r>
              <a:rPr lang="en-US" sz="1800">
                <a:latin typeface="Arial" charset="0"/>
                <a:sym typeface="Symbol" charset="0"/>
              </a:rPr>
              <a:t>, same as before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1800">
                <a:latin typeface="Arial" charset="0"/>
                <a:sym typeface="Symbol" charset="0"/>
              </a:rPr>
              <a:t>What is the likelihood</a:t>
            </a: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Symbol" charset="0"/>
              <a:buNone/>
            </a:pPr>
            <a:r>
              <a:rPr lang="en-US" sz="1800" b="1">
                <a:solidFill>
                  <a:srgbClr val="CC0000"/>
                </a:solidFill>
                <a:latin typeface="Arial" charset="0"/>
                <a:sym typeface="Symbol" charset="0"/>
              </a:rPr>
              <a:t> </a:t>
            </a:r>
            <a:r>
              <a:rPr lang="en-US" sz="1800">
                <a:solidFill>
                  <a:srgbClr val="CC0000"/>
                </a:solidFill>
                <a:latin typeface="Arial" charset="0"/>
                <a:sym typeface="Symbol" charset="0"/>
              </a:rPr>
              <a:t>= L, L, …, L</a:t>
            </a:r>
            <a:r>
              <a:rPr lang="en-US" sz="1800">
                <a:latin typeface="Arial" charset="0"/>
                <a:sym typeface="Symbol" charset="0"/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½  (1/10)</a:t>
            </a:r>
            <a:r>
              <a:rPr lang="en-US" sz="1800" baseline="30000">
                <a:latin typeface="Arial" charset="0"/>
                <a:sym typeface="Symbol" charset="0"/>
              </a:rPr>
              <a:t>4</a:t>
            </a:r>
            <a:r>
              <a:rPr lang="en-US" sz="1800">
                <a:latin typeface="Arial" charset="0"/>
                <a:sym typeface="Symbol" charset="0"/>
              </a:rPr>
              <a:t>  (1/2)</a:t>
            </a:r>
            <a:r>
              <a:rPr lang="en-US" sz="1800" baseline="30000">
                <a:latin typeface="Arial" charset="0"/>
                <a:sym typeface="Symbo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 (0.95)</a:t>
            </a:r>
            <a:r>
              <a:rPr lang="en-US" sz="1800" baseline="30000">
                <a:latin typeface="Arial" charset="0"/>
                <a:sym typeface="Symbol" charset="0"/>
              </a:rPr>
              <a:t>9</a:t>
            </a:r>
            <a:r>
              <a:rPr lang="en-US" sz="1800">
                <a:latin typeface="Arial" charset="0"/>
                <a:sym typeface="Symbol" charset="0"/>
              </a:rPr>
              <a:t> = .00000049238235134735 ~= 0.5  10</a:t>
            </a:r>
            <a:r>
              <a:rPr lang="en-US" sz="1800" baseline="30000">
                <a:latin typeface="Arial" charset="0"/>
                <a:sym typeface="Symbol" charset="0"/>
              </a:rPr>
              <a:t>-7</a:t>
            </a: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So, it is 100 times more likely the die is loaded</a:t>
            </a:r>
          </a:p>
        </p:txBody>
      </p:sp>
      <p:pic>
        <p:nvPicPr>
          <p:cNvPr id="17412" name="Picture 4" descr="two dic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524000"/>
            <a:ext cx="2647950" cy="1466850"/>
          </a:xfrm>
        </p:spPr>
      </p:pic>
    </p:spTree>
    <p:extLst>
      <p:ext uri="{BB962C8B-B14F-4D97-AF65-F5344CB8AC3E}">
        <p14:creationId xmlns:p14="http://schemas.microsoft.com/office/powerpoint/2010/main" val="307017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0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</a:rPr>
              <a:t>The three main questions on HMMs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Decoding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GIVEN	a HMM M,  and a sequence x,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FIND	the sequence </a:t>
            </a:r>
            <a:r>
              <a:rPr lang="en-US" sz="1800">
                <a:latin typeface="Arial" charset="0"/>
                <a:sym typeface="Symbol" charset="0"/>
              </a:rPr>
              <a:t> of states that maximizes P[ x,  | M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Evaluation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GIVEN 	a HMM M,  and a sequence x,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FIND 	Prob[ x | M ]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solidFill>
                  <a:srgbClr val="CC0000"/>
                </a:solidFill>
                <a:latin typeface="Arial" charset="0"/>
              </a:rPr>
              <a:t>Learning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2000">
              <a:solidFill>
                <a:srgbClr val="CC0000"/>
              </a:solidFill>
              <a:latin typeface="Arial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GIVEN	a HMM M, with unspecified transition/emission probs.,	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	and a sequence x,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FIND	parameters </a:t>
            </a:r>
            <a:r>
              <a:rPr lang="en-US" sz="1800">
                <a:latin typeface="Arial" charset="0"/>
                <a:sym typeface="Symbol" charset="0"/>
              </a:rPr>
              <a:t> = (e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(.), a</a:t>
            </a:r>
            <a:r>
              <a:rPr lang="en-US" sz="1800" baseline="-25000">
                <a:latin typeface="Arial" charset="0"/>
                <a:sym typeface="Symbol" charset="0"/>
              </a:rPr>
              <a:t>ij</a:t>
            </a:r>
            <a:r>
              <a:rPr lang="en-US" sz="1800">
                <a:latin typeface="Arial" charset="0"/>
                <a:sym typeface="Symbol" charset="0"/>
              </a:rPr>
              <a:t>) that maximize P[ x |  ]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000" b="1">
              <a:solidFill>
                <a:srgbClr val="CC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150812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</a:rPr>
              <a:t>Problem 1: Decoding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i="1">
                <a:latin typeface="Arial" charset="0"/>
              </a:rPr>
              <a:t>Find the most likely parse</a:t>
            </a:r>
            <a:br>
              <a:rPr lang="en-US" sz="3200" i="1">
                <a:latin typeface="Arial" charset="0"/>
              </a:rPr>
            </a:br>
            <a:r>
              <a:rPr lang="en-US" sz="3200" i="1">
                <a:latin typeface="Arial" charset="0"/>
              </a:rPr>
              <a:t>of a sequence</a:t>
            </a:r>
          </a:p>
        </p:txBody>
      </p:sp>
    </p:spTree>
    <p:extLst>
      <p:ext uri="{BB962C8B-B14F-4D97-AF65-F5344CB8AC3E}">
        <p14:creationId xmlns:p14="http://schemas.microsoft.com/office/powerpoint/2010/main" val="363115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Decoding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GIVEN x = 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x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……x</a:t>
            </a:r>
            <a:r>
              <a:rPr lang="en-US" sz="2000" baseline="-25000">
                <a:latin typeface="Arial" charset="0"/>
              </a:rPr>
              <a:t>N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Find </a:t>
            </a:r>
            <a:r>
              <a:rPr lang="en-US" sz="2000">
                <a:latin typeface="Arial" charset="0"/>
                <a:sym typeface="Symbol" charset="0"/>
              </a:rPr>
              <a:t> = 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……, 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to maximize P[ x, </a:t>
            </a:r>
            <a:r>
              <a:rPr lang="en-US" sz="2000">
                <a:latin typeface="Arial" charset="0"/>
                <a:sym typeface="Symbol" charset="0"/>
              </a:rPr>
              <a:t> 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30000">
                <a:latin typeface="Arial" charset="0"/>
                <a:sym typeface="Symbol" charset="0"/>
              </a:rPr>
              <a:t>*</a:t>
            </a:r>
            <a:r>
              <a:rPr lang="en-US" sz="2000">
                <a:latin typeface="Arial" charset="0"/>
                <a:sym typeface="Symbol" charset="0"/>
              </a:rPr>
              <a:t> = argmax</a:t>
            </a:r>
            <a:r>
              <a:rPr lang="en-US" sz="2000" baseline="-25000">
                <a:latin typeface="Arial" charset="0"/>
                <a:sym typeface="Symbol" charset="0"/>
              </a:rPr>
              <a:t></a:t>
            </a:r>
            <a:r>
              <a:rPr lang="en-US" sz="2000">
                <a:latin typeface="Arial" charset="0"/>
                <a:sym typeface="Symbol" charset="0"/>
              </a:rPr>
              <a:t> P[ x,  ]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Maximizes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01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) 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12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……a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N-1N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e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N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N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  <a:endParaRPr lang="en-US" sz="2000" b="1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>
                <a:solidFill>
                  <a:srgbClr val="CC0000"/>
                </a:solidFill>
                <a:latin typeface="Arial" charset="0"/>
              </a:rPr>
              <a:t>Dynamic Programming!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i="1">
              <a:solidFill>
                <a:srgbClr val="CC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V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 = max</a:t>
            </a:r>
            <a:r>
              <a:rPr lang="en-US" sz="2000" baseline="-25000">
                <a:latin typeface="Arial" charset="0"/>
              </a:rPr>
              <a:t>{</a:t>
            </a:r>
            <a:r>
              <a:rPr lang="en-US" sz="2000" baseline="-25000">
                <a:latin typeface="Arial" charset="0"/>
                <a:sym typeface="Symbol" charset="0"/>
              </a:rPr>
              <a:t>1… i-1}</a:t>
            </a:r>
            <a:r>
              <a:rPr lang="en-US" sz="2000">
                <a:latin typeface="Arial" charset="0"/>
              </a:rPr>
              <a:t> P[x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i-1</a:t>
            </a:r>
            <a:r>
              <a:rPr lang="en-US" sz="2000">
                <a:latin typeface="Arial" charset="0"/>
              </a:rPr>
              <a:t>,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…, </a:t>
            </a:r>
            <a:r>
              <a:rPr lang="en-US" sz="2000" baseline="-25000">
                <a:latin typeface="Arial" charset="0"/>
                <a:sym typeface="Symbol" charset="0"/>
              </a:rPr>
              <a:t>i-1</a:t>
            </a:r>
            <a:r>
              <a:rPr lang="en-US" sz="2000">
                <a:latin typeface="Arial" charset="0"/>
                <a:sym typeface="Symbol" charset="0"/>
              </a:rPr>
              <a:t>, 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k]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	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   = Prob. of most likely sequence of states ending at state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</a:t>
            </a:r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5029200" y="13716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5029200" y="18288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5029200" y="2741613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5078413" y="233521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5918200" y="13716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85" name="Oval 12"/>
          <p:cNvSpPr>
            <a:spLocks noChangeArrowheads="1"/>
          </p:cNvSpPr>
          <p:nvPr/>
        </p:nvSpPr>
        <p:spPr bwMode="auto">
          <a:xfrm>
            <a:off x="5918200" y="18288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586" name="Oval 13"/>
          <p:cNvSpPr>
            <a:spLocks noChangeArrowheads="1"/>
          </p:cNvSpPr>
          <p:nvPr/>
        </p:nvSpPr>
        <p:spPr bwMode="auto">
          <a:xfrm>
            <a:off x="5918200" y="2741613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5967413" y="233521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88" name="Oval 16"/>
          <p:cNvSpPr>
            <a:spLocks noChangeArrowheads="1"/>
          </p:cNvSpPr>
          <p:nvPr/>
        </p:nvSpPr>
        <p:spPr bwMode="auto">
          <a:xfrm>
            <a:off x="6807200" y="1371600"/>
            <a:ext cx="344488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89" name="Oval 17"/>
          <p:cNvSpPr>
            <a:spLocks noChangeArrowheads="1"/>
          </p:cNvSpPr>
          <p:nvPr/>
        </p:nvSpPr>
        <p:spPr bwMode="auto">
          <a:xfrm>
            <a:off x="6807200" y="1828800"/>
            <a:ext cx="344488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590" name="Oval 18"/>
          <p:cNvSpPr>
            <a:spLocks noChangeArrowheads="1"/>
          </p:cNvSpPr>
          <p:nvPr/>
        </p:nvSpPr>
        <p:spPr bwMode="auto">
          <a:xfrm>
            <a:off x="6807200" y="2741613"/>
            <a:ext cx="344488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6854825" y="2335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92" name="Text Box 21"/>
          <p:cNvSpPr txBox="1">
            <a:spLocks noChangeArrowheads="1"/>
          </p:cNvSpPr>
          <p:nvPr/>
        </p:nvSpPr>
        <p:spPr bwMode="auto">
          <a:xfrm>
            <a:off x="7773988" y="1431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93" name="Text Box 22"/>
          <p:cNvSpPr txBox="1">
            <a:spLocks noChangeArrowheads="1"/>
          </p:cNvSpPr>
          <p:nvPr/>
        </p:nvSpPr>
        <p:spPr bwMode="auto">
          <a:xfrm>
            <a:off x="7773988" y="18780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7745413" y="2803525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95" name="Oval 25"/>
          <p:cNvSpPr>
            <a:spLocks noChangeArrowheads="1"/>
          </p:cNvSpPr>
          <p:nvPr/>
        </p:nvSpPr>
        <p:spPr bwMode="auto">
          <a:xfrm>
            <a:off x="8637588" y="13716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96" name="Oval 26"/>
          <p:cNvSpPr>
            <a:spLocks noChangeArrowheads="1"/>
          </p:cNvSpPr>
          <p:nvPr/>
        </p:nvSpPr>
        <p:spPr bwMode="auto">
          <a:xfrm>
            <a:off x="8637588" y="1828800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597" name="Oval 27"/>
          <p:cNvSpPr>
            <a:spLocks noChangeArrowheads="1"/>
          </p:cNvSpPr>
          <p:nvPr/>
        </p:nvSpPr>
        <p:spPr bwMode="auto">
          <a:xfrm>
            <a:off x="8637588" y="2741613"/>
            <a:ext cx="342900" cy="3524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4598" name="Text Box 28"/>
          <p:cNvSpPr txBox="1">
            <a:spLocks noChangeArrowheads="1"/>
          </p:cNvSpPr>
          <p:nvPr/>
        </p:nvSpPr>
        <p:spPr bwMode="auto">
          <a:xfrm>
            <a:off x="8686800" y="2335213"/>
            <a:ext cx="411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24599" name="Line 29"/>
          <p:cNvSpPr>
            <a:spLocks noChangeShapeType="1"/>
          </p:cNvSpPr>
          <p:nvPr/>
        </p:nvSpPr>
        <p:spPr bwMode="auto">
          <a:xfrm>
            <a:off x="5208588" y="3190875"/>
            <a:ext cx="0" cy="254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Text Box 30"/>
          <p:cNvSpPr txBox="1">
            <a:spLocks noChangeArrowheads="1"/>
          </p:cNvSpPr>
          <p:nvPr/>
        </p:nvSpPr>
        <p:spPr bwMode="auto">
          <a:xfrm>
            <a:off x="5051425" y="3427413"/>
            <a:ext cx="371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endParaRPr lang="en-US" sz="16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24601" name="Line 31"/>
          <p:cNvSpPr>
            <a:spLocks noChangeShapeType="1"/>
          </p:cNvSpPr>
          <p:nvPr/>
        </p:nvSpPr>
        <p:spPr bwMode="auto">
          <a:xfrm>
            <a:off x="6092825" y="3190875"/>
            <a:ext cx="0" cy="254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Text Box 32"/>
          <p:cNvSpPr txBox="1">
            <a:spLocks noChangeArrowheads="1"/>
          </p:cNvSpPr>
          <p:nvPr/>
        </p:nvSpPr>
        <p:spPr bwMode="auto">
          <a:xfrm>
            <a:off x="5935663" y="3429000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endParaRPr lang="en-US" sz="16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24603" name="Line 33"/>
          <p:cNvSpPr>
            <a:spLocks noChangeShapeType="1"/>
          </p:cNvSpPr>
          <p:nvPr/>
        </p:nvSpPr>
        <p:spPr bwMode="auto">
          <a:xfrm>
            <a:off x="6981825" y="3190875"/>
            <a:ext cx="0" cy="254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34"/>
          <p:cNvSpPr txBox="1">
            <a:spLocks noChangeArrowheads="1"/>
          </p:cNvSpPr>
          <p:nvPr/>
        </p:nvSpPr>
        <p:spPr bwMode="auto">
          <a:xfrm>
            <a:off x="6824663" y="3429000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endParaRPr lang="en-US" sz="16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24605" name="Line 35"/>
          <p:cNvSpPr>
            <a:spLocks noChangeShapeType="1"/>
          </p:cNvSpPr>
          <p:nvPr/>
        </p:nvSpPr>
        <p:spPr bwMode="auto">
          <a:xfrm>
            <a:off x="8809038" y="3190875"/>
            <a:ext cx="0" cy="254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36"/>
          <p:cNvSpPr txBox="1">
            <a:spLocks noChangeArrowheads="1"/>
          </p:cNvSpPr>
          <p:nvPr/>
        </p:nvSpPr>
        <p:spPr bwMode="auto">
          <a:xfrm>
            <a:off x="8648700" y="3429000"/>
            <a:ext cx="379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1600" baseline="-25000">
                <a:solidFill>
                  <a:schemeClr val="accent2"/>
                </a:solidFill>
                <a:latin typeface="Arial Unicode MS" charset="0"/>
              </a:rPr>
              <a:t>K</a:t>
            </a:r>
            <a:endParaRPr lang="en-US" sz="16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24607" name="Oval 37"/>
          <p:cNvSpPr>
            <a:spLocks noChangeArrowheads="1"/>
          </p:cNvSpPr>
          <p:nvPr/>
        </p:nvSpPr>
        <p:spPr bwMode="auto">
          <a:xfrm>
            <a:off x="5029200" y="1828800"/>
            <a:ext cx="344488" cy="3524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24608" name="Group 39"/>
          <p:cNvGrpSpPr>
            <a:grpSpLocks/>
          </p:cNvGrpSpPr>
          <p:nvPr/>
        </p:nvGrpSpPr>
        <p:grpSpPr bwMode="auto">
          <a:xfrm>
            <a:off x="5384800" y="1547813"/>
            <a:ext cx="520700" cy="1368425"/>
            <a:chOff x="1306" y="1847"/>
            <a:chExt cx="506" cy="1296"/>
          </a:xfrm>
        </p:grpSpPr>
        <p:cxnSp>
          <p:nvCxnSpPr>
            <p:cNvPr id="24646" name="AutoShape 40"/>
            <p:cNvCxnSpPr>
              <a:cxnSpLocks noChangeShapeType="1"/>
              <a:stCxn id="24580" idx="6"/>
              <a:endCxn id="24584" idx="2"/>
            </p:cNvCxnSpPr>
            <p:nvPr/>
          </p:nvCxnSpPr>
          <p:spPr bwMode="auto">
            <a:xfrm>
              <a:off x="1306" y="1847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7" name="AutoShape 41"/>
            <p:cNvCxnSpPr>
              <a:cxnSpLocks noChangeShapeType="1"/>
              <a:stCxn id="24580" idx="6"/>
              <a:endCxn id="24585" idx="2"/>
            </p:cNvCxnSpPr>
            <p:nvPr/>
          </p:nvCxnSpPr>
          <p:spPr bwMode="auto">
            <a:xfrm>
              <a:off x="1306" y="1847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8" name="AutoShape 42"/>
            <p:cNvCxnSpPr>
              <a:cxnSpLocks noChangeShapeType="1"/>
              <a:stCxn id="24580" idx="6"/>
              <a:endCxn id="24586" idx="2"/>
            </p:cNvCxnSpPr>
            <p:nvPr/>
          </p:nvCxnSpPr>
          <p:spPr bwMode="auto">
            <a:xfrm>
              <a:off x="1306" y="1847"/>
              <a:ext cx="506" cy="129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9" name="AutoShape 43"/>
            <p:cNvCxnSpPr>
              <a:cxnSpLocks noChangeShapeType="1"/>
              <a:stCxn id="24581" idx="6"/>
              <a:endCxn id="24584" idx="2"/>
            </p:cNvCxnSpPr>
            <p:nvPr/>
          </p:nvCxnSpPr>
          <p:spPr bwMode="auto">
            <a:xfrm flipV="1">
              <a:off x="1306" y="1847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50" name="AutoShape 44"/>
            <p:cNvCxnSpPr>
              <a:cxnSpLocks noChangeShapeType="1"/>
              <a:stCxn id="24581" idx="6"/>
              <a:endCxn id="24585" idx="2"/>
            </p:cNvCxnSpPr>
            <p:nvPr/>
          </p:nvCxnSpPr>
          <p:spPr bwMode="auto">
            <a:xfrm>
              <a:off x="1306" y="2279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51" name="AutoShape 45"/>
            <p:cNvCxnSpPr>
              <a:cxnSpLocks noChangeShapeType="1"/>
              <a:stCxn id="24581" idx="6"/>
              <a:endCxn id="24586" idx="2"/>
            </p:cNvCxnSpPr>
            <p:nvPr/>
          </p:nvCxnSpPr>
          <p:spPr bwMode="auto">
            <a:xfrm>
              <a:off x="1306" y="2279"/>
              <a:ext cx="506" cy="864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52" name="AutoShape 46"/>
            <p:cNvCxnSpPr>
              <a:cxnSpLocks noChangeShapeType="1"/>
              <a:stCxn id="24582" idx="6"/>
              <a:endCxn id="24586" idx="2"/>
            </p:cNvCxnSpPr>
            <p:nvPr/>
          </p:nvCxnSpPr>
          <p:spPr bwMode="auto">
            <a:xfrm>
              <a:off x="1306" y="3143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09" name="Line 47"/>
          <p:cNvSpPr>
            <a:spLocks noChangeShapeType="1"/>
          </p:cNvSpPr>
          <p:nvPr/>
        </p:nvSpPr>
        <p:spPr bwMode="auto">
          <a:xfrm flipV="1">
            <a:off x="5375275" y="1625600"/>
            <a:ext cx="542925" cy="13176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10" name="Group 49"/>
          <p:cNvGrpSpPr>
            <a:grpSpLocks/>
          </p:cNvGrpSpPr>
          <p:nvPr/>
        </p:nvGrpSpPr>
        <p:grpSpPr bwMode="auto">
          <a:xfrm>
            <a:off x="6264275" y="1574800"/>
            <a:ext cx="520700" cy="1368425"/>
            <a:chOff x="2160" y="1872"/>
            <a:chExt cx="506" cy="1296"/>
          </a:xfrm>
        </p:grpSpPr>
        <p:cxnSp>
          <p:nvCxnSpPr>
            <p:cNvPr id="24639" name="AutoShape 50"/>
            <p:cNvCxnSpPr>
              <a:cxnSpLocks noChangeShapeType="1"/>
            </p:cNvCxnSpPr>
            <p:nvPr/>
          </p:nvCxnSpPr>
          <p:spPr bwMode="auto">
            <a:xfrm>
              <a:off x="2160" y="1872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0" name="AutoShape 51"/>
            <p:cNvCxnSpPr>
              <a:cxnSpLocks noChangeShapeType="1"/>
            </p:cNvCxnSpPr>
            <p:nvPr/>
          </p:nvCxnSpPr>
          <p:spPr bwMode="auto">
            <a:xfrm>
              <a:off x="2160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1" name="AutoShape 52"/>
            <p:cNvCxnSpPr>
              <a:cxnSpLocks noChangeShapeType="1"/>
            </p:cNvCxnSpPr>
            <p:nvPr/>
          </p:nvCxnSpPr>
          <p:spPr bwMode="auto">
            <a:xfrm>
              <a:off x="2160" y="1872"/>
              <a:ext cx="506" cy="129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2" name="AutoShape 53"/>
            <p:cNvCxnSpPr>
              <a:cxnSpLocks noChangeShapeType="1"/>
            </p:cNvCxnSpPr>
            <p:nvPr/>
          </p:nvCxnSpPr>
          <p:spPr bwMode="auto">
            <a:xfrm flipV="1">
              <a:off x="2160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3" name="AutoShape 54"/>
            <p:cNvCxnSpPr>
              <a:cxnSpLocks noChangeShapeType="1"/>
            </p:cNvCxnSpPr>
            <p:nvPr/>
          </p:nvCxnSpPr>
          <p:spPr bwMode="auto">
            <a:xfrm>
              <a:off x="2160" y="2304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4" name="AutoShape 55"/>
            <p:cNvCxnSpPr>
              <a:cxnSpLocks noChangeShapeType="1"/>
            </p:cNvCxnSpPr>
            <p:nvPr/>
          </p:nvCxnSpPr>
          <p:spPr bwMode="auto">
            <a:xfrm>
              <a:off x="2160" y="2304"/>
              <a:ext cx="506" cy="864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5" name="AutoShape 56"/>
            <p:cNvCxnSpPr>
              <a:cxnSpLocks noChangeShapeType="1"/>
            </p:cNvCxnSpPr>
            <p:nvPr/>
          </p:nvCxnSpPr>
          <p:spPr bwMode="auto">
            <a:xfrm>
              <a:off x="2160" y="3168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11" name="Line 57"/>
          <p:cNvSpPr>
            <a:spLocks noChangeShapeType="1"/>
          </p:cNvSpPr>
          <p:nvPr/>
        </p:nvSpPr>
        <p:spPr bwMode="auto">
          <a:xfrm flipV="1">
            <a:off x="6264275" y="1625600"/>
            <a:ext cx="542925" cy="13176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12" name="Group 59"/>
          <p:cNvGrpSpPr>
            <a:grpSpLocks/>
          </p:cNvGrpSpPr>
          <p:nvPr/>
        </p:nvGrpSpPr>
        <p:grpSpPr bwMode="auto">
          <a:xfrm>
            <a:off x="7153275" y="1574800"/>
            <a:ext cx="520700" cy="1368425"/>
            <a:chOff x="3024" y="1872"/>
            <a:chExt cx="506" cy="1296"/>
          </a:xfrm>
        </p:grpSpPr>
        <p:cxnSp>
          <p:nvCxnSpPr>
            <p:cNvPr id="24632" name="AutoShape 60"/>
            <p:cNvCxnSpPr>
              <a:cxnSpLocks noChangeShapeType="1"/>
            </p:cNvCxnSpPr>
            <p:nvPr/>
          </p:nvCxnSpPr>
          <p:spPr bwMode="auto">
            <a:xfrm>
              <a:off x="3024" y="1872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3" name="AutoShape 61"/>
            <p:cNvCxnSpPr>
              <a:cxnSpLocks noChangeShapeType="1"/>
            </p:cNvCxnSpPr>
            <p:nvPr/>
          </p:nvCxnSpPr>
          <p:spPr bwMode="auto">
            <a:xfrm>
              <a:off x="3024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62"/>
            <p:cNvCxnSpPr>
              <a:cxnSpLocks noChangeShapeType="1"/>
            </p:cNvCxnSpPr>
            <p:nvPr/>
          </p:nvCxnSpPr>
          <p:spPr bwMode="auto">
            <a:xfrm>
              <a:off x="3024" y="1872"/>
              <a:ext cx="506" cy="129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5" name="AutoShape 63"/>
            <p:cNvCxnSpPr>
              <a:cxnSpLocks noChangeShapeType="1"/>
            </p:cNvCxnSpPr>
            <p:nvPr/>
          </p:nvCxnSpPr>
          <p:spPr bwMode="auto">
            <a:xfrm flipV="1">
              <a:off x="3024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6" name="AutoShape 64"/>
            <p:cNvCxnSpPr>
              <a:cxnSpLocks noChangeShapeType="1"/>
            </p:cNvCxnSpPr>
            <p:nvPr/>
          </p:nvCxnSpPr>
          <p:spPr bwMode="auto">
            <a:xfrm>
              <a:off x="3024" y="2304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7" name="AutoShape 65"/>
            <p:cNvCxnSpPr>
              <a:cxnSpLocks noChangeShapeType="1"/>
            </p:cNvCxnSpPr>
            <p:nvPr/>
          </p:nvCxnSpPr>
          <p:spPr bwMode="auto">
            <a:xfrm>
              <a:off x="3024" y="2304"/>
              <a:ext cx="506" cy="864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8" name="AutoShape 66"/>
            <p:cNvCxnSpPr>
              <a:cxnSpLocks noChangeShapeType="1"/>
            </p:cNvCxnSpPr>
            <p:nvPr/>
          </p:nvCxnSpPr>
          <p:spPr bwMode="auto">
            <a:xfrm>
              <a:off x="3024" y="3168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13" name="Line 67"/>
          <p:cNvSpPr>
            <a:spLocks noChangeShapeType="1"/>
          </p:cNvSpPr>
          <p:nvPr/>
        </p:nvSpPr>
        <p:spPr bwMode="auto">
          <a:xfrm flipV="1">
            <a:off x="7153275" y="1625600"/>
            <a:ext cx="542925" cy="13176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14" name="Group 69"/>
          <p:cNvGrpSpPr>
            <a:grpSpLocks/>
          </p:cNvGrpSpPr>
          <p:nvPr/>
        </p:nvGrpSpPr>
        <p:grpSpPr bwMode="auto">
          <a:xfrm>
            <a:off x="8093075" y="1574800"/>
            <a:ext cx="520700" cy="1368425"/>
            <a:chOff x="3938" y="1872"/>
            <a:chExt cx="506" cy="1296"/>
          </a:xfrm>
        </p:grpSpPr>
        <p:cxnSp>
          <p:nvCxnSpPr>
            <p:cNvPr id="24625" name="AutoShape 70"/>
            <p:cNvCxnSpPr>
              <a:cxnSpLocks noChangeShapeType="1"/>
            </p:cNvCxnSpPr>
            <p:nvPr/>
          </p:nvCxnSpPr>
          <p:spPr bwMode="auto">
            <a:xfrm>
              <a:off x="3938" y="1872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AutoShape 71"/>
            <p:cNvCxnSpPr>
              <a:cxnSpLocks noChangeShapeType="1"/>
            </p:cNvCxnSpPr>
            <p:nvPr/>
          </p:nvCxnSpPr>
          <p:spPr bwMode="auto">
            <a:xfrm>
              <a:off x="3938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7" name="AutoShape 72"/>
            <p:cNvCxnSpPr>
              <a:cxnSpLocks noChangeShapeType="1"/>
            </p:cNvCxnSpPr>
            <p:nvPr/>
          </p:nvCxnSpPr>
          <p:spPr bwMode="auto">
            <a:xfrm>
              <a:off x="3938" y="1872"/>
              <a:ext cx="506" cy="1296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73"/>
            <p:cNvCxnSpPr>
              <a:cxnSpLocks noChangeShapeType="1"/>
            </p:cNvCxnSpPr>
            <p:nvPr/>
          </p:nvCxnSpPr>
          <p:spPr bwMode="auto">
            <a:xfrm flipV="1">
              <a:off x="3938" y="1872"/>
              <a:ext cx="506" cy="432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74"/>
            <p:cNvCxnSpPr>
              <a:cxnSpLocks noChangeShapeType="1"/>
            </p:cNvCxnSpPr>
            <p:nvPr/>
          </p:nvCxnSpPr>
          <p:spPr bwMode="auto">
            <a:xfrm>
              <a:off x="3938" y="2304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75"/>
            <p:cNvCxnSpPr>
              <a:cxnSpLocks noChangeShapeType="1"/>
            </p:cNvCxnSpPr>
            <p:nvPr/>
          </p:nvCxnSpPr>
          <p:spPr bwMode="auto">
            <a:xfrm>
              <a:off x="3938" y="2304"/>
              <a:ext cx="506" cy="864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76"/>
            <p:cNvCxnSpPr>
              <a:cxnSpLocks noChangeShapeType="1"/>
            </p:cNvCxnSpPr>
            <p:nvPr/>
          </p:nvCxnSpPr>
          <p:spPr bwMode="auto">
            <a:xfrm>
              <a:off x="3938" y="3168"/>
              <a:ext cx="506" cy="0"/>
            </a:xfrm>
            <a:prstGeom prst="straightConnector1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15" name="Line 77"/>
          <p:cNvSpPr>
            <a:spLocks noChangeShapeType="1"/>
          </p:cNvSpPr>
          <p:nvPr/>
        </p:nvSpPr>
        <p:spPr bwMode="auto">
          <a:xfrm flipV="1">
            <a:off x="8091488" y="1625600"/>
            <a:ext cx="542925" cy="13176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616" name="AutoShape 78"/>
          <p:cNvCxnSpPr>
            <a:cxnSpLocks noChangeShapeType="1"/>
            <a:stCxn id="24607" idx="6"/>
            <a:endCxn id="24584" idx="2"/>
          </p:cNvCxnSpPr>
          <p:nvPr/>
        </p:nvCxnSpPr>
        <p:spPr bwMode="auto">
          <a:xfrm flipV="1">
            <a:off x="5392738" y="1547813"/>
            <a:ext cx="506412" cy="4572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7" name="AutoShape 79"/>
          <p:cNvCxnSpPr>
            <a:cxnSpLocks noChangeShapeType="1"/>
          </p:cNvCxnSpPr>
          <p:nvPr/>
        </p:nvCxnSpPr>
        <p:spPr bwMode="auto">
          <a:xfrm>
            <a:off x="6264275" y="1547813"/>
            <a:ext cx="520700" cy="1370012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8" name="Oval 80"/>
          <p:cNvSpPr>
            <a:spLocks noChangeArrowheads="1"/>
          </p:cNvSpPr>
          <p:nvPr/>
        </p:nvSpPr>
        <p:spPr bwMode="auto">
          <a:xfrm>
            <a:off x="5918200" y="1371600"/>
            <a:ext cx="344488" cy="3524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619" name="Oval 81"/>
          <p:cNvSpPr>
            <a:spLocks noChangeArrowheads="1"/>
          </p:cNvSpPr>
          <p:nvPr/>
        </p:nvSpPr>
        <p:spPr bwMode="auto">
          <a:xfrm>
            <a:off x="6807200" y="2741613"/>
            <a:ext cx="344488" cy="3524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24620" name="AutoShape 82"/>
          <p:cNvCxnSpPr>
            <a:cxnSpLocks noChangeShapeType="1"/>
          </p:cNvCxnSpPr>
          <p:nvPr/>
        </p:nvCxnSpPr>
        <p:spPr bwMode="auto">
          <a:xfrm flipV="1">
            <a:off x="7153275" y="2233613"/>
            <a:ext cx="542925" cy="709612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83"/>
          <p:cNvCxnSpPr>
            <a:cxnSpLocks noChangeShapeType="1"/>
            <a:endCxn id="24596" idx="2"/>
          </p:cNvCxnSpPr>
          <p:nvPr/>
        </p:nvCxnSpPr>
        <p:spPr bwMode="auto">
          <a:xfrm flipV="1">
            <a:off x="8085138" y="2005013"/>
            <a:ext cx="533400" cy="5080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2" name="Oval 84"/>
          <p:cNvSpPr>
            <a:spLocks noChangeArrowheads="1"/>
          </p:cNvSpPr>
          <p:nvPr/>
        </p:nvSpPr>
        <p:spPr bwMode="auto">
          <a:xfrm>
            <a:off x="8634413" y="1828800"/>
            <a:ext cx="344487" cy="3524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5109" name="Line 85"/>
          <p:cNvSpPr>
            <a:spLocks noChangeShapeType="1"/>
          </p:cNvSpPr>
          <p:nvPr/>
        </p:nvSpPr>
        <p:spPr bwMode="auto">
          <a:xfrm>
            <a:off x="7162800" y="1096963"/>
            <a:ext cx="0" cy="3124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110" name="Text Box 86"/>
          <p:cNvSpPr txBox="1">
            <a:spLocks noChangeArrowheads="1"/>
          </p:cNvSpPr>
          <p:nvPr/>
        </p:nvSpPr>
        <p:spPr bwMode="auto">
          <a:xfrm>
            <a:off x="6064250" y="4243388"/>
            <a:ext cx="2825750" cy="1203325"/>
          </a:xfrm>
          <a:prstGeom prst="rect">
            <a:avLst/>
          </a:prstGeom>
          <a:solidFill>
            <a:srgbClr val="FFFF99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</a:rPr>
              <a:t>Given that we end up in</a:t>
            </a:r>
          </a:p>
          <a:p>
            <a:pPr eaLnBrk="1" hangingPunct="1"/>
            <a:r>
              <a:rPr lang="en-US" b="1">
                <a:solidFill>
                  <a:srgbClr val="CC0000"/>
                </a:solidFill>
              </a:rPr>
              <a:t>state k at step i, </a:t>
            </a:r>
          </a:p>
          <a:p>
            <a:pPr eaLnBrk="1" hangingPunct="1"/>
            <a:r>
              <a:rPr lang="en-US" b="1">
                <a:solidFill>
                  <a:srgbClr val="CC0000"/>
                </a:solidFill>
              </a:rPr>
              <a:t>maximize product to the</a:t>
            </a:r>
          </a:p>
          <a:p>
            <a:pPr eaLnBrk="1" hangingPunct="1"/>
            <a:r>
              <a:rPr lang="en-US" b="1">
                <a:solidFill>
                  <a:srgbClr val="CC0000"/>
                </a:solidFill>
              </a:rPr>
              <a:t>left and right</a:t>
            </a:r>
          </a:p>
        </p:txBody>
      </p:sp>
    </p:spTree>
    <p:extLst>
      <p:ext uri="{BB962C8B-B14F-4D97-AF65-F5344CB8AC3E}">
        <p14:creationId xmlns:p14="http://schemas.microsoft.com/office/powerpoint/2010/main" val="378220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 animBg="1"/>
      <p:bldP spid="385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Decoding – main idea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24000"/>
            <a:ext cx="8572500" cy="5095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Induction:</a:t>
            </a:r>
            <a:r>
              <a:rPr lang="en-US" sz="2000">
                <a:latin typeface="Arial" charset="0"/>
              </a:rPr>
              <a:t> Given that for all states k, and for a fixed position i,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 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V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(i) = max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{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1… i-1}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 P[x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…x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,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…,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= k]</a:t>
            </a:r>
            <a:endParaRPr lang="en-US" sz="2000" b="1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What is V</a:t>
            </a:r>
            <a:r>
              <a:rPr lang="en-US" sz="2000" baseline="-25000">
                <a:latin typeface="Arial" charset="0"/>
              </a:rPr>
              <a:t>l</a:t>
            </a:r>
            <a:r>
              <a:rPr lang="en-US" sz="2000">
                <a:latin typeface="Arial" charset="0"/>
              </a:rPr>
              <a:t>(i+1)?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From definition,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V</a:t>
            </a:r>
            <a:r>
              <a:rPr lang="en-US" sz="2000" baseline="-25000">
                <a:latin typeface="Arial" charset="0"/>
              </a:rPr>
              <a:t>l</a:t>
            </a:r>
            <a:r>
              <a:rPr lang="en-US" sz="2000">
                <a:latin typeface="Arial" charset="0"/>
              </a:rPr>
              <a:t>(i+1) = max</a:t>
            </a:r>
            <a:r>
              <a:rPr lang="en-US" sz="2000" baseline="-25000">
                <a:latin typeface="Arial" charset="0"/>
              </a:rPr>
              <a:t>{</a:t>
            </a:r>
            <a:r>
              <a:rPr lang="en-US" sz="2000" baseline="-25000">
                <a:latin typeface="Arial" charset="0"/>
                <a:sym typeface="Symbol" charset="0"/>
              </a:rPr>
              <a:t>1… i}</a:t>
            </a:r>
            <a:r>
              <a:rPr lang="en-US" sz="2000">
                <a:latin typeface="Arial" charset="0"/>
              </a:rPr>
              <a:t>P[ 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,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, 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 = l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 sz="2000">
                <a:latin typeface="Arial" charset="0"/>
              </a:rPr>
              <a:t>max</a:t>
            </a:r>
            <a:r>
              <a:rPr lang="en-US" sz="2000" baseline="-25000">
                <a:latin typeface="Arial" charset="0"/>
              </a:rPr>
              <a:t>{</a:t>
            </a:r>
            <a:r>
              <a:rPr lang="en-US" sz="2000" baseline="-25000">
                <a:latin typeface="Arial" charset="0"/>
                <a:sym typeface="Symbol" charset="0"/>
              </a:rPr>
              <a:t>1… i}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 </a:t>
            </a:r>
            <a:r>
              <a:rPr lang="en-US" sz="2000">
                <a:latin typeface="Arial" charset="0"/>
                <a:sym typeface="Symbol" charset="0"/>
              </a:rPr>
              <a:t>= l | </a:t>
            </a:r>
            <a:r>
              <a:rPr lang="en-US" sz="2000">
                <a:latin typeface="Arial" charset="0"/>
              </a:rPr>
              <a:t>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,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,…,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) </a:t>
            </a:r>
            <a:r>
              <a:rPr lang="en-US" sz="2000">
                <a:latin typeface="Arial" charset="0"/>
              </a:rPr>
              <a:t>P[x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,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,…,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 	       = </a:t>
            </a:r>
            <a:r>
              <a:rPr lang="en-US" sz="2000">
                <a:latin typeface="Arial" charset="0"/>
              </a:rPr>
              <a:t>max</a:t>
            </a:r>
            <a:r>
              <a:rPr lang="en-US" sz="2000" baseline="-25000">
                <a:latin typeface="Arial" charset="0"/>
              </a:rPr>
              <a:t>{</a:t>
            </a:r>
            <a:r>
              <a:rPr lang="en-US" sz="2000" baseline="-25000">
                <a:latin typeface="Arial" charset="0"/>
                <a:sym typeface="Symbol" charset="0"/>
              </a:rPr>
              <a:t>1… i}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 </a:t>
            </a:r>
            <a:r>
              <a:rPr lang="en-US" sz="2000">
                <a:latin typeface="Arial" charset="0"/>
                <a:sym typeface="Symbol" charset="0"/>
              </a:rPr>
              <a:t>= l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) </a:t>
            </a:r>
            <a:r>
              <a:rPr lang="en-US" sz="2000">
                <a:latin typeface="Arial" charset="0"/>
              </a:rPr>
              <a:t>P[x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i-1</a:t>
            </a:r>
            <a:r>
              <a:rPr lang="en-US" sz="2000">
                <a:latin typeface="Arial" charset="0"/>
              </a:rPr>
              <a:t>,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 …, </a:t>
            </a:r>
            <a:r>
              <a:rPr lang="en-US" sz="2000" baseline="-25000">
                <a:latin typeface="Arial" charset="0"/>
                <a:sym typeface="Symbol" charset="0"/>
              </a:rPr>
              <a:t>i-1</a:t>
            </a:r>
            <a:r>
              <a:rPr lang="en-US" sz="2000">
                <a:latin typeface="Arial" charset="0"/>
                <a:sym typeface="Symbol" charset="0"/>
              </a:rPr>
              <a:t>, 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max</a:t>
            </a:r>
            <a:r>
              <a:rPr lang="en-US" sz="2000" baseline="-25000">
                <a:latin typeface="Arial" charset="0"/>
                <a:sym typeface="Symbol" charset="0"/>
              </a:rPr>
              <a:t>k </a:t>
            </a:r>
            <a:r>
              <a:rPr lang="en-US" sz="2400">
                <a:latin typeface="Arial" charset="0"/>
                <a:sym typeface="Symbol" charset="0"/>
              </a:rPr>
              <a:t>[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 </a:t>
            </a:r>
            <a:r>
              <a:rPr lang="en-US" sz="2000">
                <a:latin typeface="Arial" charset="0"/>
                <a:sym typeface="Symbol" charset="0"/>
              </a:rPr>
              <a:t>= l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=k)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max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{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1… i-1}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P[x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…x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,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,…,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=k]</a:t>
            </a:r>
            <a:r>
              <a:rPr lang="en-US" sz="2400">
                <a:latin typeface="Arial" charset="0"/>
                <a:sym typeface="Symbol" charset="0"/>
              </a:rPr>
              <a:t>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max</a:t>
            </a:r>
            <a:r>
              <a:rPr lang="en-US" sz="2000" baseline="-25000">
                <a:latin typeface="Arial" charset="0"/>
                <a:sym typeface="Symbol" charset="0"/>
              </a:rPr>
              <a:t>k </a:t>
            </a:r>
            <a:r>
              <a:rPr lang="en-US" sz="2400">
                <a:latin typeface="Arial" charset="0"/>
                <a:sym typeface="Symbol" charset="0"/>
              </a:rPr>
              <a:t>[ 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latin typeface="Arial" charset="0"/>
                <a:sym typeface="Symbol" charset="0"/>
              </a:rPr>
              <a:t>i+1 </a:t>
            </a:r>
            <a:r>
              <a:rPr lang="en-US" sz="2000">
                <a:latin typeface="Arial" charset="0"/>
                <a:sym typeface="Symbol" charset="0"/>
              </a:rPr>
              <a:t>= l ) P(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 = l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=k)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V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(i)</a:t>
            </a:r>
            <a:r>
              <a:rPr lang="en-US" sz="2000">
                <a:solidFill>
                  <a:schemeClr val="accent2"/>
                </a:solidFill>
                <a:latin typeface="Arial" charset="0"/>
                <a:sym typeface="Symbol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]</a:t>
            </a: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 sz="2000">
                <a:latin typeface="Arial" charset="0"/>
              </a:rPr>
              <a:t>e</a:t>
            </a:r>
            <a:r>
              <a:rPr lang="en-US" sz="2000" baseline="-25000">
                <a:latin typeface="Arial" charset="0"/>
              </a:rPr>
              <a:t>l</a:t>
            </a:r>
            <a:r>
              <a:rPr lang="en-US" sz="2000">
                <a:latin typeface="Arial" charset="0"/>
              </a:rPr>
              <a:t>(x</a:t>
            </a:r>
            <a:r>
              <a:rPr lang="en-US" sz="2000" baseline="-25000">
                <a:latin typeface="Arial" charset="0"/>
              </a:rPr>
              <a:t>i+1</a:t>
            </a:r>
            <a:r>
              <a:rPr lang="en-US" sz="2000">
                <a:latin typeface="Arial" charset="0"/>
              </a:rPr>
              <a:t>)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latin typeface="Arial" charset="0"/>
              </a:rPr>
              <a:t>max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 a</a:t>
            </a:r>
            <a:r>
              <a:rPr lang="en-US" sz="2000" baseline="-25000">
                <a:latin typeface="Arial" charset="0"/>
              </a:rPr>
              <a:t>kl</a:t>
            </a:r>
            <a:r>
              <a:rPr lang="en-US" sz="2000">
                <a:latin typeface="Aria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V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85898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Viterbi Algorithm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Input: x = x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……x</a:t>
            </a:r>
            <a:r>
              <a:rPr lang="en-US" sz="1800" baseline="-25000">
                <a:latin typeface="Arial" charset="0"/>
              </a:rPr>
              <a:t>N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u="sng">
                <a:latin typeface="Arial" charset="0"/>
              </a:rPr>
              <a:t>Initialization: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0</a:t>
            </a:r>
            <a:r>
              <a:rPr lang="en-US" sz="1800">
                <a:latin typeface="Arial" charset="0"/>
              </a:rPr>
              <a:t>(0) = 1			(0 is the imaginary first position)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(0) = 0, for all k &gt;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u="sng">
                <a:latin typeface="Arial" charset="0"/>
              </a:rPr>
              <a:t>Iteration: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j</a:t>
            </a:r>
            <a:r>
              <a:rPr lang="en-US" sz="1800">
                <a:latin typeface="Arial" charset="0"/>
              </a:rPr>
              <a:t>(i) 		= e</a:t>
            </a:r>
            <a:r>
              <a:rPr lang="en-US" sz="1800" baseline="-25000">
                <a:latin typeface="Arial" charset="0"/>
              </a:rPr>
              <a:t>j</a:t>
            </a:r>
            <a:r>
              <a:rPr lang="en-US" sz="1800">
                <a:latin typeface="Arial" charset="0"/>
              </a:rPr>
              <a:t>(x</a:t>
            </a:r>
            <a:r>
              <a:rPr lang="en-US" sz="1800" baseline="-25000">
                <a:latin typeface="Arial" charset="0"/>
              </a:rPr>
              <a:t>i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charset="0"/>
              </a:rPr>
              <a:t> </a:t>
            </a:r>
            <a:r>
              <a:rPr lang="en-US" sz="1800">
                <a:latin typeface="Arial" charset="0"/>
              </a:rPr>
              <a:t>max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 a</a:t>
            </a:r>
            <a:r>
              <a:rPr lang="en-US" sz="1800" baseline="-25000">
                <a:latin typeface="Arial" charset="0"/>
              </a:rPr>
              <a:t>kj</a:t>
            </a:r>
            <a:r>
              <a:rPr lang="en-US" sz="1800">
                <a:latin typeface="Arial" charset="0"/>
              </a:rPr>
              <a:t> V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(i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	Ptr</a:t>
            </a:r>
            <a:r>
              <a:rPr lang="en-US" sz="1800" baseline="-25000">
                <a:latin typeface="Arial" charset="0"/>
              </a:rPr>
              <a:t>j</a:t>
            </a:r>
            <a:r>
              <a:rPr lang="en-US" sz="1800">
                <a:latin typeface="Arial" charset="0"/>
              </a:rPr>
              <a:t>(i) 	= argmax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 a</a:t>
            </a:r>
            <a:r>
              <a:rPr lang="en-US" sz="1800" baseline="-25000">
                <a:latin typeface="Arial" charset="0"/>
              </a:rPr>
              <a:t>kj</a:t>
            </a:r>
            <a:r>
              <a:rPr lang="en-US" sz="1800">
                <a:latin typeface="Arial" charset="0"/>
              </a:rPr>
              <a:t> V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(i –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u="sng">
                <a:latin typeface="Arial" charset="0"/>
              </a:rPr>
              <a:t>Termination: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	P(x, </a:t>
            </a:r>
            <a:r>
              <a:rPr lang="en-US" sz="1800">
                <a:latin typeface="Arial" charset="0"/>
                <a:sym typeface="Symbol" charset="0"/>
              </a:rPr>
              <a:t>*) = max</a:t>
            </a:r>
            <a:r>
              <a:rPr lang="en-US" sz="1800" baseline="-25000">
                <a:latin typeface="Arial" charset="0"/>
                <a:sym typeface="Symbol" charset="0"/>
              </a:rPr>
              <a:t>k</a:t>
            </a:r>
            <a:r>
              <a:rPr lang="en-US" sz="1800">
                <a:latin typeface="Arial" charset="0"/>
                <a:sym typeface="Symbol" charset="0"/>
              </a:rPr>
              <a:t> V</a:t>
            </a:r>
            <a:r>
              <a:rPr lang="en-US" sz="1800" baseline="-25000">
                <a:latin typeface="Arial" charset="0"/>
                <a:sym typeface="Symbol" charset="0"/>
              </a:rPr>
              <a:t>k</a:t>
            </a:r>
            <a:r>
              <a:rPr lang="en-US" sz="1800">
                <a:latin typeface="Arial" charset="0"/>
                <a:sym typeface="Symbol" charset="0"/>
              </a:rPr>
              <a:t>(N)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u="sng">
                <a:latin typeface="Arial" charset="0"/>
                <a:sym typeface="Symbol" charset="0"/>
              </a:rPr>
              <a:t>Traceback</a:t>
            </a:r>
            <a:r>
              <a:rPr lang="en-US" sz="1800" b="1">
                <a:latin typeface="Arial" charset="0"/>
                <a:sym typeface="Symbol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 </a:t>
            </a:r>
            <a:r>
              <a:rPr lang="en-US" sz="1800" baseline="-25000">
                <a:latin typeface="Arial" charset="0"/>
                <a:sym typeface="Symbol" charset="0"/>
              </a:rPr>
              <a:t>N</a:t>
            </a:r>
            <a:r>
              <a:rPr lang="en-US" sz="1800">
                <a:latin typeface="Arial" charset="0"/>
                <a:sym typeface="Symbol" charset="0"/>
              </a:rPr>
              <a:t>* = argmax</a:t>
            </a:r>
            <a:r>
              <a:rPr lang="en-US" sz="1800" baseline="-25000">
                <a:latin typeface="Arial" charset="0"/>
                <a:sym typeface="Symbol" charset="0"/>
              </a:rPr>
              <a:t>k</a:t>
            </a:r>
            <a:r>
              <a:rPr lang="en-US" sz="1800">
                <a:latin typeface="Arial" charset="0"/>
                <a:sym typeface="Symbol" charset="0"/>
              </a:rPr>
              <a:t> V</a:t>
            </a:r>
            <a:r>
              <a:rPr lang="en-US" sz="1800" baseline="-25000">
                <a:latin typeface="Arial" charset="0"/>
                <a:sym typeface="Symbol" charset="0"/>
              </a:rPr>
              <a:t>k</a:t>
            </a:r>
            <a:r>
              <a:rPr lang="en-US" sz="1800">
                <a:latin typeface="Arial" charset="0"/>
                <a:sym typeface="Symbol" charset="0"/>
              </a:rPr>
              <a:t>(N)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 </a:t>
            </a:r>
            <a:r>
              <a:rPr lang="en-US" sz="1800" baseline="-25000">
                <a:latin typeface="Arial" charset="0"/>
                <a:sym typeface="Symbol" charset="0"/>
              </a:rPr>
              <a:t>i-1</a:t>
            </a:r>
            <a:r>
              <a:rPr lang="en-US" sz="1800">
                <a:latin typeface="Arial" charset="0"/>
                <a:sym typeface="Symbol" charset="0"/>
              </a:rPr>
              <a:t>*  = Ptr</a:t>
            </a:r>
            <a:r>
              <a:rPr lang="en-US" sz="1800" baseline="-25000">
                <a:latin typeface="Arial" charset="0"/>
                <a:sym typeface="Symbol" charset="0"/>
              </a:rPr>
              <a:t>i</a:t>
            </a:r>
            <a:r>
              <a:rPr lang="en-US" sz="1800">
                <a:latin typeface="Arial" charset="0"/>
                <a:sym typeface="Symbol" charset="0"/>
              </a:rPr>
              <a:t> (i)</a:t>
            </a:r>
            <a:endParaRPr lang="en-US" sz="1800" baseline="-2500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9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9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9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9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3" name="Group 5"/>
          <p:cNvGraphicFramePr>
            <a:graphicFrameLocks noGrp="1"/>
          </p:cNvGraphicFramePr>
          <p:nvPr/>
        </p:nvGraphicFramePr>
        <p:xfrm>
          <a:off x="2038350" y="1905000"/>
          <a:ext cx="5067300" cy="1917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8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8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8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83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302000" y="2673350"/>
            <a:ext cx="415925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302000" y="3436938"/>
            <a:ext cx="415925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3302000" y="1908175"/>
            <a:ext cx="415925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Viterbi Algorithm</a:t>
            </a:r>
          </a:p>
        </p:txBody>
      </p:sp>
      <p:sp>
        <p:nvSpPr>
          <p:cNvPr id="391254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952500" y="4210050"/>
            <a:ext cx="2266950" cy="1868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u="sng">
                <a:latin typeface="Arial" charset="0"/>
              </a:rPr>
              <a:t>Time: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	O(K</a:t>
            </a:r>
            <a:r>
              <a:rPr lang="en-US" sz="2000" baseline="30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u="sng">
                <a:latin typeface="Arial" charset="0"/>
              </a:rPr>
              <a:t>Space: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	O(KN)</a:t>
            </a:r>
          </a:p>
        </p:txBody>
      </p:sp>
      <p:sp>
        <p:nvSpPr>
          <p:cNvPr id="391255" name="Text Box 87"/>
          <p:cNvSpPr txBox="1">
            <a:spLocks noChangeArrowheads="1"/>
          </p:cNvSpPr>
          <p:nvPr/>
        </p:nvSpPr>
        <p:spPr bwMode="auto">
          <a:xfrm>
            <a:off x="2133600" y="1450975"/>
            <a:ext cx="500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  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  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………………………………………..x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N</a:t>
            </a:r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91256" name="Text Box 88"/>
          <p:cNvSpPr txBox="1">
            <a:spLocks noChangeArrowheads="1"/>
          </p:cNvSpPr>
          <p:nvPr/>
        </p:nvSpPr>
        <p:spPr bwMode="auto">
          <a:xfrm>
            <a:off x="1676400" y="19081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91257" name="Text Box 89"/>
          <p:cNvSpPr txBox="1">
            <a:spLocks noChangeArrowheads="1"/>
          </p:cNvSpPr>
          <p:nvPr/>
        </p:nvSpPr>
        <p:spPr bwMode="auto">
          <a:xfrm>
            <a:off x="1066800" y="1908175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State 1</a:t>
            </a:r>
          </a:p>
        </p:txBody>
      </p:sp>
      <p:sp>
        <p:nvSpPr>
          <p:cNvPr id="391258" name="Text Box 90"/>
          <p:cNvSpPr txBox="1">
            <a:spLocks noChangeArrowheads="1"/>
          </p:cNvSpPr>
          <p:nvPr/>
        </p:nvSpPr>
        <p:spPr bwMode="auto">
          <a:xfrm>
            <a:off x="1676400" y="2289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2</a:t>
            </a:r>
          </a:p>
        </p:txBody>
      </p:sp>
      <p:sp>
        <p:nvSpPr>
          <p:cNvPr id="391259" name="Text Box 91"/>
          <p:cNvSpPr txBox="1">
            <a:spLocks noChangeArrowheads="1"/>
          </p:cNvSpPr>
          <p:nvPr/>
        </p:nvSpPr>
        <p:spPr bwMode="auto">
          <a:xfrm>
            <a:off x="1676400" y="343217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K</a:t>
            </a:r>
          </a:p>
        </p:txBody>
      </p:sp>
      <p:sp>
        <p:nvSpPr>
          <p:cNvPr id="391260" name="Rectangle 92"/>
          <p:cNvSpPr>
            <a:spLocks noChangeArrowheads="1"/>
          </p:cNvSpPr>
          <p:nvPr/>
        </p:nvSpPr>
        <p:spPr bwMode="auto">
          <a:xfrm>
            <a:off x="3733800" y="2673350"/>
            <a:ext cx="415925" cy="381000"/>
          </a:xfrm>
          <a:prstGeom prst="rect">
            <a:avLst/>
          </a:prstGeom>
          <a:solidFill>
            <a:srgbClr val="FFCC99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V</a:t>
            </a:r>
            <a:r>
              <a:rPr lang="en-US" b="1" baseline="-25000">
                <a:solidFill>
                  <a:schemeClr val="accent2"/>
                </a:solidFill>
              </a:rPr>
              <a:t>j</a:t>
            </a:r>
            <a:r>
              <a:rPr lang="en-US" b="1">
                <a:solidFill>
                  <a:schemeClr val="accent2"/>
                </a:solidFill>
              </a:rPr>
              <a:t>(i)</a:t>
            </a:r>
          </a:p>
        </p:txBody>
      </p:sp>
      <p:sp>
        <p:nvSpPr>
          <p:cNvPr id="391261" name="Rectangle 93"/>
          <p:cNvSpPr>
            <a:spLocks noChangeArrowheads="1"/>
          </p:cNvSpPr>
          <p:nvPr/>
        </p:nvSpPr>
        <p:spPr bwMode="auto">
          <a:xfrm>
            <a:off x="3302000" y="2290763"/>
            <a:ext cx="415925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262" name="Rectangle 94"/>
          <p:cNvSpPr>
            <a:spLocks noChangeArrowheads="1"/>
          </p:cNvSpPr>
          <p:nvPr/>
        </p:nvSpPr>
        <p:spPr bwMode="auto">
          <a:xfrm>
            <a:off x="3302000" y="3054350"/>
            <a:ext cx="415925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263" name="Line 95"/>
          <p:cNvSpPr>
            <a:spLocks noChangeShapeType="1"/>
          </p:cNvSpPr>
          <p:nvPr/>
        </p:nvSpPr>
        <p:spPr bwMode="auto">
          <a:xfrm flipH="1" flipV="1">
            <a:off x="3517900" y="2117725"/>
            <a:ext cx="368300" cy="7143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64" name="Line 96"/>
          <p:cNvSpPr>
            <a:spLocks noChangeShapeType="1"/>
          </p:cNvSpPr>
          <p:nvPr/>
        </p:nvSpPr>
        <p:spPr bwMode="auto">
          <a:xfrm flipH="1" flipV="1">
            <a:off x="3517900" y="2484438"/>
            <a:ext cx="368300" cy="3476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65" name="Line 97"/>
          <p:cNvSpPr>
            <a:spLocks noChangeShapeType="1"/>
          </p:cNvSpPr>
          <p:nvPr/>
        </p:nvSpPr>
        <p:spPr bwMode="auto">
          <a:xfrm flipH="1" flipV="1">
            <a:off x="3517900" y="2832100"/>
            <a:ext cx="3683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66" name="Line 98"/>
          <p:cNvSpPr>
            <a:spLocks noChangeShapeType="1"/>
          </p:cNvSpPr>
          <p:nvPr/>
        </p:nvSpPr>
        <p:spPr bwMode="auto">
          <a:xfrm flipH="1">
            <a:off x="3517900" y="2832100"/>
            <a:ext cx="368300" cy="4302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267" name="Line 99"/>
          <p:cNvSpPr>
            <a:spLocks noChangeShapeType="1"/>
          </p:cNvSpPr>
          <p:nvPr/>
        </p:nvSpPr>
        <p:spPr bwMode="auto">
          <a:xfrm flipH="1">
            <a:off x="3517900" y="2832100"/>
            <a:ext cx="368300" cy="8143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1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91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nimBg="1"/>
      <p:bldP spid="391171" grpId="0" animBg="1"/>
      <p:bldP spid="391172" grpId="0" animBg="1"/>
      <p:bldP spid="391255" grpId="0"/>
      <p:bldP spid="391256" grpId="0"/>
      <p:bldP spid="391257" grpId="0"/>
      <p:bldP spid="391258" grpId="0"/>
      <p:bldP spid="391259" grpId="0"/>
      <p:bldP spid="391260" grpId="0" animBg="1"/>
      <p:bldP spid="391261" grpId="0" animBg="1"/>
      <p:bldP spid="391262" grpId="0" animBg="1"/>
      <p:bldP spid="391263" grpId="0" animBg="1"/>
      <p:bldP spid="391263" grpId="1" animBg="1"/>
      <p:bldP spid="391264" grpId="0" animBg="1"/>
      <p:bldP spid="391264" grpId="1" animBg="1"/>
      <p:bldP spid="391265" grpId="0" animBg="1"/>
      <p:bldP spid="391265" grpId="1" animBg="1"/>
      <p:bldP spid="391266" grpId="0" animBg="1"/>
      <p:bldP spid="391266" grpId="1" animBg="1"/>
      <p:bldP spid="391267" grpId="0" animBg="1"/>
      <p:bldP spid="39126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/>
              <a:t>non-</a:t>
            </a:r>
            <a:r>
              <a:rPr lang="en-US" dirty="0" smtClean="0"/>
              <a:t>hidden)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Markov Assumption</a:t>
            </a:r>
          </a:p>
          <a:p>
            <a:endParaRPr lang="en-US" dirty="0"/>
          </a:p>
          <a:p>
            <a:r>
              <a:rPr lang="en-US" dirty="0" smtClean="0"/>
              <a:t>Entire history is captured by previous state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0" y="4406551"/>
            <a:ext cx="39751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77" y="5118011"/>
            <a:ext cx="7513523" cy="30415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77" y="5586032"/>
            <a:ext cx="6164808" cy="35640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93" y="2258155"/>
            <a:ext cx="7912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8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Viterbi Algorithm – a practical detail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Underflows are a significant problem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algn="ctr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P[ 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,…., 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…,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] =  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01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12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……a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e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)……e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These numbers become extremely small – underflow 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 b="1" u="sng">
                <a:latin typeface="Arial" charset="0"/>
                <a:sym typeface="Symbol" charset="0"/>
              </a:rPr>
              <a:t>Solution:</a:t>
            </a:r>
            <a:r>
              <a:rPr lang="en-US" sz="2000">
                <a:latin typeface="Arial" charset="0"/>
                <a:sym typeface="Symbol" charset="0"/>
              </a:rPr>
              <a:t> Take the logs of all values</a:t>
            </a:r>
            <a:endParaRPr lang="en-US" sz="2000" baseline="-25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2000" baseline="-25000">
              <a:latin typeface="Arial" charset="0"/>
              <a:sym typeface="Symbol" charset="0"/>
            </a:endParaRPr>
          </a:p>
          <a:p>
            <a:pPr algn="ctr" eaLnBrk="1" hangingPunct="1"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Arial" charset="0"/>
              </a:rPr>
              <a:t>V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l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(i) = log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e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i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) + max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 [ V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(i-1) + log a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</a:rPr>
              <a:t>kl</a:t>
            </a:r>
            <a:r>
              <a:rPr lang="en-US" sz="2000" b="1">
                <a:solidFill>
                  <a:schemeClr val="accent2"/>
                </a:solidFill>
                <a:latin typeface="Arial" charset="0"/>
              </a:rPr>
              <a:t> ]</a:t>
            </a:r>
          </a:p>
          <a:p>
            <a:pPr eaLnBrk="1" hangingPunct="1">
              <a:buFontTx/>
              <a:buNone/>
            </a:pPr>
            <a:endParaRPr lang="en-US" sz="2000" b="1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5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749425"/>
            <a:ext cx="8107363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Let x be a long sequence with a portion of ~ 1/6 6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	followed by a portion of ~ ½ 6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s…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x = </a:t>
            </a:r>
            <a:r>
              <a:rPr lang="en-US" sz="1800">
                <a:solidFill>
                  <a:srgbClr val="008000"/>
                </a:solidFill>
                <a:latin typeface="Arial" charset="0"/>
              </a:rPr>
              <a:t>123456123456…12345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6626364656…1626364656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Then, it is not hard to show that optimal parse is (exercise):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  </a:t>
            </a:r>
            <a:r>
              <a:rPr lang="en-US" sz="1800">
                <a:solidFill>
                  <a:srgbClr val="008000"/>
                </a:solidFill>
                <a:latin typeface="Arial" charset="0"/>
              </a:rPr>
              <a:t>FFF…………………...F</a:t>
            </a:r>
            <a:r>
              <a:rPr lang="en-US" sz="1800">
                <a:latin typeface="Arial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LLL………………………...L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6 characters 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123456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 parsed as F, contribute .95</a:t>
            </a:r>
            <a:r>
              <a:rPr lang="en-US" sz="1800" baseline="30000">
                <a:latin typeface="Aria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(1/6)</a:t>
            </a:r>
            <a:r>
              <a:rPr lang="en-US" sz="1800" baseline="30000">
                <a:latin typeface="Arial" charset="0"/>
                <a:sym typeface="Symbo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              = 1.610</a:t>
            </a:r>
            <a:r>
              <a:rPr lang="en-US" sz="1800" baseline="30000">
                <a:latin typeface="Arial" charset="0"/>
                <a:sym typeface="Symbol" charset="0"/>
              </a:rPr>
              <a:t>-5</a:t>
            </a: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 	         parsed as L, contribute .95</a:t>
            </a:r>
            <a:r>
              <a:rPr lang="en-US" sz="1800" baseline="30000">
                <a:latin typeface="Arial" charset="0"/>
                <a:sym typeface="Symbo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(1/2)</a:t>
            </a:r>
            <a:r>
              <a:rPr lang="en-US" sz="1800" baseline="30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(1/10)</a:t>
            </a:r>
            <a:r>
              <a:rPr lang="en-US" sz="1800" baseline="30000">
                <a:latin typeface="Arial" charset="0"/>
                <a:sym typeface="Symbol" charset="0"/>
              </a:rPr>
              <a:t>5</a:t>
            </a:r>
            <a:r>
              <a:rPr lang="en-US" sz="1800">
                <a:latin typeface="Arial" charset="0"/>
                <a:sym typeface="Symbol" charset="0"/>
              </a:rPr>
              <a:t> = 0.410</a:t>
            </a:r>
            <a:r>
              <a:rPr lang="en-US" sz="1800" baseline="30000">
                <a:latin typeface="Arial" charset="0"/>
                <a:sym typeface="Symbol" charset="0"/>
              </a:rPr>
              <a:t>-5</a:t>
            </a: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        </a:t>
            </a:r>
            <a:r>
              <a:rPr lang="ja-JP" altLang="en-US" sz="1800">
                <a:latin typeface="Arial" charset="0"/>
                <a:sym typeface="Symbol" charset="0"/>
              </a:rPr>
              <a:t>“</a:t>
            </a:r>
            <a:r>
              <a:rPr lang="en-US" sz="1800">
                <a:latin typeface="Arial" charset="0"/>
                <a:sym typeface="Symbol" charset="0"/>
              </a:rPr>
              <a:t>162636</a:t>
            </a:r>
            <a:r>
              <a:rPr lang="ja-JP" altLang="en-US" sz="1800">
                <a:latin typeface="Arial" charset="0"/>
                <a:sym typeface="Symbol" charset="0"/>
              </a:rPr>
              <a:t>”</a:t>
            </a:r>
            <a:r>
              <a:rPr lang="en-US" sz="1800">
                <a:latin typeface="Arial" charset="0"/>
                <a:sym typeface="Symbol" charset="0"/>
              </a:rPr>
              <a:t> parsed as F, contribute </a:t>
            </a:r>
            <a:r>
              <a:rPr lang="en-US" sz="1800">
                <a:latin typeface="Arial" charset="0"/>
              </a:rPr>
              <a:t>.95</a:t>
            </a:r>
            <a:r>
              <a:rPr lang="en-US" sz="1800" baseline="30000">
                <a:latin typeface="Aria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(1/6)</a:t>
            </a:r>
            <a:r>
              <a:rPr lang="en-US" sz="1800" baseline="30000">
                <a:latin typeface="Arial" charset="0"/>
                <a:sym typeface="Symbo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              = 1.610</a:t>
            </a:r>
            <a:r>
              <a:rPr lang="en-US" sz="1800" baseline="30000">
                <a:latin typeface="Arial" charset="0"/>
                <a:sym typeface="Symbol" charset="0"/>
              </a:rPr>
              <a:t>-5</a:t>
            </a: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	         parsed as L, contribute .95</a:t>
            </a:r>
            <a:r>
              <a:rPr lang="en-US" sz="1800" baseline="30000">
                <a:latin typeface="Arial" charset="0"/>
                <a:sym typeface="Symbol" charset="0"/>
              </a:rPr>
              <a:t>6</a:t>
            </a:r>
            <a:r>
              <a:rPr lang="en-US" sz="1800">
                <a:latin typeface="Arial" charset="0"/>
                <a:sym typeface="Symbol" charset="0"/>
              </a:rPr>
              <a:t>(1/2)</a:t>
            </a:r>
            <a:r>
              <a:rPr lang="en-US" sz="1800" baseline="30000">
                <a:latin typeface="Arial" charset="0"/>
                <a:sym typeface="Symbol" charset="0"/>
              </a:rPr>
              <a:t>3</a:t>
            </a:r>
            <a:r>
              <a:rPr lang="en-US" sz="1800">
                <a:latin typeface="Arial" charset="0"/>
                <a:sym typeface="Symbol" charset="0"/>
              </a:rPr>
              <a:t>(1/10)</a:t>
            </a:r>
            <a:r>
              <a:rPr lang="en-US" sz="1800" baseline="30000">
                <a:latin typeface="Arial" charset="0"/>
                <a:sym typeface="Symbol" charset="0"/>
              </a:rPr>
              <a:t>3</a:t>
            </a:r>
            <a:r>
              <a:rPr lang="en-US" sz="1800">
                <a:latin typeface="Arial" charset="0"/>
                <a:sym typeface="Symbol" charset="0"/>
              </a:rPr>
              <a:t> =  9.010</a:t>
            </a:r>
            <a:r>
              <a:rPr lang="en-US" sz="1800" baseline="30000">
                <a:latin typeface="Arial" charset="0"/>
                <a:sym typeface="Symbol" charset="0"/>
              </a:rPr>
              <a:t>-5</a:t>
            </a:r>
            <a:endParaRPr lang="en-US" sz="180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81292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</a:rPr>
              <a:t>Problem 2: Evaluation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8075" y="3886200"/>
            <a:ext cx="7200900" cy="1419225"/>
          </a:xfrm>
        </p:spPr>
        <p:txBody>
          <a:bodyPr/>
          <a:lstStyle/>
          <a:p>
            <a:pPr eaLnBrk="1" hangingPunct="1"/>
            <a:r>
              <a:rPr lang="en-US" sz="3200" i="1">
                <a:latin typeface="Arial" charset="0"/>
              </a:rPr>
              <a:t>Compute the likelihood that a sequence is generated by the model</a:t>
            </a:r>
          </a:p>
          <a:p>
            <a:pPr eaLnBrk="1" hangingPunct="1"/>
            <a:endParaRPr lang="en-US" sz="32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Generating a sequence by the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420813"/>
            <a:ext cx="7772400" cy="226536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>
                <a:latin typeface="Arial" charset="0"/>
              </a:rPr>
              <a:t>Given a HMM, we can generate a sequence of length n as follows:</a:t>
            </a:r>
          </a:p>
          <a:p>
            <a:pPr marL="381000" indent="-381000"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Start at state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</a:rPr>
              <a:t> according to prob a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 baseline="-25000">
                <a:latin typeface="Arial" charset="0"/>
                <a:sym typeface="Symbol" charset="0"/>
              </a:rPr>
              <a:t>1</a:t>
            </a:r>
            <a:r>
              <a:rPr lang="en-US" sz="2000">
                <a:latin typeface="Arial" charset="0"/>
              </a:rPr>
              <a:t> </a:t>
            </a:r>
            <a:endParaRPr lang="en-US" sz="2000" baseline="-25000">
              <a:latin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Emit letter 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according to prob e</a:t>
            </a:r>
            <a:r>
              <a:rPr lang="en-US" sz="2000" baseline="-25000">
                <a:latin typeface="Arial" charset="0"/>
                <a:sym typeface="Symbol" charset="0"/>
              </a:rPr>
              <a:t>1</a:t>
            </a:r>
            <a:r>
              <a:rPr lang="en-US" sz="2000">
                <a:latin typeface="Arial" charset="0"/>
              </a:rPr>
              <a:t>(x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</a:rPr>
              <a:t>Go to state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2</a:t>
            </a:r>
            <a:r>
              <a:rPr lang="en-US" sz="2000">
                <a:latin typeface="Arial" charset="0"/>
                <a:sym typeface="Symbol" charset="0"/>
              </a:rPr>
              <a:t> according to prob a</a:t>
            </a:r>
            <a:r>
              <a:rPr lang="en-US" sz="2000" baseline="-25000">
                <a:latin typeface="Arial" charset="0"/>
                <a:sym typeface="Symbol" charset="0"/>
              </a:rPr>
              <a:t>12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>
                <a:latin typeface="Arial" charset="0"/>
                <a:sym typeface="Symbol" charset="0"/>
              </a:rPr>
              <a:t>… until emitting 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</a:rPr>
              <a:t> 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408238" y="3810000"/>
            <a:ext cx="463550" cy="1708150"/>
            <a:chOff x="960" y="1680"/>
            <a:chExt cx="443" cy="1630"/>
          </a:xfrm>
        </p:grpSpPr>
        <p:sp>
          <p:nvSpPr>
            <p:cNvPr id="3182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82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83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1831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3311525" y="3810000"/>
            <a:ext cx="463550" cy="1708150"/>
            <a:chOff x="1824" y="1680"/>
            <a:chExt cx="443" cy="1630"/>
          </a:xfrm>
        </p:grpSpPr>
        <p:sp>
          <p:nvSpPr>
            <p:cNvPr id="31824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825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826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1827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4214813" y="3810000"/>
            <a:ext cx="463550" cy="1708150"/>
            <a:chOff x="2688" y="1680"/>
            <a:chExt cx="443" cy="1630"/>
          </a:xfrm>
        </p:grpSpPr>
        <p:sp>
          <p:nvSpPr>
            <p:cNvPr id="31820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821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822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1823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31751" name="Group 19"/>
          <p:cNvGrpSpPr>
            <a:grpSpLocks/>
          </p:cNvGrpSpPr>
          <p:nvPr/>
        </p:nvGrpSpPr>
        <p:grpSpPr bwMode="auto">
          <a:xfrm>
            <a:off x="5168900" y="3870325"/>
            <a:ext cx="442913" cy="1720850"/>
            <a:chOff x="3600" y="1737"/>
            <a:chExt cx="424" cy="1644"/>
          </a:xfrm>
        </p:grpSpPr>
        <p:sp>
          <p:nvSpPr>
            <p:cNvPr id="31817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31818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  <p:sp>
          <p:nvSpPr>
            <p:cNvPr id="31819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grpSp>
        <p:nvGrpSpPr>
          <p:cNvPr id="31752" name="Group 23"/>
          <p:cNvGrpSpPr>
            <a:grpSpLocks/>
          </p:cNvGrpSpPr>
          <p:nvPr/>
        </p:nvGrpSpPr>
        <p:grpSpPr bwMode="auto">
          <a:xfrm>
            <a:off x="6075363" y="3810000"/>
            <a:ext cx="465137" cy="1708150"/>
            <a:chOff x="4466" y="1680"/>
            <a:chExt cx="445" cy="1630"/>
          </a:xfrm>
        </p:grpSpPr>
        <p:sp>
          <p:nvSpPr>
            <p:cNvPr id="31813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814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815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1816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…</a:t>
              </a:r>
            </a:p>
          </p:txBody>
        </p:sp>
      </p:grpSp>
      <p:sp>
        <p:nvSpPr>
          <p:cNvPr id="31753" name="Line 28"/>
          <p:cNvSpPr>
            <a:spLocks noChangeShapeType="1"/>
          </p:cNvSpPr>
          <p:nvPr/>
        </p:nvSpPr>
        <p:spPr bwMode="auto">
          <a:xfrm>
            <a:off x="2559050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29"/>
          <p:cNvSpPr txBox="1">
            <a:spLocks noChangeArrowheads="1"/>
          </p:cNvSpPr>
          <p:nvPr/>
        </p:nvSpPr>
        <p:spPr bwMode="auto">
          <a:xfrm>
            <a:off x="2462213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1755" name="Line 30"/>
          <p:cNvSpPr>
            <a:spLocks noChangeShapeType="1"/>
          </p:cNvSpPr>
          <p:nvPr/>
        </p:nvSpPr>
        <p:spPr bwMode="auto">
          <a:xfrm>
            <a:off x="3457575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31"/>
          <p:cNvSpPr txBox="1">
            <a:spLocks noChangeArrowheads="1"/>
          </p:cNvSpPr>
          <p:nvPr/>
        </p:nvSpPr>
        <p:spPr bwMode="auto">
          <a:xfrm>
            <a:off x="3362325" y="6022975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1757" name="Line 32"/>
          <p:cNvSpPr>
            <a:spLocks noChangeShapeType="1"/>
          </p:cNvSpPr>
          <p:nvPr/>
        </p:nvSpPr>
        <p:spPr bwMode="auto">
          <a:xfrm>
            <a:off x="4360863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Text Box 33"/>
          <p:cNvSpPr txBox="1">
            <a:spLocks noChangeArrowheads="1"/>
          </p:cNvSpPr>
          <p:nvPr/>
        </p:nvSpPr>
        <p:spPr bwMode="auto">
          <a:xfrm>
            <a:off x="4265613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1759" name="Line 34"/>
          <p:cNvSpPr>
            <a:spLocks noChangeShapeType="1"/>
          </p:cNvSpPr>
          <p:nvPr/>
        </p:nvSpPr>
        <p:spPr bwMode="auto">
          <a:xfrm>
            <a:off x="6218238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35"/>
          <p:cNvSpPr txBox="1">
            <a:spLocks noChangeArrowheads="1"/>
          </p:cNvSpPr>
          <p:nvPr/>
        </p:nvSpPr>
        <p:spPr bwMode="auto">
          <a:xfrm>
            <a:off x="6122988" y="6022975"/>
            <a:ext cx="449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Arial Unicode MS" charset="0"/>
              </a:rPr>
              <a:t>n</a:t>
            </a:r>
            <a:endParaRPr lang="en-US" sz="2400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31761" name="Oval 36"/>
          <p:cNvSpPr>
            <a:spLocks noChangeArrowheads="1"/>
          </p:cNvSpPr>
          <p:nvPr/>
        </p:nvSpPr>
        <p:spPr bwMode="auto">
          <a:xfrm>
            <a:off x="240823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1762" name="Group 37"/>
          <p:cNvGrpSpPr>
            <a:grpSpLocks/>
          </p:cNvGrpSpPr>
          <p:nvPr/>
        </p:nvGrpSpPr>
        <p:grpSpPr bwMode="auto">
          <a:xfrm>
            <a:off x="2759075" y="3984625"/>
            <a:ext cx="552450" cy="1384300"/>
            <a:chOff x="1296" y="1847"/>
            <a:chExt cx="528" cy="1321"/>
          </a:xfrm>
        </p:grpSpPr>
        <p:grpSp>
          <p:nvGrpSpPr>
            <p:cNvPr id="31804" name="Group 38"/>
            <p:cNvGrpSpPr>
              <a:grpSpLocks/>
            </p:cNvGrpSpPr>
            <p:nvPr/>
          </p:nvGrpSpPr>
          <p:grpSpPr bwMode="auto">
            <a:xfrm>
              <a:off x="1306" y="1847"/>
              <a:ext cx="506" cy="1296"/>
              <a:chOff x="1306" y="1847"/>
              <a:chExt cx="506" cy="1296"/>
            </a:xfrm>
          </p:grpSpPr>
          <p:cxnSp>
            <p:nvCxnSpPr>
              <p:cNvPr id="31806" name="AutoShape 39"/>
              <p:cNvCxnSpPr>
                <a:cxnSpLocks noChangeShapeType="1"/>
                <a:stCxn id="31828" idx="6"/>
                <a:endCxn id="31824" idx="2"/>
              </p:cNvCxnSpPr>
              <p:nvPr/>
            </p:nvCxnSpPr>
            <p:spPr bwMode="auto">
              <a:xfrm>
                <a:off x="1306" y="1847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7" name="AutoShape 40"/>
              <p:cNvCxnSpPr>
                <a:cxnSpLocks noChangeShapeType="1"/>
                <a:stCxn id="31828" idx="6"/>
                <a:endCxn id="31825" idx="2"/>
              </p:cNvCxnSpPr>
              <p:nvPr/>
            </p:nvCxnSpPr>
            <p:spPr bwMode="auto">
              <a:xfrm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8" name="AutoShape 41"/>
              <p:cNvCxnSpPr>
                <a:cxnSpLocks noChangeShapeType="1"/>
                <a:stCxn id="31828" idx="6"/>
                <a:endCxn id="31826" idx="2"/>
              </p:cNvCxnSpPr>
              <p:nvPr/>
            </p:nvCxnSpPr>
            <p:spPr bwMode="auto">
              <a:xfrm>
                <a:off x="1306" y="1847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9" name="AutoShape 42"/>
              <p:cNvCxnSpPr>
                <a:cxnSpLocks noChangeShapeType="1"/>
                <a:stCxn id="31829" idx="6"/>
                <a:endCxn id="31824" idx="2"/>
              </p:cNvCxnSpPr>
              <p:nvPr/>
            </p:nvCxnSpPr>
            <p:spPr bwMode="auto">
              <a:xfrm flipV="1">
                <a:off x="1306" y="1847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0" name="AutoShape 43"/>
              <p:cNvCxnSpPr>
                <a:cxnSpLocks noChangeShapeType="1"/>
                <a:stCxn id="31829" idx="6"/>
                <a:endCxn id="31825" idx="2"/>
              </p:cNvCxnSpPr>
              <p:nvPr/>
            </p:nvCxnSpPr>
            <p:spPr bwMode="auto">
              <a:xfrm>
                <a:off x="1306" y="2279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1" name="AutoShape 44"/>
              <p:cNvCxnSpPr>
                <a:cxnSpLocks noChangeShapeType="1"/>
                <a:stCxn id="31829" idx="6"/>
                <a:endCxn id="31826" idx="2"/>
              </p:cNvCxnSpPr>
              <p:nvPr/>
            </p:nvCxnSpPr>
            <p:spPr bwMode="auto">
              <a:xfrm>
                <a:off x="1306" y="2279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2" name="AutoShape 45"/>
              <p:cNvCxnSpPr>
                <a:cxnSpLocks noChangeShapeType="1"/>
                <a:stCxn id="31830" idx="6"/>
                <a:endCxn id="31826" idx="2"/>
              </p:cNvCxnSpPr>
              <p:nvPr/>
            </p:nvCxnSpPr>
            <p:spPr bwMode="auto">
              <a:xfrm>
                <a:off x="1306" y="3143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805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3" name="Group 47"/>
          <p:cNvGrpSpPr>
            <a:grpSpLocks/>
          </p:cNvGrpSpPr>
          <p:nvPr/>
        </p:nvGrpSpPr>
        <p:grpSpPr bwMode="auto">
          <a:xfrm>
            <a:off x="3663950" y="4011613"/>
            <a:ext cx="550863" cy="1357312"/>
            <a:chOff x="2160" y="1872"/>
            <a:chExt cx="528" cy="1296"/>
          </a:xfrm>
        </p:grpSpPr>
        <p:grpSp>
          <p:nvGrpSpPr>
            <p:cNvPr id="31795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31797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8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9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0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1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2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3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96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4" name="Group 57"/>
          <p:cNvGrpSpPr>
            <a:grpSpLocks/>
          </p:cNvGrpSpPr>
          <p:nvPr/>
        </p:nvGrpSpPr>
        <p:grpSpPr bwMode="auto">
          <a:xfrm>
            <a:off x="4567238" y="4011613"/>
            <a:ext cx="550862" cy="1357312"/>
            <a:chOff x="3024" y="1872"/>
            <a:chExt cx="528" cy="1296"/>
          </a:xfrm>
        </p:grpSpPr>
        <p:grpSp>
          <p:nvGrpSpPr>
            <p:cNvPr id="31786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31788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9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0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1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2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3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4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87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5" name="Group 67"/>
          <p:cNvGrpSpPr>
            <a:grpSpLocks/>
          </p:cNvGrpSpPr>
          <p:nvPr/>
        </p:nvGrpSpPr>
        <p:grpSpPr bwMode="auto">
          <a:xfrm>
            <a:off x="5519738" y="4011613"/>
            <a:ext cx="552450" cy="1357312"/>
            <a:chOff x="3936" y="1872"/>
            <a:chExt cx="528" cy="1296"/>
          </a:xfrm>
        </p:grpSpPr>
        <p:grpSp>
          <p:nvGrpSpPr>
            <p:cNvPr id="31777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31779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0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1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2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3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4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5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78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766" name="AutoShape 77"/>
          <p:cNvCxnSpPr>
            <a:cxnSpLocks noChangeShapeType="1"/>
            <a:stCxn id="31761" idx="6"/>
            <a:endCxn id="31824" idx="2"/>
          </p:cNvCxnSpPr>
          <p:nvPr/>
        </p:nvCxnSpPr>
        <p:spPr bwMode="auto">
          <a:xfrm flipV="1">
            <a:off x="2770188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78"/>
          <p:cNvCxnSpPr>
            <a:cxnSpLocks noChangeShapeType="1"/>
          </p:cNvCxnSpPr>
          <p:nvPr/>
        </p:nvCxnSpPr>
        <p:spPr bwMode="auto">
          <a:xfrm>
            <a:off x="3663950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Oval 79"/>
          <p:cNvSpPr>
            <a:spLocks noChangeArrowheads="1"/>
          </p:cNvSpPr>
          <p:nvPr/>
        </p:nvSpPr>
        <p:spPr bwMode="auto">
          <a:xfrm>
            <a:off x="3311525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69" name="Oval 80"/>
          <p:cNvSpPr>
            <a:spLocks noChangeArrowheads="1"/>
          </p:cNvSpPr>
          <p:nvPr/>
        </p:nvSpPr>
        <p:spPr bwMode="auto">
          <a:xfrm>
            <a:off x="4214813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1770" name="AutoShape 81"/>
          <p:cNvCxnSpPr>
            <a:cxnSpLocks noChangeShapeType="1"/>
          </p:cNvCxnSpPr>
          <p:nvPr/>
        </p:nvCxnSpPr>
        <p:spPr bwMode="auto">
          <a:xfrm flipV="1">
            <a:off x="4567238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82"/>
          <p:cNvCxnSpPr>
            <a:cxnSpLocks noChangeShapeType="1"/>
            <a:endCxn id="31814" idx="2"/>
          </p:cNvCxnSpPr>
          <p:nvPr/>
        </p:nvCxnSpPr>
        <p:spPr bwMode="auto">
          <a:xfrm flipV="1">
            <a:off x="5513388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Oval 83"/>
          <p:cNvSpPr>
            <a:spLocks noChangeArrowheads="1"/>
          </p:cNvSpPr>
          <p:nvPr/>
        </p:nvSpPr>
        <p:spPr bwMode="auto">
          <a:xfrm>
            <a:off x="6072188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773" name="Oval 84"/>
          <p:cNvSpPr>
            <a:spLocks noChangeArrowheads="1"/>
          </p:cNvSpPr>
          <p:nvPr/>
        </p:nvSpPr>
        <p:spPr bwMode="auto">
          <a:xfrm>
            <a:off x="1333500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1774" name="AutoShape 85"/>
          <p:cNvCxnSpPr>
            <a:cxnSpLocks noChangeShapeType="1"/>
            <a:stCxn id="31773" idx="6"/>
            <a:endCxn id="31761" idx="2"/>
          </p:cNvCxnSpPr>
          <p:nvPr/>
        </p:nvCxnSpPr>
        <p:spPr bwMode="auto">
          <a:xfrm flipV="1">
            <a:off x="1701800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Text Box 86"/>
          <p:cNvSpPr txBox="1">
            <a:spLocks noChangeArrowheads="1"/>
          </p:cNvSpPr>
          <p:nvPr/>
        </p:nvSpPr>
        <p:spPr bwMode="auto">
          <a:xfrm>
            <a:off x="1716088" y="5659438"/>
            <a:ext cx="74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e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(x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)</a:t>
            </a:r>
          </a:p>
        </p:txBody>
      </p:sp>
      <p:sp>
        <p:nvSpPr>
          <p:cNvPr id="31776" name="Text Box 87"/>
          <p:cNvSpPr txBox="1">
            <a:spLocks noChangeArrowheads="1"/>
          </p:cNvSpPr>
          <p:nvPr/>
        </p:nvSpPr>
        <p:spPr bwMode="auto">
          <a:xfrm>
            <a:off x="1735138" y="424656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a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02</a:t>
            </a:r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1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couple of questions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Given a sequence x,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What is the probability that x was generated by the model?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Given a position i, what is the most likely state that emitted 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Example: the dishonest casino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Say x = 12341…231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latin typeface="Arial" charset="0"/>
              </a:rPr>
              <a:t>234112…21341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Most likely path: </a:t>
            </a:r>
            <a:r>
              <a:rPr lang="en-US" sz="2000">
                <a:latin typeface="Arial" charset="0"/>
                <a:sym typeface="Symbol" charset="0"/>
              </a:rPr>
              <a:t> = FF……F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  <a:sym typeface="Symbol" charset="0"/>
              </a:rPr>
              <a:t>		(too </a:t>
            </a:r>
            <a:r>
              <a:rPr lang="ja-JP" altLang="en-US" sz="2000">
                <a:latin typeface="Arial" charset="0"/>
                <a:sym typeface="Symbol" charset="0"/>
              </a:rPr>
              <a:t>“</a:t>
            </a:r>
            <a:r>
              <a:rPr lang="en-US" sz="2000">
                <a:latin typeface="Arial" charset="0"/>
                <a:sym typeface="Symbol" charset="0"/>
              </a:rPr>
              <a:t>unlikely</a:t>
            </a:r>
            <a:r>
              <a:rPr lang="ja-JP" altLang="en-US" sz="2000">
                <a:latin typeface="Arial" charset="0"/>
                <a:sym typeface="Symbol" charset="0"/>
              </a:rPr>
              <a:t>”</a:t>
            </a:r>
            <a:r>
              <a:rPr lang="en-US" sz="2000">
                <a:latin typeface="Arial" charset="0"/>
                <a:sym typeface="Symbol" charset="0"/>
              </a:rPr>
              <a:t> to transition F  L  F)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  <a:sym typeface="Symbol" charset="0"/>
              </a:rPr>
              <a:t>	However: marked letters more likely to be L than unmarked letters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3581400" y="4430713"/>
            <a:ext cx="1577975" cy="298450"/>
          </a:xfrm>
          <a:prstGeom prst="rect">
            <a:avLst/>
          </a:prstGeom>
          <a:solidFill>
            <a:srgbClr val="FF6600">
              <a:alpha val="18039"/>
            </a:srgbClr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976688" y="1485900"/>
            <a:ext cx="4716462" cy="2728913"/>
          </a:xfrm>
          <a:prstGeom prst="rect">
            <a:avLst/>
          </a:prstGeom>
          <a:solidFill>
            <a:srgbClr val="CCFFFF"/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P(box: FFFFFFFFFFF) = </a:t>
            </a:r>
          </a:p>
          <a:p>
            <a:r>
              <a:rPr lang="en-US"/>
              <a:t>(1/6)</a:t>
            </a:r>
            <a:r>
              <a:rPr lang="en-US" baseline="30000"/>
              <a:t>11</a:t>
            </a:r>
            <a:r>
              <a:rPr lang="en-US"/>
              <a:t> * 0.95</a:t>
            </a:r>
            <a:r>
              <a:rPr lang="en-US" baseline="30000"/>
              <a:t>12</a:t>
            </a:r>
            <a:r>
              <a:rPr lang="en-US"/>
              <a:t> = </a:t>
            </a:r>
          </a:p>
          <a:p>
            <a:r>
              <a:rPr lang="en-US"/>
              <a:t>2.76</a:t>
            </a:r>
            <a:r>
              <a:rPr lang="en-US" baseline="30000"/>
              <a:t>-9</a:t>
            </a:r>
            <a:r>
              <a:rPr lang="en-US"/>
              <a:t> * 0.54 =</a:t>
            </a:r>
          </a:p>
          <a:p>
            <a:r>
              <a:rPr lang="en-US"/>
              <a:t>1.49</a:t>
            </a:r>
            <a:r>
              <a:rPr lang="en-US" baseline="30000"/>
              <a:t>-9</a:t>
            </a:r>
            <a:endParaRPr lang="en-US"/>
          </a:p>
          <a:p>
            <a:endParaRPr lang="en-US"/>
          </a:p>
          <a:p>
            <a:r>
              <a:rPr lang="en-US"/>
              <a:t>P(box: LLLLLLLLLLL) =</a:t>
            </a:r>
          </a:p>
          <a:p>
            <a:r>
              <a:rPr lang="en-US"/>
              <a:t>[ (1/2)</a:t>
            </a:r>
            <a:r>
              <a:rPr lang="en-US" baseline="30000"/>
              <a:t>6</a:t>
            </a:r>
            <a:r>
              <a:rPr lang="en-US"/>
              <a:t> * (1/10)</a:t>
            </a:r>
            <a:r>
              <a:rPr lang="en-US" baseline="30000"/>
              <a:t>5</a:t>
            </a:r>
            <a:r>
              <a:rPr lang="en-US"/>
              <a:t> ] * 0.95</a:t>
            </a:r>
            <a:r>
              <a:rPr lang="en-US" baseline="30000"/>
              <a:t>10</a:t>
            </a:r>
            <a:r>
              <a:rPr lang="en-US"/>
              <a:t> * 0.05</a:t>
            </a:r>
            <a:r>
              <a:rPr lang="en-US" baseline="30000"/>
              <a:t>2</a:t>
            </a:r>
            <a:r>
              <a:rPr lang="en-US"/>
              <a:t> =</a:t>
            </a:r>
          </a:p>
          <a:p>
            <a:r>
              <a:rPr lang="en-US"/>
              <a:t>1.56*10</a:t>
            </a:r>
            <a:r>
              <a:rPr lang="en-US" baseline="30000"/>
              <a:t>-7</a:t>
            </a:r>
            <a:r>
              <a:rPr lang="en-US"/>
              <a:t>   *  1.5</a:t>
            </a:r>
            <a:r>
              <a:rPr lang="en-US" baseline="30000"/>
              <a:t>-3</a:t>
            </a:r>
            <a:r>
              <a:rPr lang="en-US" baseline="-25000"/>
              <a:t> </a:t>
            </a:r>
            <a:r>
              <a:rPr lang="en-US"/>
              <a:t>=</a:t>
            </a:r>
            <a:endParaRPr lang="en-US" baseline="30000"/>
          </a:p>
          <a:p>
            <a:r>
              <a:rPr lang="en-US"/>
              <a:t>0.23</a:t>
            </a:r>
            <a:r>
              <a:rPr lang="en-US" baseline="30000"/>
              <a:t>-9</a:t>
            </a:r>
            <a:endParaRPr lang="en-US"/>
          </a:p>
        </p:txBody>
      </p:sp>
      <p:sp>
        <p:nvSpPr>
          <p:cNvPr id="401414" name="AutoShape 6"/>
          <p:cNvSpPr>
            <a:spLocks/>
          </p:cNvSpPr>
          <p:nvPr/>
        </p:nvSpPr>
        <p:spPr bwMode="auto">
          <a:xfrm rot="-5400000">
            <a:off x="2845594" y="4175919"/>
            <a:ext cx="122237" cy="1273175"/>
          </a:xfrm>
          <a:prstGeom prst="leftBrace">
            <a:avLst>
              <a:gd name="adj1" fmla="val 86797"/>
              <a:gd name="adj2" fmla="val 50000"/>
            </a:avLst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5" name="AutoShape 7"/>
          <p:cNvSpPr>
            <a:spLocks/>
          </p:cNvSpPr>
          <p:nvPr/>
        </p:nvSpPr>
        <p:spPr bwMode="auto">
          <a:xfrm rot="-5400000">
            <a:off x="5995988" y="3946525"/>
            <a:ext cx="114300" cy="1730375"/>
          </a:xfrm>
          <a:prstGeom prst="leftBrace">
            <a:avLst>
              <a:gd name="adj1" fmla="val 126157"/>
              <a:gd name="adj2" fmla="val 50000"/>
            </a:avLst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2744788" y="49244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5891213" y="49244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6064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401413" grpId="0" animBg="1"/>
      <p:bldP spid="401414" grpId="0" animBg="1"/>
      <p:bldP spid="401415" grpId="0" animBg="1"/>
      <p:bldP spid="401416" grpId="0"/>
      <p:bldP spid="4014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Evaluation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We will develop algorithms that allow us to compute: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P(x)		Probability of x given the model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…x</a:t>
            </a:r>
            <a:r>
              <a:rPr lang="en-US" sz="2000" baseline="-25000">
                <a:latin typeface="Arial" charset="0"/>
              </a:rPr>
              <a:t>j</a:t>
            </a:r>
            <a:r>
              <a:rPr lang="en-US" sz="2000">
                <a:latin typeface="Arial" charset="0"/>
              </a:rPr>
              <a:t>)	Probability of a substring of x given the model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P(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 | x</a:t>
            </a:r>
            <a:r>
              <a:rPr lang="en-US" sz="2000">
                <a:latin typeface="Arial" charset="0"/>
              </a:rPr>
              <a:t>)	</a:t>
            </a:r>
            <a:r>
              <a:rPr lang="ja-JP" altLang="en-US" sz="200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en-US" sz="2000">
                <a:solidFill>
                  <a:schemeClr val="accent2"/>
                </a:solidFill>
                <a:latin typeface="Arial" charset="0"/>
              </a:rPr>
              <a:t>Posterior</a:t>
            </a:r>
            <a:r>
              <a:rPr lang="ja-JP" altLang="en-US" sz="200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probability that the i</a:t>
            </a:r>
            <a:r>
              <a:rPr lang="en-US" sz="2000" baseline="30000">
                <a:latin typeface="Arial" charset="0"/>
              </a:rPr>
              <a:t>th</a:t>
            </a:r>
            <a:r>
              <a:rPr lang="en-US" sz="2000">
                <a:latin typeface="Arial" charset="0"/>
              </a:rPr>
              <a:t> state is k, given x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			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>
                <a:solidFill>
                  <a:srgbClr val="CC0000"/>
                </a:solidFill>
                <a:latin typeface="Arial" charset="0"/>
              </a:rPr>
              <a:t>A more refined measure of </a:t>
            </a:r>
            <a:r>
              <a:rPr lang="en-US" sz="2000" u="sng">
                <a:solidFill>
                  <a:srgbClr val="CC0000"/>
                </a:solidFill>
                <a:latin typeface="Arial" charset="0"/>
              </a:rPr>
              <a:t>which states</a:t>
            </a:r>
            <a:r>
              <a:rPr lang="en-US" sz="2000">
                <a:solidFill>
                  <a:srgbClr val="CC0000"/>
                </a:solidFill>
                <a:latin typeface="Arial" charset="0"/>
              </a:rPr>
              <a:t> x may be in</a:t>
            </a:r>
          </a:p>
        </p:txBody>
      </p:sp>
    </p:spTree>
    <p:extLst>
      <p:ext uri="{BB962C8B-B14F-4D97-AF65-F5344CB8AC3E}">
        <p14:creationId xmlns:p14="http://schemas.microsoft.com/office/powerpoint/2010/main" val="152131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Forward Algorithm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We want to calculate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P(x) = probability of x, given the HMM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Sum over all possible ways of generating x: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		P(x) = </a:t>
            </a:r>
            <a:r>
              <a:rPr lang="en-US" sz="2000">
                <a:latin typeface="Arial" charset="0"/>
                <a:sym typeface="Symbol" charset="0"/>
              </a:rPr>
              <a:t></a:t>
            </a:r>
            <a:r>
              <a:rPr lang="en-US" sz="2000" baseline="-25000">
                <a:latin typeface="Arial" charset="0"/>
                <a:sym typeface="Symbol" charset="0"/>
              </a:rPr>
              <a:t> </a:t>
            </a:r>
            <a:r>
              <a:rPr lang="en-US" sz="2000">
                <a:latin typeface="Arial" charset="0"/>
                <a:sym typeface="Symbol" charset="0"/>
              </a:rPr>
              <a:t>P(x, )  = </a:t>
            </a:r>
            <a:r>
              <a:rPr lang="en-US" sz="2000" baseline="-25000">
                <a:latin typeface="Arial" charset="0"/>
                <a:sym typeface="Symbol" charset="0"/>
              </a:rPr>
              <a:t> </a:t>
            </a:r>
            <a:r>
              <a:rPr lang="en-US" sz="2000">
                <a:latin typeface="Arial" charset="0"/>
                <a:sym typeface="Symbol" charset="0"/>
              </a:rPr>
              <a:t>P(x | ) P() 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To avoid summing over an exponential number of paths , define 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		f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(i) = P(x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…x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 	(the </a:t>
            </a:r>
            <a:r>
              <a:rPr lang="en-US" sz="2000">
                <a:solidFill>
                  <a:srgbClr val="CC0000"/>
                </a:solidFill>
                <a:latin typeface="Arial" charset="0"/>
                <a:sym typeface="Symbol" charset="0"/>
              </a:rPr>
              <a:t>forward</a:t>
            </a:r>
            <a:r>
              <a:rPr lang="en-US" sz="2000">
                <a:latin typeface="Arial" charset="0"/>
                <a:sym typeface="Symbol" charset="0"/>
              </a:rPr>
              <a:t> probability)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algn="ctr" eaLnBrk="1" hangingPunct="1">
              <a:buFontTx/>
              <a:buNone/>
            </a:pPr>
            <a:r>
              <a:rPr lang="ja-JP" alt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“</a:t>
            </a:r>
            <a:r>
              <a:rPr 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generate i first observations and end up in state k</a:t>
            </a:r>
            <a:r>
              <a:rPr lang="ja-JP" alt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”</a:t>
            </a:r>
            <a:endParaRPr lang="en-US" sz="1800" i="1">
              <a:solidFill>
                <a:schemeClr val="accent2"/>
              </a:solidFill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Forward Algorithm – derivation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Define the forward probability: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f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(i) = P(x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…x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1…i-1 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…x</a:t>
            </a:r>
            <a:r>
              <a:rPr lang="en-US" sz="2000" baseline="-25000">
                <a:latin typeface="Arial" charset="0"/>
                <a:sym typeface="Symbol" charset="0"/>
              </a:rPr>
              <a:t>i-1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,…, </a:t>
            </a:r>
            <a:r>
              <a:rPr lang="en-US" sz="2000" baseline="-25000">
                <a:latin typeface="Arial" charset="0"/>
                <a:sym typeface="Symbol" charset="0"/>
              </a:rPr>
              <a:t>i-1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 e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Arial" charset="0"/>
                <a:sym typeface="Symbol" charset="0"/>
              </a:rPr>
              <a:t>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1…i-2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P(x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…x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,…,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= l)</a:t>
            </a:r>
            <a:r>
              <a:rPr lang="en-US" sz="2000">
                <a:latin typeface="Arial" charset="0"/>
                <a:sym typeface="Symbol" charset="0"/>
              </a:rPr>
              <a:t> a</a:t>
            </a:r>
            <a:r>
              <a:rPr lang="en-US" sz="2000" baseline="-25000">
                <a:latin typeface="Arial" charset="0"/>
                <a:sym typeface="Symbol" charset="0"/>
              </a:rPr>
              <a:t>lk </a:t>
            </a:r>
            <a:r>
              <a:rPr lang="en-US" sz="2000">
                <a:latin typeface="Arial" charset="0"/>
                <a:sym typeface="Symbol" charset="0"/>
              </a:rPr>
              <a:t>e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P(x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…x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i-1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= l)</a:t>
            </a:r>
            <a:r>
              <a:rPr lang="en-US" sz="2000">
                <a:latin typeface="Arial" charset="0"/>
                <a:sym typeface="Symbol" charset="0"/>
              </a:rPr>
              <a:t> a</a:t>
            </a:r>
            <a:r>
              <a:rPr lang="en-US" sz="2000" baseline="-25000">
                <a:latin typeface="Arial" charset="0"/>
                <a:sym typeface="Symbol" charset="0"/>
              </a:rPr>
              <a:t>lk </a:t>
            </a:r>
            <a:r>
              <a:rPr lang="en-US" sz="2000">
                <a:latin typeface="Arial" charset="0"/>
                <a:sym typeface="Symbol" charset="0"/>
              </a:rPr>
              <a:t>e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= e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)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f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l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(i – 1)</a:t>
            </a:r>
            <a:r>
              <a:rPr lang="en-US" sz="2000">
                <a:latin typeface="Arial" charset="0"/>
                <a:sym typeface="Symbol" charset="0"/>
              </a:rPr>
              <a:t> a</a:t>
            </a:r>
            <a:r>
              <a:rPr lang="en-US" sz="2000" baseline="-25000">
                <a:latin typeface="Arial" charset="0"/>
                <a:sym typeface="Symbol" charset="0"/>
              </a:rPr>
              <a:t>lk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aseline="-2500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6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Forward Algorithm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305800" cy="4899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We can compute f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 for all k, i, using dynamic programming!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1" u="sng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f</a:t>
            </a:r>
            <a:r>
              <a:rPr lang="en-US" sz="2000" baseline="-25000">
                <a:latin typeface="Arial" charset="0"/>
              </a:rPr>
              <a:t>0</a:t>
            </a:r>
            <a:r>
              <a:rPr lang="en-US" sz="2000">
                <a:latin typeface="Arial" charset="0"/>
              </a:rPr>
              <a:t>(0) = 1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f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(0) = 0, for all k &gt; 0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 b="1" u="sng">
                <a:latin typeface="Arial" charset="0"/>
              </a:rPr>
              <a:t>Iteration: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f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 = e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f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(i – 1) a</a:t>
            </a:r>
            <a:r>
              <a:rPr lang="en-US" sz="2000" baseline="-25000">
                <a:latin typeface="Arial" charset="0"/>
                <a:sym typeface="Symbol" charset="0"/>
              </a:rPr>
              <a:t>lk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2000" b="1" u="sng">
                <a:latin typeface="Arial" charset="0"/>
                <a:sym typeface="Symbol" charset="0"/>
              </a:rPr>
              <a:t>Termination:</a:t>
            </a:r>
            <a:endParaRPr lang="en-US" sz="20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2000">
                <a:latin typeface="Arial" charset="0"/>
              </a:rPr>
              <a:t>	P(x)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 f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(N)</a:t>
            </a:r>
          </a:p>
          <a:p>
            <a:pPr eaLnBrk="1" hangingPunct="1">
              <a:buFontTx/>
              <a:buNone/>
            </a:pP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Relation between Forward and Viterbi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0525"/>
            <a:ext cx="3762375" cy="4910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VITERBI</a:t>
            </a:r>
          </a:p>
          <a:p>
            <a:pPr eaLnBrk="1" hangingPunct="1">
              <a:buFontTx/>
              <a:buNone/>
            </a:pPr>
            <a:endParaRPr lang="en-US" sz="18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 b="1" u="sng">
                <a:latin typeface="Arial" charset="0"/>
              </a:rPr>
              <a:t>Initialization: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0</a:t>
            </a:r>
            <a:r>
              <a:rPr lang="en-US" sz="1800">
                <a:latin typeface="Arial" charset="0"/>
              </a:rPr>
              <a:t>(0) = 1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(0) = 0, for all k &gt; 0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 b="1" u="sng">
                <a:latin typeface="Arial" charset="0"/>
              </a:rPr>
              <a:t>Iteration:</a:t>
            </a:r>
          </a:p>
          <a:p>
            <a:pPr eaLnBrk="1" hangingPunct="1">
              <a:buFontTx/>
              <a:buNone/>
            </a:pPr>
            <a:endParaRPr lang="en-US" sz="18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V</a:t>
            </a:r>
            <a:r>
              <a:rPr lang="en-US" sz="1800" baseline="-25000">
                <a:latin typeface="Arial" charset="0"/>
              </a:rPr>
              <a:t>j</a:t>
            </a:r>
            <a:r>
              <a:rPr lang="en-US" sz="1800">
                <a:latin typeface="Arial" charset="0"/>
              </a:rPr>
              <a:t>(i) 	= e</a:t>
            </a:r>
            <a:r>
              <a:rPr lang="en-US" sz="1800" baseline="-25000">
                <a:latin typeface="Arial" charset="0"/>
              </a:rPr>
              <a:t>j</a:t>
            </a:r>
            <a:r>
              <a:rPr lang="en-US" sz="1800">
                <a:latin typeface="Arial" charset="0"/>
              </a:rPr>
              <a:t>(x</a:t>
            </a:r>
            <a:r>
              <a:rPr lang="en-US" sz="1800" baseline="-25000">
                <a:latin typeface="Arial" charset="0"/>
              </a:rPr>
              <a:t>i</a:t>
            </a:r>
            <a:r>
              <a:rPr lang="en-US" sz="1800">
                <a:latin typeface="Arial" charset="0"/>
              </a:rPr>
              <a:t>) </a:t>
            </a:r>
            <a:r>
              <a:rPr lang="en-US" sz="2400">
                <a:latin typeface="Arial" charset="0"/>
              </a:rPr>
              <a:t> </a:t>
            </a:r>
            <a:r>
              <a:rPr lang="en-US" sz="1800" b="1">
                <a:solidFill>
                  <a:srgbClr val="CC0000"/>
                </a:solidFill>
                <a:latin typeface="Arial" charset="0"/>
              </a:rPr>
              <a:t>max</a:t>
            </a:r>
            <a:r>
              <a:rPr lang="en-US" sz="1800" b="1" baseline="-25000">
                <a:solidFill>
                  <a:srgbClr val="CC0000"/>
                </a:solidFill>
                <a:latin typeface="Arial" charset="0"/>
              </a:rPr>
              <a:t>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V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(i – 1) a</a:t>
            </a:r>
            <a:r>
              <a:rPr lang="en-US" sz="1800" baseline="-25000">
                <a:latin typeface="Arial" charset="0"/>
              </a:rPr>
              <a:t>kj</a:t>
            </a:r>
            <a:r>
              <a:rPr lang="en-US" sz="180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 b="1" u="sng">
                <a:latin typeface="Arial" charset="0"/>
              </a:rPr>
              <a:t>Termination:</a:t>
            </a:r>
          </a:p>
          <a:p>
            <a:pPr eaLnBrk="1" hangingPunct="1">
              <a:buFontTx/>
              <a:buNone/>
            </a:pPr>
            <a:endParaRPr lang="en-US" sz="18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P(x, </a:t>
            </a:r>
            <a:r>
              <a:rPr lang="en-US" sz="1800">
                <a:latin typeface="Arial" charset="0"/>
                <a:sym typeface="Symbol" charset="0"/>
              </a:rPr>
              <a:t>*) = </a:t>
            </a:r>
            <a:r>
              <a:rPr lang="en-US" sz="2400">
                <a:latin typeface="Arial" charset="0"/>
                <a:sym typeface="Symbol" charset="0"/>
              </a:rPr>
              <a:t> </a:t>
            </a:r>
            <a:r>
              <a:rPr lang="en-US" sz="1800" b="1">
                <a:solidFill>
                  <a:srgbClr val="CC0000"/>
                </a:solidFill>
                <a:latin typeface="Arial" charset="0"/>
                <a:sym typeface="Symbol" charset="0"/>
              </a:rPr>
              <a:t>max</a:t>
            </a:r>
            <a:r>
              <a:rPr lang="en-US" sz="1800" b="1" baseline="-25000">
                <a:solidFill>
                  <a:srgbClr val="CC0000"/>
                </a:solidFill>
                <a:latin typeface="Arial" charset="0"/>
                <a:sym typeface="Symbol" charset="0"/>
              </a:rPr>
              <a:t>k</a:t>
            </a:r>
            <a:r>
              <a:rPr lang="en-US" sz="1800" b="1">
                <a:solidFill>
                  <a:srgbClr val="CC0000"/>
                </a:solidFill>
                <a:latin typeface="Arial" charset="0"/>
                <a:sym typeface="Symbol" charset="0"/>
              </a:rPr>
              <a:t> </a:t>
            </a:r>
            <a:r>
              <a:rPr lang="en-US" sz="1800">
                <a:latin typeface="Arial" charset="0"/>
                <a:sym typeface="Symbol" charset="0"/>
              </a:rPr>
              <a:t>V</a:t>
            </a:r>
            <a:r>
              <a:rPr lang="en-US" sz="1800" baseline="-25000">
                <a:latin typeface="Arial" charset="0"/>
                <a:sym typeface="Symbol" charset="0"/>
              </a:rPr>
              <a:t>k</a:t>
            </a:r>
            <a:r>
              <a:rPr lang="en-US" sz="1800">
                <a:latin typeface="Arial" charset="0"/>
                <a:sym typeface="Symbol" charset="0"/>
              </a:rPr>
              <a:t>(N)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70463" y="1660525"/>
            <a:ext cx="34893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2800"/>
              <a:t>		</a:t>
            </a:r>
            <a:r>
              <a:rPr lang="en-US" b="1">
                <a:solidFill>
                  <a:schemeClr val="accent2"/>
                </a:solidFill>
              </a:rPr>
              <a:t>FORWARD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b="1" u="sng"/>
              <a:t>Initialization:</a:t>
            </a:r>
            <a:r>
              <a:rPr lang="en-US"/>
              <a:t>	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/>
              <a:t>	f</a:t>
            </a:r>
            <a:r>
              <a:rPr lang="en-US" baseline="-25000"/>
              <a:t>0</a:t>
            </a:r>
            <a:r>
              <a:rPr lang="en-US"/>
              <a:t>(0) = 1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/>
              <a:t>	f</a:t>
            </a:r>
            <a:r>
              <a:rPr lang="en-US" baseline="-25000"/>
              <a:t>k</a:t>
            </a:r>
            <a:r>
              <a:rPr lang="en-US"/>
              <a:t>(0) = 0, for all k &gt; 0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b="1" u="sng"/>
              <a:t>Iteration: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/>
              <a:t>	f</a:t>
            </a:r>
            <a:r>
              <a:rPr lang="en-US" baseline="-25000"/>
              <a:t>l</a:t>
            </a:r>
            <a:r>
              <a:rPr lang="en-US"/>
              <a:t>(i) = e</a:t>
            </a:r>
            <a:r>
              <a:rPr lang="en-US" baseline="-25000"/>
              <a:t>l</a:t>
            </a:r>
            <a:r>
              <a:rPr lang="en-US"/>
              <a:t>(x</a:t>
            </a:r>
            <a:r>
              <a:rPr lang="en-US" baseline="-25000"/>
              <a:t>i</a:t>
            </a:r>
            <a:r>
              <a:rPr lang="en-US"/>
              <a:t>) </a:t>
            </a:r>
            <a:r>
              <a:rPr lang="en-US" sz="2400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n-US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n-US">
                <a:sym typeface="Symbol" charset="0"/>
              </a:rPr>
              <a:t> f</a:t>
            </a:r>
            <a:r>
              <a:rPr lang="en-US" baseline="-25000">
                <a:sym typeface="Symbol" charset="0"/>
              </a:rPr>
              <a:t>k</a:t>
            </a:r>
            <a:r>
              <a:rPr lang="en-US">
                <a:sym typeface="Symbol" charset="0"/>
              </a:rPr>
              <a:t>(i – 1) a</a:t>
            </a:r>
            <a:r>
              <a:rPr lang="en-US" baseline="-25000">
                <a:sym typeface="Symbol" charset="0"/>
              </a:rPr>
              <a:t>kl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b="1" u="sng">
                <a:sym typeface="Symbol" charset="0"/>
              </a:rPr>
              <a:t>Termination: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>
                <a:sym typeface="Symbol" charset="0"/>
              </a:rPr>
              <a:t>	</a:t>
            </a:r>
            <a:endParaRPr lang="en-US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/>
              <a:t>	P(x) = </a:t>
            </a:r>
            <a:r>
              <a:rPr lang="en-US" sz="2400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n-US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n-US">
                <a:sym typeface="Symbol" charset="0"/>
              </a:rPr>
              <a:t> f</a:t>
            </a:r>
            <a:r>
              <a:rPr lang="en-US" baseline="-25000">
                <a:sym typeface="Symbol" charset="0"/>
              </a:rPr>
              <a:t>k</a:t>
            </a:r>
            <a:r>
              <a:rPr lang="en-US">
                <a:sym typeface="Symbol" charset="0"/>
              </a:rPr>
              <a:t>(N)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variables:</a:t>
            </a:r>
          </a:p>
          <a:p>
            <a:pPr lvl="1"/>
            <a:r>
              <a:rPr lang="en-US" dirty="0" smtClean="0"/>
              <a:t>Sequences of words or characters</a:t>
            </a:r>
          </a:p>
          <a:p>
            <a:r>
              <a:rPr lang="en-US" dirty="0" smtClean="0"/>
              <a:t>Estimate transition probabilities from data using maximum likelihood</a:t>
            </a:r>
          </a:p>
          <a:p>
            <a:r>
              <a:rPr lang="en-US" dirty="0" smtClean="0"/>
              <a:t>State space: all English words</a:t>
            </a:r>
          </a:p>
          <a:p>
            <a:r>
              <a:rPr lang="en-US" dirty="0" smtClean="0"/>
              <a:t>IID Assumption =&gt; unigram language model</a:t>
            </a:r>
          </a:p>
          <a:p>
            <a:r>
              <a:rPr lang="en-US" dirty="0" smtClean="0"/>
              <a:t>First-order Markov Model =&gt; bigram LM</a:t>
            </a:r>
          </a:p>
          <a:p>
            <a:r>
              <a:rPr lang="en-US" dirty="0" smtClean="0"/>
              <a:t>Second-order =&gt; trigram LM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Motivation for the Backward Algorithm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376363"/>
            <a:ext cx="8382000" cy="5086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We want to compute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P(</a:t>
            </a:r>
            <a:r>
              <a:rPr lang="en-US" sz="1800">
                <a:latin typeface="Arial" charset="0"/>
                <a:sym typeface="Symbol" charset="0"/>
              </a:rPr>
              <a:t>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 | x),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the probability distribution on the i</a:t>
            </a:r>
            <a:r>
              <a:rPr lang="en-US" sz="1800" baseline="30000">
                <a:latin typeface="Arial" charset="0"/>
                <a:sym typeface="Symbol" charset="0"/>
              </a:rPr>
              <a:t>th</a:t>
            </a:r>
            <a:r>
              <a:rPr lang="en-US" sz="1800">
                <a:latin typeface="Arial" charset="0"/>
                <a:sym typeface="Symbol" charset="0"/>
              </a:rPr>
              <a:t> position, given x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We start by computing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P(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k, x) = P(x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,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k, x</a:t>
            </a:r>
            <a:r>
              <a:rPr lang="en-US" sz="1800" baseline="-25000">
                <a:latin typeface="Arial" charset="0"/>
                <a:sym typeface="Symbol" charset="0"/>
              </a:rPr>
              <a:t>i+1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N</a:t>
            </a:r>
            <a:r>
              <a:rPr lang="en-US" sz="1800">
                <a:latin typeface="Arial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     = P(x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,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k) P(x</a:t>
            </a:r>
            <a:r>
              <a:rPr lang="en-US" sz="1800" baseline="-25000">
                <a:latin typeface="Arial" charset="0"/>
                <a:sym typeface="Symbol" charset="0"/>
              </a:rPr>
              <a:t>i+1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N</a:t>
            </a:r>
            <a:r>
              <a:rPr lang="en-US" sz="1800">
                <a:latin typeface="Arial" charset="0"/>
                <a:sym typeface="Symbol" charset="0"/>
              </a:rPr>
              <a:t> | x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,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k) 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	     = P(x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,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k) P(x</a:t>
            </a:r>
            <a:r>
              <a:rPr lang="en-US" sz="1800" baseline="-25000">
                <a:latin typeface="Arial" charset="0"/>
                <a:sym typeface="Symbol" charset="0"/>
              </a:rPr>
              <a:t>i+1</a:t>
            </a:r>
            <a:r>
              <a:rPr lang="en-US" sz="1800">
                <a:latin typeface="Arial" charset="0"/>
                <a:sym typeface="Symbol" charset="0"/>
              </a:rPr>
              <a:t>…x</a:t>
            </a:r>
            <a:r>
              <a:rPr lang="en-US" sz="1800" baseline="-25000">
                <a:latin typeface="Arial" charset="0"/>
                <a:sym typeface="Symbol" charset="0"/>
              </a:rPr>
              <a:t>N</a:t>
            </a:r>
            <a:r>
              <a:rPr lang="en-US" sz="1800">
                <a:latin typeface="Arial" charset="0"/>
                <a:sym typeface="Symbol" charset="0"/>
              </a:rPr>
              <a:t> | 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k) 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Then, </a:t>
            </a:r>
            <a:r>
              <a:rPr lang="en-US" sz="1800">
                <a:latin typeface="Arial" charset="0"/>
              </a:rPr>
              <a:t>P(</a:t>
            </a:r>
            <a:r>
              <a:rPr lang="en-US" sz="1800">
                <a:latin typeface="Arial" charset="0"/>
                <a:sym typeface="Symbol" charset="0"/>
              </a:rPr>
              <a:t>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 | x) = P(</a:t>
            </a:r>
            <a:r>
              <a:rPr lang="en-US" sz="1800" baseline="-25000">
                <a:latin typeface="Arial" charset="0"/>
                <a:sym typeface="Symbol" charset="0"/>
              </a:rPr>
              <a:t>i</a:t>
            </a:r>
            <a:r>
              <a:rPr lang="en-US" sz="1800">
                <a:latin typeface="Arial" charset="0"/>
                <a:sym typeface="Symbol" charset="0"/>
              </a:rPr>
              <a:t> = k, x) / P(x)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905000" y="4716463"/>
            <a:ext cx="1582738" cy="319087"/>
          </a:xfrm>
          <a:prstGeom prst="rect">
            <a:avLst/>
          </a:prstGeom>
          <a:solidFill>
            <a:srgbClr val="008080">
              <a:alpha val="10980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1870075" y="5295900"/>
            <a:ext cx="165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8000"/>
                </a:solidFill>
                <a:latin typeface="Arial Unicode MS" charset="0"/>
              </a:rPr>
              <a:t>Forward, f</a:t>
            </a:r>
            <a:r>
              <a:rPr lang="en-US" b="1" baseline="-25000">
                <a:solidFill>
                  <a:srgbClr val="008000"/>
                </a:solidFill>
                <a:latin typeface="Arial Unicode MS" charset="0"/>
              </a:rPr>
              <a:t>k</a:t>
            </a:r>
            <a:r>
              <a:rPr lang="en-US" b="1">
                <a:solidFill>
                  <a:srgbClr val="008000"/>
                </a:solidFill>
                <a:latin typeface="Arial Unicode MS" charset="0"/>
              </a:rPr>
              <a:t>(i)</a:t>
            </a:r>
            <a:r>
              <a:rPr lang="en-US">
                <a:latin typeface="Arial Unicode MS" charset="0"/>
              </a:rPr>
              <a:t> </a:t>
            </a: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3522663" y="4716463"/>
            <a:ext cx="1827212" cy="319087"/>
          </a:xfrm>
          <a:prstGeom prst="rect">
            <a:avLst/>
          </a:prstGeom>
          <a:solidFill>
            <a:srgbClr val="FF0000">
              <a:alpha val="10980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3490913" y="5295900"/>
            <a:ext cx="1893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  <a:latin typeface="Arial Unicode MS" charset="0"/>
              </a:rPr>
              <a:t>Backward, b</a:t>
            </a:r>
            <a:r>
              <a:rPr lang="en-US" b="1" baseline="-25000">
                <a:solidFill>
                  <a:srgbClr val="CC0000"/>
                </a:solidFill>
                <a:latin typeface="Arial Unicode MS" charset="0"/>
              </a:rPr>
              <a:t>k</a:t>
            </a:r>
            <a:r>
              <a:rPr lang="en-US" b="1">
                <a:solidFill>
                  <a:srgbClr val="CC0000"/>
                </a:solidFill>
                <a:latin typeface="Arial Unicode MS" charset="0"/>
              </a:rPr>
              <a:t>(i)</a:t>
            </a:r>
            <a:r>
              <a:rPr lang="en-US">
                <a:latin typeface="Arial Unicode M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057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  <p:bldP spid="413701" grpId="0"/>
      <p:bldP spid="413702" grpId="0" animBg="1"/>
      <p:bldP spid="4137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Backward Algorithm – derivation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Define the backward probability: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b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 = 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…x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 	</a:t>
            </a:r>
            <a:r>
              <a:rPr lang="ja-JP" alt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“</a:t>
            </a:r>
            <a:r>
              <a:rPr 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starting from i</a:t>
            </a:r>
            <a:r>
              <a:rPr lang="en-US" sz="1800" i="1" baseline="30000">
                <a:solidFill>
                  <a:schemeClr val="accent2"/>
                </a:solidFill>
                <a:latin typeface="Arial" charset="0"/>
                <a:sym typeface="Symbol" charset="0"/>
              </a:rPr>
              <a:t>th</a:t>
            </a:r>
            <a:r>
              <a:rPr 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 state = k, generate rest of x</a:t>
            </a:r>
            <a:r>
              <a:rPr lang="ja-JP" altLang="en-US" sz="1800" i="1">
                <a:solidFill>
                  <a:schemeClr val="accent2"/>
                </a:solidFill>
                <a:latin typeface="Arial" charset="0"/>
                <a:sym typeface="Symbol" charset="0"/>
              </a:rPr>
              <a:t>”</a:t>
            </a:r>
            <a:endParaRPr lang="en-US" sz="1800" i="1">
              <a:solidFill>
                <a:schemeClr val="accent2"/>
              </a:solidFill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i="1">
              <a:solidFill>
                <a:schemeClr val="accent2"/>
              </a:solidFill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i+1…N 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,x</a:t>
            </a:r>
            <a:r>
              <a:rPr lang="en-US" sz="2000" baseline="-25000">
                <a:latin typeface="Arial" charset="0"/>
                <a:sym typeface="Symbol" charset="0"/>
              </a:rPr>
              <a:t>i+2</a:t>
            </a:r>
            <a:r>
              <a:rPr lang="en-US" sz="2000">
                <a:latin typeface="Arial" charset="0"/>
                <a:sym typeface="Symbol" charset="0"/>
              </a:rPr>
              <a:t>, …, 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 …, 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i+1…N </a:t>
            </a:r>
            <a:r>
              <a:rPr lang="en-US" sz="2000">
                <a:latin typeface="Arial" charset="0"/>
                <a:sym typeface="Symbol" charset="0"/>
              </a:rPr>
              <a:t>P(x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,x</a:t>
            </a:r>
            <a:r>
              <a:rPr lang="en-US" sz="2000" baseline="-25000">
                <a:latin typeface="Arial" charset="0"/>
                <a:sym typeface="Symbol" charset="0"/>
              </a:rPr>
              <a:t>i+2</a:t>
            </a:r>
            <a:r>
              <a:rPr lang="en-US" sz="2000">
                <a:latin typeface="Arial" charset="0"/>
                <a:sym typeface="Symbol" charset="0"/>
              </a:rPr>
              <a:t>, …, x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, 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 = l, </a:t>
            </a:r>
            <a:r>
              <a:rPr lang="en-US" sz="2000" baseline="-25000">
                <a:latin typeface="Arial" charset="0"/>
                <a:sym typeface="Symbol" charset="0"/>
              </a:rPr>
              <a:t>i+2</a:t>
            </a:r>
            <a:r>
              <a:rPr lang="en-US" sz="2000">
                <a:latin typeface="Arial" charset="0"/>
                <a:sym typeface="Symbol" charset="0"/>
              </a:rPr>
              <a:t>, …, </a:t>
            </a:r>
            <a:r>
              <a:rPr lang="en-US" sz="2000" baseline="-25000">
                <a:latin typeface="Arial" charset="0"/>
                <a:sym typeface="Symbol" charset="0"/>
              </a:rPr>
              <a:t>N</a:t>
            </a:r>
            <a:r>
              <a:rPr lang="en-US" sz="2000">
                <a:latin typeface="Arial" charset="0"/>
                <a:sym typeface="Symbol" charset="0"/>
              </a:rPr>
              <a:t> | 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e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) a</a:t>
            </a:r>
            <a:r>
              <a:rPr lang="en-US" sz="2000" baseline="-25000">
                <a:latin typeface="Arial" charset="0"/>
                <a:sym typeface="Symbol" charset="0"/>
              </a:rPr>
              <a:t>kl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Arial" charset="0"/>
                <a:sym typeface="Symbol" charset="0"/>
              </a:rPr>
              <a:t>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i+1…N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P(x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i+2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…, x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N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i+2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, …,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N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| 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i+1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 = 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     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 e</a:t>
            </a:r>
            <a:r>
              <a:rPr lang="en-US" sz="2000" baseline="-25000">
                <a:latin typeface="Arial" charset="0"/>
                <a:sym typeface="Symbol" charset="0"/>
              </a:rPr>
              <a:t>l</a:t>
            </a:r>
            <a:r>
              <a:rPr lang="en-US" sz="2000">
                <a:latin typeface="Arial" charset="0"/>
                <a:sym typeface="Symbol" charset="0"/>
              </a:rPr>
              <a:t>(x</a:t>
            </a:r>
            <a:r>
              <a:rPr lang="en-US" sz="2000" baseline="-25000">
                <a:latin typeface="Arial" charset="0"/>
                <a:sym typeface="Symbol" charset="0"/>
              </a:rPr>
              <a:t>i+1</a:t>
            </a:r>
            <a:r>
              <a:rPr lang="en-US" sz="2000">
                <a:latin typeface="Arial" charset="0"/>
                <a:sym typeface="Symbol" charset="0"/>
              </a:rPr>
              <a:t>) a</a:t>
            </a:r>
            <a:r>
              <a:rPr lang="en-US" sz="2000" baseline="-25000">
                <a:latin typeface="Arial" charset="0"/>
                <a:sym typeface="Symbol" charset="0"/>
              </a:rPr>
              <a:t>kl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b</a:t>
            </a:r>
            <a:r>
              <a:rPr lang="en-US" sz="2000" b="1" baseline="-25000">
                <a:solidFill>
                  <a:schemeClr val="accent2"/>
                </a:solidFill>
                <a:latin typeface="Arial" charset="0"/>
                <a:sym typeface="Symbol" charset="0"/>
              </a:rPr>
              <a:t>l</a:t>
            </a:r>
            <a:r>
              <a:rPr lang="en-US" sz="2000" b="1">
                <a:solidFill>
                  <a:schemeClr val="accent2"/>
                </a:solidFill>
                <a:latin typeface="Arial" charset="0"/>
                <a:sym typeface="Symbol" charset="0"/>
              </a:rPr>
              <a:t>(i+1)</a:t>
            </a:r>
            <a:endParaRPr lang="en-US" sz="2000" b="1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Backward Algorithm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90650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We can compute b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(i) for all k, i, using dynamic programming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u="sng">
                <a:latin typeface="Arial" charset="0"/>
              </a:rPr>
              <a:t>Initialization:</a:t>
            </a:r>
            <a:r>
              <a:rPr lang="en-US" sz="1800">
                <a:latin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b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(N) = 1, for all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u="sng">
                <a:latin typeface="Arial" charset="0"/>
              </a:rPr>
              <a:t>Iteration: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b="1" u="sng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b</a:t>
            </a:r>
            <a:r>
              <a:rPr lang="en-US" sz="1800" baseline="-25000">
                <a:latin typeface="Arial" charset="0"/>
              </a:rPr>
              <a:t>k</a:t>
            </a:r>
            <a:r>
              <a:rPr lang="en-US" sz="1800">
                <a:latin typeface="Arial" charset="0"/>
              </a:rPr>
              <a:t>(i) = </a:t>
            </a:r>
            <a:r>
              <a:rPr lang="en-US" sz="2400">
                <a:latin typeface="Arial" charset="0"/>
                <a:sym typeface="Symbol" charset="0"/>
              </a:rPr>
              <a:t>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 e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(x</a:t>
            </a:r>
            <a:r>
              <a:rPr lang="en-US" sz="1800" baseline="-25000">
                <a:latin typeface="Arial" charset="0"/>
                <a:sym typeface="Symbol" charset="0"/>
              </a:rPr>
              <a:t>i+1</a:t>
            </a:r>
            <a:r>
              <a:rPr lang="en-US" sz="1800">
                <a:latin typeface="Arial" charset="0"/>
                <a:sym typeface="Symbol" charset="0"/>
              </a:rPr>
              <a:t>) a</a:t>
            </a:r>
            <a:r>
              <a:rPr lang="en-US" sz="1800" baseline="-25000">
                <a:latin typeface="Arial" charset="0"/>
                <a:sym typeface="Symbol" charset="0"/>
              </a:rPr>
              <a:t>kl</a:t>
            </a:r>
            <a:r>
              <a:rPr lang="en-US" sz="1800">
                <a:latin typeface="Arial" charset="0"/>
                <a:sym typeface="Symbol" charset="0"/>
              </a:rPr>
              <a:t> b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(i+1)</a:t>
            </a:r>
            <a:endParaRPr lang="en-US" sz="1800" baseline="-25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u="sng">
                <a:latin typeface="Arial" charset="0"/>
                <a:sym typeface="Symbol" charset="0"/>
              </a:rPr>
              <a:t>Termination: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  <a:sym typeface="Symbol" charset="0"/>
              </a:rPr>
              <a:t>	</a:t>
            </a:r>
            <a:endParaRPr lang="en-US" sz="18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Arial" charset="0"/>
              </a:rPr>
              <a:t>	P(x) = </a:t>
            </a:r>
            <a:r>
              <a:rPr lang="en-US" sz="2400">
                <a:latin typeface="Arial" charset="0"/>
                <a:sym typeface="Symbol" charset="0"/>
              </a:rPr>
              <a:t>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 a</a:t>
            </a:r>
            <a:r>
              <a:rPr lang="en-US" sz="1800" baseline="-25000">
                <a:latin typeface="Arial" charset="0"/>
                <a:sym typeface="Symbol" charset="0"/>
              </a:rPr>
              <a:t>0l</a:t>
            </a:r>
            <a:r>
              <a:rPr lang="en-US" sz="1800">
                <a:latin typeface="Arial" charset="0"/>
                <a:sym typeface="Symbol" charset="0"/>
              </a:rPr>
              <a:t> e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(x</a:t>
            </a:r>
            <a:r>
              <a:rPr lang="en-US" sz="1800" baseline="-25000">
                <a:latin typeface="Arial" charset="0"/>
                <a:sym typeface="Symbol" charset="0"/>
              </a:rPr>
              <a:t>1</a:t>
            </a:r>
            <a:r>
              <a:rPr lang="en-US" sz="1800">
                <a:latin typeface="Arial" charset="0"/>
                <a:sym typeface="Symbol" charset="0"/>
              </a:rPr>
              <a:t>) b</a:t>
            </a:r>
            <a:r>
              <a:rPr lang="en-US" sz="1800" baseline="-25000">
                <a:latin typeface="Arial" charset="0"/>
                <a:sym typeface="Symbol" charset="0"/>
              </a:rPr>
              <a:t>l</a:t>
            </a:r>
            <a:r>
              <a:rPr lang="en-US" sz="1800">
                <a:latin typeface="Arial" charset="0"/>
                <a:sym typeface="Symbol" charset="0"/>
              </a:rPr>
              <a:t>(1)</a:t>
            </a:r>
            <a:endParaRPr 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1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Computational Complexity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What is the running time, and space required, for Forward and Backward?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			Time:   O(K</a:t>
            </a:r>
            <a:r>
              <a:rPr lang="en-US" sz="1800" baseline="30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N)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			Space: O(KN)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Useful implementation technique to avoid underflows</a:t>
            </a:r>
          </a:p>
          <a:p>
            <a:pPr eaLnBrk="1" hangingPunct="1">
              <a:buFontTx/>
              <a:buNone/>
            </a:pPr>
            <a:endParaRPr lang="en-US" sz="18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Viterbi:</a:t>
            </a:r>
            <a:r>
              <a:rPr lang="en-US" sz="1800">
                <a:latin typeface="Arial" charset="0"/>
              </a:rPr>
              <a:t>	         	sum of logs</a:t>
            </a:r>
          </a:p>
          <a:p>
            <a:pPr eaLnBrk="1" hangingPunct="1">
              <a:buFontTx/>
              <a:buNone/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solidFill>
                  <a:schemeClr val="accent2"/>
                </a:solidFill>
                <a:latin typeface="Arial" charset="0"/>
              </a:rPr>
              <a:t>Forward/Backward:</a:t>
            </a:r>
            <a:r>
              <a:rPr lang="en-US" sz="1800">
                <a:latin typeface="Arial" charset="0"/>
              </a:rPr>
              <a:t> 	rescaling at each few positions by multiplying 		 	         	by a constant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3184525" y="3070225"/>
            <a:ext cx="1670050" cy="777875"/>
          </a:xfrm>
          <a:prstGeom prst="rect">
            <a:avLst/>
          </a:prstGeom>
          <a:solidFill>
            <a:srgbClr val="CCFFFF">
              <a:alpha val="16862"/>
            </a:srgb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Posterior Decoding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We can now calculate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			f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 b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P(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 | x) = 	</a:t>
            </a:r>
            <a:r>
              <a:rPr lang="en-US" sz="2000">
                <a:latin typeface="Arial" charset="0"/>
              </a:rPr>
              <a:t>–––––––      </a:t>
            </a: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		   	   P(x)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Then, we can ask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What is the most likely state at position i of sequence 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Define </a:t>
            </a:r>
            <a:r>
              <a:rPr lang="en-US" sz="2000" baseline="30000">
                <a:latin typeface="Arial" charset="0"/>
                <a:sym typeface="Symbol" charset="0"/>
              </a:rPr>
              <a:t>^</a:t>
            </a:r>
            <a:r>
              <a:rPr lang="en-US" sz="2000">
                <a:latin typeface="Arial" charset="0"/>
                <a:sym typeface="Symbol" charset="0"/>
              </a:rPr>
              <a:t> by Posterior Decoding: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  <a:sym typeface="Symbol" charset="0"/>
              </a:rPr>
              <a:t>		 	</a:t>
            </a:r>
            <a:r>
              <a:rPr lang="en-US" sz="2000" baseline="30000">
                <a:latin typeface="Arial" charset="0"/>
                <a:sym typeface="Symbol" charset="0"/>
              </a:rPr>
              <a:t>^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argmax</a:t>
            </a:r>
            <a:r>
              <a:rPr lang="en-US" sz="2000" baseline="-25000">
                <a:latin typeface="Arial" charset="0"/>
                <a:sym typeface="Symbol" charset="0"/>
              </a:rPr>
              <a:t>k</a:t>
            </a:r>
            <a:r>
              <a:rPr lang="en-US" sz="2000">
                <a:latin typeface="Arial" charset="0"/>
                <a:sym typeface="Symbol" charset="0"/>
              </a:rPr>
              <a:t> </a:t>
            </a:r>
            <a:r>
              <a:rPr lang="en-US" sz="2000">
                <a:latin typeface="Arial" charset="0"/>
              </a:rPr>
              <a:t>P(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 | x)  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616450" y="1524000"/>
            <a:ext cx="4387850" cy="2571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P(</a:t>
            </a:r>
            <a:r>
              <a:rPr lang="en-US" sz="1600">
                <a:sym typeface="Symbol" charset="0"/>
              </a:rPr>
              <a:t>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 = k | x) = </a:t>
            </a:r>
          </a:p>
          <a:p>
            <a:endParaRPr lang="en-US" sz="1600">
              <a:sym typeface="Symbol" charset="0"/>
            </a:endParaRPr>
          </a:p>
          <a:p>
            <a:r>
              <a:rPr lang="en-US" sz="1600">
                <a:sym typeface="Symbol" charset="0"/>
              </a:rPr>
              <a:t>P(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 = k , x)/P(x) = </a:t>
            </a:r>
          </a:p>
          <a:p>
            <a:endParaRPr lang="en-US" sz="1600">
              <a:sym typeface="Symbol" charset="0"/>
            </a:endParaRPr>
          </a:p>
          <a:p>
            <a:r>
              <a:rPr lang="en-US" sz="1600">
                <a:sym typeface="Symbol" charset="0"/>
              </a:rPr>
              <a:t>P(x</a:t>
            </a:r>
            <a:r>
              <a:rPr lang="en-US" sz="1600" baseline="-25000">
                <a:sym typeface="Symbol" charset="0"/>
              </a:rPr>
              <a:t>1</a:t>
            </a:r>
            <a:r>
              <a:rPr lang="en-US" sz="1600">
                <a:sym typeface="Symbol" charset="0"/>
              </a:rPr>
              <a:t>, …, x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, 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 = k, x</a:t>
            </a:r>
            <a:r>
              <a:rPr lang="en-US" sz="1600" baseline="-25000">
                <a:sym typeface="Symbol" charset="0"/>
              </a:rPr>
              <a:t>i+1</a:t>
            </a:r>
            <a:r>
              <a:rPr lang="en-US" sz="1600">
                <a:sym typeface="Symbol" charset="0"/>
              </a:rPr>
              <a:t>, … x</a:t>
            </a:r>
            <a:r>
              <a:rPr lang="en-US" sz="1600" baseline="-25000">
                <a:sym typeface="Symbol" charset="0"/>
              </a:rPr>
              <a:t>n</a:t>
            </a:r>
            <a:r>
              <a:rPr lang="en-US" sz="1600">
                <a:sym typeface="Symbol" charset="0"/>
              </a:rPr>
              <a:t>) / P(x) =</a:t>
            </a:r>
          </a:p>
          <a:p>
            <a:endParaRPr lang="en-US" sz="1600">
              <a:sym typeface="Symbol" charset="0"/>
            </a:endParaRPr>
          </a:p>
          <a:p>
            <a:r>
              <a:rPr lang="en-US" sz="1600">
                <a:sym typeface="Symbol" charset="0"/>
              </a:rPr>
              <a:t>P(x</a:t>
            </a:r>
            <a:r>
              <a:rPr lang="en-US" sz="1600" baseline="-25000">
                <a:sym typeface="Symbol" charset="0"/>
              </a:rPr>
              <a:t>1</a:t>
            </a:r>
            <a:r>
              <a:rPr lang="en-US" sz="1600">
                <a:sym typeface="Symbol" charset="0"/>
              </a:rPr>
              <a:t>, …, x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, </a:t>
            </a:r>
            <a:r>
              <a:rPr lang="en-US" sz="1600" baseline="-25000">
                <a:sym typeface="Symbol" charset="0"/>
              </a:rPr>
              <a:t>i </a:t>
            </a:r>
            <a:r>
              <a:rPr lang="en-US" sz="1600">
                <a:sym typeface="Symbol" charset="0"/>
              </a:rPr>
              <a:t>= k) P(x</a:t>
            </a:r>
            <a:r>
              <a:rPr lang="en-US" sz="1600" baseline="-25000">
                <a:sym typeface="Symbol" charset="0"/>
              </a:rPr>
              <a:t>i+1</a:t>
            </a:r>
            <a:r>
              <a:rPr lang="en-US" sz="1600">
                <a:sym typeface="Symbol" charset="0"/>
              </a:rPr>
              <a:t>, … x</a:t>
            </a:r>
            <a:r>
              <a:rPr lang="en-US" sz="1600" baseline="-25000">
                <a:sym typeface="Symbol" charset="0"/>
              </a:rPr>
              <a:t>n</a:t>
            </a:r>
            <a:r>
              <a:rPr lang="en-US" sz="1600">
                <a:sym typeface="Symbol" charset="0"/>
              </a:rPr>
              <a:t> | 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 = k)</a:t>
            </a:r>
            <a:r>
              <a:rPr lang="en-US">
                <a:sym typeface="Symbol" charset="0"/>
              </a:rPr>
              <a:t> / P(x) =</a:t>
            </a:r>
          </a:p>
          <a:p>
            <a:endParaRPr lang="en-US">
              <a:sym typeface="Symbol" charset="0"/>
            </a:endParaRPr>
          </a:p>
          <a:p>
            <a:r>
              <a:rPr lang="en-US" sz="1600">
                <a:sym typeface="Symbol" charset="0"/>
              </a:rPr>
              <a:t>f</a:t>
            </a:r>
            <a:r>
              <a:rPr lang="en-US" sz="1600" baseline="-25000"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(i) b</a:t>
            </a:r>
            <a:r>
              <a:rPr lang="en-US" sz="1600" baseline="-25000"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(i) / P(x)</a:t>
            </a:r>
          </a:p>
        </p:txBody>
      </p:sp>
    </p:spTree>
    <p:extLst>
      <p:ext uri="{BB962C8B-B14F-4D97-AF65-F5344CB8AC3E}">
        <p14:creationId xmlns:p14="http://schemas.microsoft.com/office/powerpoint/2010/main" val="355390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Posterior Decoding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For each state, 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Posterior Decoding gives us a curve of likelihood of state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for each position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That is sometimes more informative than Viterbi path 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30000">
                <a:latin typeface="Arial" charset="0"/>
                <a:sym typeface="Symbol" charset="0"/>
              </a:rPr>
              <a:t>*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Posterior Decoding may give an invalid sequence of states (of probability 0)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lvl="1" eaLnBrk="1" hangingPunct="1"/>
            <a:r>
              <a:rPr lang="en-US" sz="2000">
                <a:latin typeface="Arial" charset="0"/>
              </a:rPr>
              <a:t>Why?</a:t>
            </a:r>
          </a:p>
          <a:p>
            <a:pPr eaLnBrk="1" hangingPunct="1">
              <a:buFontTx/>
              <a:buNone/>
            </a:pPr>
            <a:endParaRPr lang="en-US" sz="2400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7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Posterior Decoding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43450"/>
            <a:ext cx="8382000" cy="188595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P(</a:t>
            </a:r>
            <a:r>
              <a:rPr lang="en-US" sz="2000">
                <a:latin typeface="Arial" charset="0"/>
                <a:sym typeface="Symbol" charset="0"/>
              </a:rPr>
              <a:t>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 | x)   = </a:t>
            </a:r>
            <a:r>
              <a:rPr lang="en-US">
                <a:latin typeface="Arial" charset="0"/>
                <a:sym typeface="Symbol" charset="0"/>
              </a:rPr>
              <a:t></a:t>
            </a:r>
            <a:r>
              <a:rPr lang="en-US" baseline="-25000">
                <a:latin typeface="Arial" charset="0"/>
                <a:sym typeface="Symbol" charset="0"/>
              </a:rPr>
              <a:t></a:t>
            </a:r>
            <a:r>
              <a:rPr lang="en-US">
                <a:latin typeface="Arial" charset="0"/>
                <a:sym typeface="Symbol" charset="0"/>
              </a:rPr>
              <a:t> </a:t>
            </a:r>
            <a:r>
              <a:rPr lang="en-US" sz="2000">
                <a:latin typeface="Arial" charset="0"/>
                <a:sym typeface="Symbol" charset="0"/>
              </a:rPr>
              <a:t>P( | x) </a:t>
            </a:r>
            <a:r>
              <a:rPr lang="en-US" sz="2000" b="1" i="1">
                <a:latin typeface="Arial" charset="0"/>
                <a:sym typeface="Symbol" charset="0"/>
              </a:rPr>
              <a:t>1</a:t>
            </a:r>
            <a:r>
              <a:rPr lang="en-US" sz="2000">
                <a:latin typeface="Arial" charset="0"/>
                <a:sym typeface="Symbol" charset="0"/>
              </a:rPr>
              <a:t>(</a:t>
            </a:r>
            <a:r>
              <a:rPr lang="en-US" sz="2000" baseline="-25000">
                <a:latin typeface="Arial" charset="0"/>
                <a:sym typeface="Symbol" charset="0"/>
              </a:rPr>
              <a:t>i</a:t>
            </a:r>
            <a:r>
              <a:rPr lang="en-US" sz="2000">
                <a:latin typeface="Arial" charset="0"/>
                <a:sym typeface="Symbol" charset="0"/>
              </a:rPr>
              <a:t> = k) 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sym typeface="Symbol" charset="0"/>
              </a:rPr>
              <a:t>			</a:t>
            </a:r>
            <a:r>
              <a:rPr lang="en-US" sz="2000">
                <a:latin typeface="Arial" charset="0"/>
                <a:sym typeface="Symbol" charset="0"/>
              </a:rPr>
              <a:t>= </a:t>
            </a:r>
            <a:r>
              <a:rPr lang="en-US">
                <a:latin typeface="Arial" charset="0"/>
                <a:sym typeface="Symbol" charset="0"/>
              </a:rPr>
              <a:t> </a:t>
            </a:r>
            <a:r>
              <a:rPr lang="en-US" baseline="-25000">
                <a:latin typeface="Arial" charset="0"/>
                <a:sym typeface="Symbol" charset="0"/>
              </a:rPr>
              <a:t>{:[i] = k}</a:t>
            </a:r>
            <a:r>
              <a:rPr lang="en-US">
                <a:latin typeface="Arial" charset="0"/>
                <a:sym typeface="Symbol" charset="0"/>
              </a:rPr>
              <a:t> </a:t>
            </a:r>
            <a:r>
              <a:rPr lang="en-US" sz="2000">
                <a:latin typeface="Arial" charset="0"/>
                <a:sym typeface="Symbol" charset="0"/>
              </a:rPr>
              <a:t>P( | x)</a:t>
            </a:r>
          </a:p>
        </p:txBody>
      </p:sp>
      <p:graphicFrame>
        <p:nvGraphicFramePr>
          <p:cNvPr id="425988" name="Group 4"/>
          <p:cNvGraphicFramePr>
            <a:graphicFrameLocks noGrp="1"/>
          </p:cNvGraphicFramePr>
          <p:nvPr/>
        </p:nvGraphicFramePr>
        <p:xfrm>
          <a:off x="2038350" y="1905000"/>
          <a:ext cx="5608638" cy="2286000"/>
        </p:xfrm>
        <a:graphic>
          <a:graphicData uri="http://schemas.openxmlformats.org/drawingml/2006/table">
            <a:tbl>
              <a:tblPr/>
              <a:tblGrid>
                <a:gridCol w="466725"/>
                <a:gridCol w="468313"/>
                <a:gridCol w="466725"/>
                <a:gridCol w="423862"/>
                <a:gridCol w="511175"/>
                <a:gridCol w="468313"/>
                <a:gridCol w="466725"/>
                <a:gridCol w="466725"/>
                <a:gridCol w="468312"/>
                <a:gridCol w="466725"/>
                <a:gridCol w="468313"/>
                <a:gridCol w="4667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6068" name="Text Box 84"/>
          <p:cNvSpPr txBox="1">
            <a:spLocks noChangeArrowheads="1"/>
          </p:cNvSpPr>
          <p:nvPr/>
        </p:nvSpPr>
        <p:spPr bwMode="auto">
          <a:xfrm>
            <a:off x="2063750" y="1450975"/>
            <a:ext cx="552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   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   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3</a:t>
            </a:r>
            <a:r>
              <a:rPr lang="en-US">
                <a:solidFill>
                  <a:schemeClr val="accent2"/>
                </a:solidFill>
                <a:latin typeface="Arial Unicode MS" charset="0"/>
              </a:rPr>
              <a:t> …………………………………………… x</a:t>
            </a:r>
            <a:r>
              <a:rPr lang="en-US" baseline="-25000">
                <a:solidFill>
                  <a:schemeClr val="accent2"/>
                </a:solidFill>
                <a:latin typeface="Arial Unicode MS" charset="0"/>
              </a:rPr>
              <a:t>N</a:t>
            </a:r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426069" name="Text Box 85"/>
          <p:cNvSpPr txBox="1">
            <a:spLocks noChangeArrowheads="1"/>
          </p:cNvSpPr>
          <p:nvPr/>
        </p:nvSpPr>
        <p:spPr bwMode="auto">
          <a:xfrm>
            <a:off x="1779588" y="19081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solidFill>
                <a:schemeClr val="accent2"/>
              </a:solidFill>
              <a:latin typeface="Arial Unicode MS" charset="0"/>
            </a:endParaRPr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1130300" y="1908175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State 1</a:t>
            </a:r>
          </a:p>
        </p:txBody>
      </p:sp>
      <p:sp>
        <p:nvSpPr>
          <p:cNvPr id="426071" name="Text Box 87"/>
          <p:cNvSpPr txBox="1">
            <a:spLocks noChangeArrowheads="1"/>
          </p:cNvSpPr>
          <p:nvPr/>
        </p:nvSpPr>
        <p:spPr bwMode="auto">
          <a:xfrm>
            <a:off x="1754188" y="2874963"/>
            <a:ext cx="23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l</a:t>
            </a:r>
          </a:p>
        </p:txBody>
      </p:sp>
      <p:sp>
        <p:nvSpPr>
          <p:cNvPr id="426072" name="Rectangle 88"/>
          <p:cNvSpPr>
            <a:spLocks noChangeArrowheads="1"/>
          </p:cNvSpPr>
          <p:nvPr/>
        </p:nvSpPr>
        <p:spPr bwMode="auto">
          <a:xfrm>
            <a:off x="3848100" y="2819400"/>
            <a:ext cx="530225" cy="4476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chemeClr val="accent2"/>
                </a:solidFill>
              </a:rPr>
              <a:t>P(</a:t>
            </a:r>
            <a:r>
              <a:rPr lang="en-US" sz="1000" b="1">
                <a:solidFill>
                  <a:schemeClr val="accent2"/>
                </a:solidFill>
                <a:sym typeface="Symbol" charset="0"/>
              </a:rPr>
              <a:t></a:t>
            </a:r>
            <a:r>
              <a:rPr lang="en-US" sz="1000" b="1" baseline="-25000">
                <a:solidFill>
                  <a:schemeClr val="accent2"/>
                </a:solidFill>
                <a:sym typeface="Symbol" charset="0"/>
              </a:rPr>
              <a:t>i</a:t>
            </a:r>
            <a:r>
              <a:rPr lang="en-US" sz="1000" b="1">
                <a:solidFill>
                  <a:schemeClr val="accent2"/>
                </a:solidFill>
                <a:sym typeface="Symbol" charset="0"/>
              </a:rPr>
              <a:t>=l|x)</a:t>
            </a:r>
          </a:p>
        </p:txBody>
      </p:sp>
      <p:sp>
        <p:nvSpPr>
          <p:cNvPr id="426073" name="Text Box 89"/>
          <p:cNvSpPr txBox="1">
            <a:spLocks noChangeArrowheads="1"/>
          </p:cNvSpPr>
          <p:nvPr/>
        </p:nvSpPr>
        <p:spPr bwMode="auto">
          <a:xfrm>
            <a:off x="1722438" y="377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Arial Unicode MS" charset="0"/>
              </a:rPr>
              <a:t>k</a:t>
            </a:r>
          </a:p>
        </p:txBody>
      </p:sp>
      <p:sp>
        <p:nvSpPr>
          <p:cNvPr id="426074" name="Freeform 90"/>
          <p:cNvSpPr>
            <a:spLocks/>
          </p:cNvSpPr>
          <p:nvPr/>
        </p:nvSpPr>
        <p:spPr bwMode="auto">
          <a:xfrm>
            <a:off x="2211388" y="2101850"/>
            <a:ext cx="1636712" cy="739775"/>
          </a:xfrm>
          <a:custGeom>
            <a:avLst/>
            <a:gdLst>
              <a:gd name="T0" fmla="*/ 0 w 1032"/>
              <a:gd name="T1" fmla="*/ 46 h 464"/>
              <a:gd name="T2" fmla="*/ 331 w 1032"/>
              <a:gd name="T3" fmla="*/ 46 h 464"/>
              <a:gd name="T4" fmla="*/ 629 w 1032"/>
              <a:gd name="T5" fmla="*/ 324 h 464"/>
              <a:gd name="T6" fmla="*/ 907 w 1032"/>
              <a:gd name="T7" fmla="*/ 310 h 464"/>
              <a:gd name="T8" fmla="*/ 1032 w 1032"/>
              <a:gd name="T9" fmla="*/ 464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2"/>
              <a:gd name="T16" fmla="*/ 0 h 464"/>
              <a:gd name="T17" fmla="*/ 1032 w 1032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2" h="464">
                <a:moveTo>
                  <a:pt x="0" y="46"/>
                </a:moveTo>
                <a:cubicBezTo>
                  <a:pt x="113" y="23"/>
                  <a:pt x="226" y="0"/>
                  <a:pt x="331" y="46"/>
                </a:cubicBezTo>
                <a:cubicBezTo>
                  <a:pt x="436" y="92"/>
                  <a:pt x="533" y="280"/>
                  <a:pt x="629" y="324"/>
                </a:cubicBezTo>
                <a:cubicBezTo>
                  <a:pt x="725" y="368"/>
                  <a:pt x="840" y="287"/>
                  <a:pt x="907" y="310"/>
                </a:cubicBezTo>
                <a:cubicBezTo>
                  <a:pt x="974" y="333"/>
                  <a:pt x="1003" y="398"/>
                  <a:pt x="1032" y="464"/>
                </a:cubicBezTo>
              </a:path>
            </a:pathLst>
          </a:custGeom>
          <a:noFill/>
          <a:ln w="381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75" name="Freeform 91"/>
          <p:cNvSpPr>
            <a:spLocks/>
          </p:cNvSpPr>
          <p:nvPr/>
        </p:nvSpPr>
        <p:spPr bwMode="auto">
          <a:xfrm>
            <a:off x="2217738" y="2506663"/>
            <a:ext cx="1622425" cy="844550"/>
          </a:xfrm>
          <a:custGeom>
            <a:avLst/>
            <a:gdLst>
              <a:gd name="T0" fmla="*/ 0 w 1022"/>
              <a:gd name="T1" fmla="*/ 0 h 532"/>
              <a:gd name="T2" fmla="*/ 120 w 1022"/>
              <a:gd name="T3" fmla="*/ 346 h 532"/>
              <a:gd name="T4" fmla="*/ 297 w 1022"/>
              <a:gd name="T5" fmla="*/ 274 h 532"/>
              <a:gd name="T6" fmla="*/ 561 w 1022"/>
              <a:gd name="T7" fmla="*/ 519 h 532"/>
              <a:gd name="T8" fmla="*/ 893 w 1022"/>
              <a:gd name="T9" fmla="*/ 351 h 532"/>
              <a:gd name="T10" fmla="*/ 1022 w 1022"/>
              <a:gd name="T11" fmla="*/ 346 h 5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2"/>
              <a:gd name="T19" fmla="*/ 0 h 532"/>
              <a:gd name="T20" fmla="*/ 1022 w 1022"/>
              <a:gd name="T21" fmla="*/ 532 h 5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2" h="532">
                <a:moveTo>
                  <a:pt x="0" y="0"/>
                </a:moveTo>
                <a:cubicBezTo>
                  <a:pt x="35" y="150"/>
                  <a:pt x="71" y="300"/>
                  <a:pt x="120" y="346"/>
                </a:cubicBezTo>
                <a:cubicBezTo>
                  <a:pt x="169" y="392"/>
                  <a:pt x="224" y="245"/>
                  <a:pt x="297" y="274"/>
                </a:cubicBezTo>
                <a:cubicBezTo>
                  <a:pt x="370" y="303"/>
                  <a:pt x="462" y="506"/>
                  <a:pt x="561" y="519"/>
                </a:cubicBezTo>
                <a:cubicBezTo>
                  <a:pt x="660" y="532"/>
                  <a:pt x="816" y="380"/>
                  <a:pt x="893" y="351"/>
                </a:cubicBezTo>
                <a:cubicBezTo>
                  <a:pt x="970" y="322"/>
                  <a:pt x="996" y="334"/>
                  <a:pt x="1022" y="346"/>
                </a:cubicBezTo>
              </a:path>
            </a:pathLst>
          </a:custGeom>
          <a:noFill/>
          <a:ln w="508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76" name="Freeform 92"/>
          <p:cNvSpPr>
            <a:spLocks/>
          </p:cNvSpPr>
          <p:nvPr/>
        </p:nvSpPr>
        <p:spPr bwMode="auto">
          <a:xfrm>
            <a:off x="2225675" y="2016125"/>
            <a:ext cx="1638300" cy="787400"/>
          </a:xfrm>
          <a:custGeom>
            <a:avLst/>
            <a:gdLst>
              <a:gd name="T0" fmla="*/ 0 w 1032"/>
              <a:gd name="T1" fmla="*/ 64 h 496"/>
              <a:gd name="T2" fmla="*/ 297 w 1032"/>
              <a:gd name="T3" fmla="*/ 7 h 496"/>
              <a:gd name="T4" fmla="*/ 532 w 1032"/>
              <a:gd name="T5" fmla="*/ 108 h 496"/>
              <a:gd name="T6" fmla="*/ 816 w 1032"/>
              <a:gd name="T7" fmla="*/ 88 h 496"/>
              <a:gd name="T8" fmla="*/ 936 w 1032"/>
              <a:gd name="T9" fmla="*/ 290 h 496"/>
              <a:gd name="T10" fmla="*/ 1032 w 1032"/>
              <a:gd name="T11" fmla="*/ 496 h 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2"/>
              <a:gd name="T19" fmla="*/ 0 h 496"/>
              <a:gd name="T20" fmla="*/ 1032 w 1032"/>
              <a:gd name="T21" fmla="*/ 496 h 4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2" h="496">
                <a:moveTo>
                  <a:pt x="0" y="64"/>
                </a:moveTo>
                <a:cubicBezTo>
                  <a:pt x="104" y="32"/>
                  <a:pt x="208" y="0"/>
                  <a:pt x="297" y="7"/>
                </a:cubicBezTo>
                <a:cubicBezTo>
                  <a:pt x="386" y="14"/>
                  <a:pt x="446" y="95"/>
                  <a:pt x="532" y="108"/>
                </a:cubicBezTo>
                <a:cubicBezTo>
                  <a:pt x="618" y="121"/>
                  <a:pt x="749" y="58"/>
                  <a:pt x="816" y="88"/>
                </a:cubicBezTo>
                <a:cubicBezTo>
                  <a:pt x="883" y="118"/>
                  <a:pt x="900" y="222"/>
                  <a:pt x="936" y="290"/>
                </a:cubicBezTo>
                <a:cubicBezTo>
                  <a:pt x="972" y="358"/>
                  <a:pt x="1002" y="427"/>
                  <a:pt x="1032" y="496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77" name="Freeform 93"/>
          <p:cNvSpPr>
            <a:spLocks/>
          </p:cNvSpPr>
          <p:nvPr/>
        </p:nvSpPr>
        <p:spPr bwMode="auto">
          <a:xfrm>
            <a:off x="2189163" y="2506663"/>
            <a:ext cx="1612900" cy="1139825"/>
          </a:xfrm>
          <a:custGeom>
            <a:avLst/>
            <a:gdLst>
              <a:gd name="T0" fmla="*/ 18 w 1016"/>
              <a:gd name="T1" fmla="*/ 0 h 718"/>
              <a:gd name="T2" fmla="*/ 56 w 1016"/>
              <a:gd name="T3" fmla="*/ 648 h 718"/>
              <a:gd name="T4" fmla="*/ 354 w 1016"/>
              <a:gd name="T5" fmla="*/ 418 h 718"/>
              <a:gd name="T6" fmla="*/ 637 w 1016"/>
              <a:gd name="T7" fmla="*/ 58 h 718"/>
              <a:gd name="T8" fmla="*/ 925 w 1016"/>
              <a:gd name="T9" fmla="*/ 307 h 718"/>
              <a:gd name="T10" fmla="*/ 1016 w 1016"/>
              <a:gd name="T11" fmla="*/ 322 h 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718"/>
              <a:gd name="T20" fmla="*/ 1016 w 1016"/>
              <a:gd name="T21" fmla="*/ 718 h 7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718">
                <a:moveTo>
                  <a:pt x="18" y="0"/>
                </a:moveTo>
                <a:cubicBezTo>
                  <a:pt x="9" y="289"/>
                  <a:pt x="0" y="578"/>
                  <a:pt x="56" y="648"/>
                </a:cubicBezTo>
                <a:cubicBezTo>
                  <a:pt x="112" y="718"/>
                  <a:pt x="257" y="516"/>
                  <a:pt x="354" y="418"/>
                </a:cubicBezTo>
                <a:cubicBezTo>
                  <a:pt x="451" y="320"/>
                  <a:pt x="542" y="76"/>
                  <a:pt x="637" y="58"/>
                </a:cubicBezTo>
                <a:cubicBezTo>
                  <a:pt x="732" y="40"/>
                  <a:pt x="862" y="263"/>
                  <a:pt x="925" y="307"/>
                </a:cubicBezTo>
                <a:cubicBezTo>
                  <a:pt x="988" y="351"/>
                  <a:pt x="1002" y="336"/>
                  <a:pt x="1016" y="322"/>
                </a:cubicBezTo>
              </a:path>
            </a:pathLst>
          </a:custGeom>
          <a:noFill/>
          <a:ln w="3175" cap="rnd">
            <a:solidFill>
              <a:srgbClr val="00808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78" name="Freeform 94"/>
          <p:cNvSpPr>
            <a:spLocks/>
          </p:cNvSpPr>
          <p:nvPr/>
        </p:nvSpPr>
        <p:spPr bwMode="auto">
          <a:xfrm>
            <a:off x="2201863" y="3052763"/>
            <a:ext cx="1592262" cy="939800"/>
          </a:xfrm>
          <a:custGeom>
            <a:avLst/>
            <a:gdLst>
              <a:gd name="T0" fmla="*/ 0 w 1003"/>
              <a:gd name="T1" fmla="*/ 592 h 592"/>
              <a:gd name="T2" fmla="*/ 312 w 1003"/>
              <a:gd name="T3" fmla="*/ 314 h 592"/>
              <a:gd name="T4" fmla="*/ 394 w 1003"/>
              <a:gd name="T5" fmla="*/ 50 h 592"/>
              <a:gd name="T6" fmla="*/ 648 w 1003"/>
              <a:gd name="T7" fmla="*/ 11 h 592"/>
              <a:gd name="T8" fmla="*/ 1003 w 1003"/>
              <a:gd name="T9" fmla="*/ 7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3"/>
              <a:gd name="T16" fmla="*/ 0 h 592"/>
              <a:gd name="T17" fmla="*/ 1003 w 1003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3" h="592">
                <a:moveTo>
                  <a:pt x="0" y="592"/>
                </a:moveTo>
                <a:cubicBezTo>
                  <a:pt x="123" y="498"/>
                  <a:pt x="246" y="404"/>
                  <a:pt x="312" y="314"/>
                </a:cubicBezTo>
                <a:cubicBezTo>
                  <a:pt x="378" y="224"/>
                  <a:pt x="338" y="100"/>
                  <a:pt x="394" y="50"/>
                </a:cubicBezTo>
                <a:cubicBezTo>
                  <a:pt x="450" y="0"/>
                  <a:pt x="547" y="18"/>
                  <a:pt x="648" y="11"/>
                </a:cubicBezTo>
                <a:cubicBezTo>
                  <a:pt x="749" y="4"/>
                  <a:pt x="876" y="5"/>
                  <a:pt x="1003" y="7"/>
                </a:cubicBezTo>
              </a:path>
            </a:pathLst>
          </a:custGeom>
          <a:noFill/>
          <a:ln w="28575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79" name="Freeform 95"/>
          <p:cNvSpPr>
            <a:spLocks/>
          </p:cNvSpPr>
          <p:nvPr/>
        </p:nvSpPr>
        <p:spPr bwMode="auto">
          <a:xfrm>
            <a:off x="2201863" y="2990850"/>
            <a:ext cx="1624012" cy="1009650"/>
          </a:xfrm>
          <a:custGeom>
            <a:avLst/>
            <a:gdLst>
              <a:gd name="T0" fmla="*/ 0 w 1023"/>
              <a:gd name="T1" fmla="*/ 631 h 636"/>
              <a:gd name="T2" fmla="*/ 336 w 1023"/>
              <a:gd name="T3" fmla="*/ 588 h 636"/>
              <a:gd name="T4" fmla="*/ 639 w 1023"/>
              <a:gd name="T5" fmla="*/ 343 h 636"/>
              <a:gd name="T6" fmla="*/ 907 w 1023"/>
              <a:gd name="T7" fmla="*/ 50 h 636"/>
              <a:gd name="T8" fmla="*/ 1023 w 1023"/>
              <a:gd name="T9" fmla="*/ 41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636"/>
              <a:gd name="T17" fmla="*/ 1023 w 1023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636">
                <a:moveTo>
                  <a:pt x="0" y="631"/>
                </a:moveTo>
                <a:cubicBezTo>
                  <a:pt x="115" y="633"/>
                  <a:pt x="230" y="636"/>
                  <a:pt x="336" y="588"/>
                </a:cubicBezTo>
                <a:cubicBezTo>
                  <a:pt x="442" y="540"/>
                  <a:pt x="544" y="433"/>
                  <a:pt x="639" y="343"/>
                </a:cubicBezTo>
                <a:cubicBezTo>
                  <a:pt x="734" y="253"/>
                  <a:pt x="843" y="100"/>
                  <a:pt x="907" y="50"/>
                </a:cubicBezTo>
                <a:cubicBezTo>
                  <a:pt x="971" y="0"/>
                  <a:pt x="997" y="20"/>
                  <a:pt x="1023" y="41"/>
                </a:cubicBezTo>
              </a:path>
            </a:pathLst>
          </a:custGeom>
          <a:noFill/>
          <a:ln w="41275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0" name="Freeform 96"/>
          <p:cNvSpPr>
            <a:spLocks/>
          </p:cNvSpPr>
          <p:nvPr/>
        </p:nvSpPr>
        <p:spPr bwMode="auto">
          <a:xfrm>
            <a:off x="2225675" y="3055938"/>
            <a:ext cx="1600200" cy="1016000"/>
          </a:xfrm>
          <a:custGeom>
            <a:avLst/>
            <a:gdLst>
              <a:gd name="T0" fmla="*/ 0 w 1008"/>
              <a:gd name="T1" fmla="*/ 595 h 640"/>
              <a:gd name="T2" fmla="*/ 604 w 1008"/>
              <a:gd name="T3" fmla="*/ 590 h 640"/>
              <a:gd name="T4" fmla="*/ 897 w 1008"/>
              <a:gd name="T5" fmla="*/ 293 h 640"/>
              <a:gd name="T6" fmla="*/ 960 w 1008"/>
              <a:gd name="T7" fmla="*/ 72 h 640"/>
              <a:gd name="T8" fmla="*/ 1008 w 1008"/>
              <a:gd name="T9" fmla="*/ 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40"/>
              <a:gd name="T17" fmla="*/ 1008 w 100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40">
                <a:moveTo>
                  <a:pt x="0" y="595"/>
                </a:moveTo>
                <a:cubicBezTo>
                  <a:pt x="227" y="617"/>
                  <a:pt x="454" y="640"/>
                  <a:pt x="604" y="590"/>
                </a:cubicBezTo>
                <a:cubicBezTo>
                  <a:pt x="754" y="540"/>
                  <a:pt x="838" y="379"/>
                  <a:pt x="897" y="293"/>
                </a:cubicBezTo>
                <a:cubicBezTo>
                  <a:pt x="956" y="207"/>
                  <a:pt x="942" y="121"/>
                  <a:pt x="960" y="72"/>
                </a:cubicBezTo>
                <a:cubicBezTo>
                  <a:pt x="978" y="23"/>
                  <a:pt x="993" y="11"/>
                  <a:pt x="1008" y="0"/>
                </a:cubicBezTo>
              </a:path>
            </a:pathLst>
          </a:custGeom>
          <a:noFill/>
          <a:ln w="9525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1" name="Freeform 97"/>
          <p:cNvSpPr>
            <a:spLocks/>
          </p:cNvSpPr>
          <p:nvPr/>
        </p:nvSpPr>
        <p:spPr bwMode="auto">
          <a:xfrm>
            <a:off x="4373563" y="2511425"/>
            <a:ext cx="3063875" cy="977900"/>
          </a:xfrm>
          <a:custGeom>
            <a:avLst/>
            <a:gdLst>
              <a:gd name="T0" fmla="*/ 0 w 1930"/>
              <a:gd name="T1" fmla="*/ 343 h 616"/>
              <a:gd name="T2" fmla="*/ 427 w 1930"/>
              <a:gd name="T3" fmla="*/ 348 h 616"/>
              <a:gd name="T4" fmla="*/ 778 w 1930"/>
              <a:gd name="T5" fmla="*/ 50 h 616"/>
              <a:gd name="T6" fmla="*/ 1056 w 1930"/>
              <a:gd name="T7" fmla="*/ 50 h 616"/>
              <a:gd name="T8" fmla="*/ 1315 w 1930"/>
              <a:gd name="T9" fmla="*/ 324 h 616"/>
              <a:gd name="T10" fmla="*/ 1618 w 1930"/>
              <a:gd name="T11" fmla="*/ 314 h 616"/>
              <a:gd name="T12" fmla="*/ 1930 w 1930"/>
              <a:gd name="T13" fmla="*/ 616 h 6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30"/>
              <a:gd name="T22" fmla="*/ 0 h 616"/>
              <a:gd name="T23" fmla="*/ 1930 w 1930"/>
              <a:gd name="T24" fmla="*/ 616 h 6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30" h="616">
                <a:moveTo>
                  <a:pt x="0" y="343"/>
                </a:moveTo>
                <a:cubicBezTo>
                  <a:pt x="148" y="370"/>
                  <a:pt x="297" y="397"/>
                  <a:pt x="427" y="348"/>
                </a:cubicBezTo>
                <a:cubicBezTo>
                  <a:pt x="557" y="299"/>
                  <a:pt x="673" y="100"/>
                  <a:pt x="778" y="50"/>
                </a:cubicBezTo>
                <a:cubicBezTo>
                  <a:pt x="883" y="0"/>
                  <a:pt x="966" y="4"/>
                  <a:pt x="1056" y="50"/>
                </a:cubicBezTo>
                <a:cubicBezTo>
                  <a:pt x="1146" y="96"/>
                  <a:pt x="1221" y="280"/>
                  <a:pt x="1315" y="324"/>
                </a:cubicBezTo>
                <a:cubicBezTo>
                  <a:pt x="1409" y="368"/>
                  <a:pt x="1516" y="265"/>
                  <a:pt x="1618" y="314"/>
                </a:cubicBezTo>
                <a:cubicBezTo>
                  <a:pt x="1720" y="363"/>
                  <a:pt x="1825" y="489"/>
                  <a:pt x="1930" y="616"/>
                </a:cubicBezTo>
              </a:path>
            </a:pathLst>
          </a:custGeom>
          <a:noFill/>
          <a:ln w="635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2" name="Freeform 98"/>
          <p:cNvSpPr>
            <a:spLocks/>
          </p:cNvSpPr>
          <p:nvPr/>
        </p:nvSpPr>
        <p:spPr bwMode="auto">
          <a:xfrm>
            <a:off x="4338638" y="2063750"/>
            <a:ext cx="3074987" cy="1004888"/>
          </a:xfrm>
          <a:custGeom>
            <a:avLst/>
            <a:gdLst>
              <a:gd name="T0" fmla="*/ 17 w 1937"/>
              <a:gd name="T1" fmla="*/ 620 h 633"/>
              <a:gd name="T2" fmla="*/ 27 w 1937"/>
              <a:gd name="T3" fmla="*/ 586 h 633"/>
              <a:gd name="T4" fmla="*/ 181 w 1937"/>
              <a:gd name="T5" fmla="*/ 337 h 633"/>
              <a:gd name="T6" fmla="*/ 459 w 1937"/>
              <a:gd name="T7" fmla="*/ 49 h 633"/>
              <a:gd name="T8" fmla="*/ 795 w 1937"/>
              <a:gd name="T9" fmla="*/ 44 h 633"/>
              <a:gd name="T10" fmla="*/ 1073 w 1937"/>
              <a:gd name="T11" fmla="*/ 44 h 633"/>
              <a:gd name="T12" fmla="*/ 1347 w 1937"/>
              <a:gd name="T13" fmla="*/ 58 h 633"/>
              <a:gd name="T14" fmla="*/ 1664 w 1937"/>
              <a:gd name="T15" fmla="*/ 351 h 633"/>
              <a:gd name="T16" fmla="*/ 1937 w 1937"/>
              <a:gd name="T17" fmla="*/ 630 h 6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7"/>
              <a:gd name="T28" fmla="*/ 0 h 633"/>
              <a:gd name="T29" fmla="*/ 1937 w 1937"/>
              <a:gd name="T30" fmla="*/ 633 h 6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7" h="633">
                <a:moveTo>
                  <a:pt x="17" y="620"/>
                </a:moveTo>
                <a:cubicBezTo>
                  <a:pt x="8" y="626"/>
                  <a:pt x="0" y="633"/>
                  <a:pt x="27" y="586"/>
                </a:cubicBezTo>
                <a:cubicBezTo>
                  <a:pt x="54" y="539"/>
                  <a:pt x="109" y="426"/>
                  <a:pt x="181" y="337"/>
                </a:cubicBezTo>
                <a:cubicBezTo>
                  <a:pt x="253" y="248"/>
                  <a:pt x="357" y="98"/>
                  <a:pt x="459" y="49"/>
                </a:cubicBezTo>
                <a:cubicBezTo>
                  <a:pt x="561" y="0"/>
                  <a:pt x="693" y="45"/>
                  <a:pt x="795" y="44"/>
                </a:cubicBezTo>
                <a:cubicBezTo>
                  <a:pt x="897" y="43"/>
                  <a:pt x="981" y="42"/>
                  <a:pt x="1073" y="44"/>
                </a:cubicBezTo>
                <a:cubicBezTo>
                  <a:pt x="1165" y="46"/>
                  <a:pt x="1249" y="7"/>
                  <a:pt x="1347" y="58"/>
                </a:cubicBezTo>
                <a:cubicBezTo>
                  <a:pt x="1445" y="109"/>
                  <a:pt x="1566" y="256"/>
                  <a:pt x="1664" y="351"/>
                </a:cubicBezTo>
                <a:cubicBezTo>
                  <a:pt x="1762" y="446"/>
                  <a:pt x="1849" y="538"/>
                  <a:pt x="1937" y="630"/>
                </a:cubicBezTo>
              </a:path>
            </a:pathLst>
          </a:custGeom>
          <a:noFill/>
          <a:ln w="5715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3" name="Freeform 99"/>
          <p:cNvSpPr>
            <a:spLocks/>
          </p:cNvSpPr>
          <p:nvPr/>
        </p:nvSpPr>
        <p:spPr bwMode="auto">
          <a:xfrm>
            <a:off x="4359275" y="2482850"/>
            <a:ext cx="3086100" cy="1141413"/>
          </a:xfrm>
          <a:custGeom>
            <a:avLst/>
            <a:gdLst>
              <a:gd name="T0" fmla="*/ 0 w 1944"/>
              <a:gd name="T1" fmla="*/ 351 h 719"/>
              <a:gd name="T2" fmla="*/ 153 w 1944"/>
              <a:gd name="T3" fmla="*/ 668 h 719"/>
              <a:gd name="T4" fmla="*/ 451 w 1944"/>
              <a:gd name="T5" fmla="*/ 658 h 719"/>
              <a:gd name="T6" fmla="*/ 744 w 1944"/>
              <a:gd name="T7" fmla="*/ 346 h 719"/>
              <a:gd name="T8" fmla="*/ 1022 w 1944"/>
              <a:gd name="T9" fmla="*/ 68 h 719"/>
              <a:gd name="T10" fmla="*/ 1344 w 1944"/>
              <a:gd name="T11" fmla="*/ 346 h 719"/>
              <a:gd name="T12" fmla="*/ 1612 w 1944"/>
              <a:gd name="T13" fmla="*/ 49 h 719"/>
              <a:gd name="T14" fmla="*/ 1944 w 1944"/>
              <a:gd name="T15" fmla="*/ 54 h 7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44"/>
              <a:gd name="T25" fmla="*/ 0 h 719"/>
              <a:gd name="T26" fmla="*/ 1944 w 1944"/>
              <a:gd name="T27" fmla="*/ 719 h 71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44" h="719">
                <a:moveTo>
                  <a:pt x="0" y="351"/>
                </a:moveTo>
                <a:cubicBezTo>
                  <a:pt x="39" y="484"/>
                  <a:pt x="78" y="617"/>
                  <a:pt x="153" y="668"/>
                </a:cubicBezTo>
                <a:cubicBezTo>
                  <a:pt x="228" y="719"/>
                  <a:pt x="353" y="712"/>
                  <a:pt x="451" y="658"/>
                </a:cubicBezTo>
                <a:cubicBezTo>
                  <a:pt x="549" y="604"/>
                  <a:pt x="649" y="444"/>
                  <a:pt x="744" y="346"/>
                </a:cubicBezTo>
                <a:cubicBezTo>
                  <a:pt x="839" y="248"/>
                  <a:pt x="922" y="68"/>
                  <a:pt x="1022" y="68"/>
                </a:cubicBezTo>
                <a:cubicBezTo>
                  <a:pt x="1122" y="68"/>
                  <a:pt x="1246" y="349"/>
                  <a:pt x="1344" y="346"/>
                </a:cubicBezTo>
                <a:cubicBezTo>
                  <a:pt x="1442" y="343"/>
                  <a:pt x="1512" y="98"/>
                  <a:pt x="1612" y="49"/>
                </a:cubicBezTo>
                <a:cubicBezTo>
                  <a:pt x="1712" y="0"/>
                  <a:pt x="1828" y="27"/>
                  <a:pt x="1944" y="54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4" name="Freeform 100"/>
          <p:cNvSpPr>
            <a:spLocks/>
          </p:cNvSpPr>
          <p:nvPr/>
        </p:nvSpPr>
        <p:spPr bwMode="auto">
          <a:xfrm>
            <a:off x="2293938" y="3048000"/>
            <a:ext cx="1562100" cy="949325"/>
          </a:xfrm>
          <a:custGeom>
            <a:avLst/>
            <a:gdLst>
              <a:gd name="T0" fmla="*/ 0 w 984"/>
              <a:gd name="T1" fmla="*/ 283 h 598"/>
              <a:gd name="T2" fmla="*/ 350 w 984"/>
              <a:gd name="T3" fmla="*/ 274 h 598"/>
              <a:gd name="T4" fmla="*/ 585 w 984"/>
              <a:gd name="T5" fmla="*/ 274 h 598"/>
              <a:gd name="T6" fmla="*/ 806 w 984"/>
              <a:gd name="T7" fmla="*/ 552 h 598"/>
              <a:gd name="T8" fmla="*/ 984 w 984"/>
              <a:gd name="T9" fmla="*/ 0 h 5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4"/>
              <a:gd name="T16" fmla="*/ 0 h 598"/>
              <a:gd name="T17" fmla="*/ 984 w 984"/>
              <a:gd name="T18" fmla="*/ 598 h 5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4" h="598">
                <a:moveTo>
                  <a:pt x="0" y="283"/>
                </a:moveTo>
                <a:cubicBezTo>
                  <a:pt x="126" y="279"/>
                  <a:pt x="253" y="275"/>
                  <a:pt x="350" y="274"/>
                </a:cubicBezTo>
                <a:cubicBezTo>
                  <a:pt x="447" y="273"/>
                  <a:pt x="509" y="228"/>
                  <a:pt x="585" y="274"/>
                </a:cubicBezTo>
                <a:cubicBezTo>
                  <a:pt x="661" y="320"/>
                  <a:pt x="739" y="598"/>
                  <a:pt x="806" y="552"/>
                </a:cubicBezTo>
                <a:cubicBezTo>
                  <a:pt x="873" y="506"/>
                  <a:pt x="928" y="253"/>
                  <a:pt x="984" y="0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5" name="Freeform 101"/>
          <p:cNvSpPr>
            <a:spLocks/>
          </p:cNvSpPr>
          <p:nvPr/>
        </p:nvSpPr>
        <p:spPr bwMode="auto">
          <a:xfrm>
            <a:off x="2232025" y="2503488"/>
            <a:ext cx="1593850" cy="1049337"/>
          </a:xfrm>
          <a:custGeom>
            <a:avLst/>
            <a:gdLst>
              <a:gd name="T0" fmla="*/ 0 w 1004"/>
              <a:gd name="T1" fmla="*/ 7 h 661"/>
              <a:gd name="T2" fmla="*/ 303 w 1004"/>
              <a:gd name="T3" fmla="*/ 45 h 661"/>
              <a:gd name="T4" fmla="*/ 615 w 1004"/>
              <a:gd name="T5" fmla="*/ 45 h 661"/>
              <a:gd name="T6" fmla="*/ 644 w 1004"/>
              <a:gd name="T7" fmla="*/ 314 h 661"/>
              <a:gd name="T8" fmla="*/ 864 w 1004"/>
              <a:gd name="T9" fmla="*/ 655 h 661"/>
              <a:gd name="T10" fmla="*/ 1004 w 1004"/>
              <a:gd name="T11" fmla="*/ 348 h 6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4"/>
              <a:gd name="T19" fmla="*/ 0 h 661"/>
              <a:gd name="T20" fmla="*/ 1004 w 1004"/>
              <a:gd name="T21" fmla="*/ 661 h 6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4" h="661">
                <a:moveTo>
                  <a:pt x="0" y="7"/>
                </a:moveTo>
                <a:cubicBezTo>
                  <a:pt x="100" y="23"/>
                  <a:pt x="201" y="39"/>
                  <a:pt x="303" y="45"/>
                </a:cubicBezTo>
                <a:cubicBezTo>
                  <a:pt x="405" y="51"/>
                  <a:pt x="558" y="0"/>
                  <a:pt x="615" y="45"/>
                </a:cubicBezTo>
                <a:cubicBezTo>
                  <a:pt x="672" y="90"/>
                  <a:pt x="603" y="212"/>
                  <a:pt x="644" y="314"/>
                </a:cubicBezTo>
                <a:cubicBezTo>
                  <a:pt x="685" y="416"/>
                  <a:pt x="804" y="649"/>
                  <a:pt x="864" y="655"/>
                </a:cubicBezTo>
                <a:cubicBezTo>
                  <a:pt x="924" y="661"/>
                  <a:pt x="964" y="504"/>
                  <a:pt x="1004" y="348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6" name="Freeform 102"/>
          <p:cNvSpPr>
            <a:spLocks/>
          </p:cNvSpPr>
          <p:nvPr/>
        </p:nvSpPr>
        <p:spPr bwMode="auto">
          <a:xfrm>
            <a:off x="4321175" y="2932113"/>
            <a:ext cx="3108325" cy="1098550"/>
          </a:xfrm>
          <a:custGeom>
            <a:avLst/>
            <a:gdLst>
              <a:gd name="T0" fmla="*/ 0 w 1958"/>
              <a:gd name="T1" fmla="*/ 83 h 692"/>
              <a:gd name="T2" fmla="*/ 168 w 1958"/>
              <a:gd name="T3" fmla="*/ 649 h 692"/>
              <a:gd name="T4" fmla="*/ 451 w 1958"/>
              <a:gd name="T5" fmla="*/ 342 h 692"/>
              <a:gd name="T6" fmla="*/ 816 w 1958"/>
              <a:gd name="T7" fmla="*/ 1 h 692"/>
              <a:gd name="T8" fmla="*/ 1046 w 1958"/>
              <a:gd name="T9" fmla="*/ 347 h 692"/>
              <a:gd name="T10" fmla="*/ 1358 w 1958"/>
              <a:gd name="T11" fmla="*/ 351 h 692"/>
              <a:gd name="T12" fmla="*/ 1656 w 1958"/>
              <a:gd name="T13" fmla="*/ 639 h 692"/>
              <a:gd name="T14" fmla="*/ 1958 w 1958"/>
              <a:gd name="T15" fmla="*/ 375 h 6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58"/>
              <a:gd name="T25" fmla="*/ 0 h 692"/>
              <a:gd name="T26" fmla="*/ 1958 w 1958"/>
              <a:gd name="T27" fmla="*/ 692 h 69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58" h="692">
                <a:moveTo>
                  <a:pt x="0" y="83"/>
                </a:moveTo>
                <a:cubicBezTo>
                  <a:pt x="46" y="344"/>
                  <a:pt x="93" y="606"/>
                  <a:pt x="168" y="649"/>
                </a:cubicBezTo>
                <a:cubicBezTo>
                  <a:pt x="243" y="692"/>
                  <a:pt x="343" y="450"/>
                  <a:pt x="451" y="342"/>
                </a:cubicBezTo>
                <a:cubicBezTo>
                  <a:pt x="559" y="234"/>
                  <a:pt x="717" y="0"/>
                  <a:pt x="816" y="1"/>
                </a:cubicBezTo>
                <a:cubicBezTo>
                  <a:pt x="915" y="2"/>
                  <a:pt x="956" y="289"/>
                  <a:pt x="1046" y="347"/>
                </a:cubicBezTo>
                <a:cubicBezTo>
                  <a:pt x="1136" y="405"/>
                  <a:pt x="1256" y="302"/>
                  <a:pt x="1358" y="351"/>
                </a:cubicBezTo>
                <a:cubicBezTo>
                  <a:pt x="1460" y="400"/>
                  <a:pt x="1556" y="635"/>
                  <a:pt x="1656" y="639"/>
                </a:cubicBezTo>
                <a:cubicBezTo>
                  <a:pt x="1756" y="643"/>
                  <a:pt x="1857" y="509"/>
                  <a:pt x="1958" y="375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7" name="Freeform 103"/>
          <p:cNvSpPr>
            <a:spLocks/>
          </p:cNvSpPr>
          <p:nvPr/>
        </p:nvSpPr>
        <p:spPr bwMode="auto">
          <a:xfrm>
            <a:off x="4359275" y="2047875"/>
            <a:ext cx="3054350" cy="1457325"/>
          </a:xfrm>
          <a:custGeom>
            <a:avLst/>
            <a:gdLst>
              <a:gd name="T0" fmla="*/ 0 w 1924"/>
              <a:gd name="T1" fmla="*/ 654 h 918"/>
              <a:gd name="T2" fmla="*/ 148 w 1924"/>
              <a:gd name="T3" fmla="*/ 54 h 918"/>
              <a:gd name="T4" fmla="*/ 470 w 1924"/>
              <a:gd name="T5" fmla="*/ 342 h 918"/>
              <a:gd name="T6" fmla="*/ 724 w 1924"/>
              <a:gd name="T7" fmla="*/ 40 h 918"/>
              <a:gd name="T8" fmla="*/ 1012 w 1924"/>
              <a:gd name="T9" fmla="*/ 313 h 918"/>
              <a:gd name="T10" fmla="*/ 1353 w 1924"/>
              <a:gd name="T11" fmla="*/ 54 h 918"/>
              <a:gd name="T12" fmla="*/ 1636 w 1924"/>
              <a:gd name="T13" fmla="*/ 640 h 918"/>
              <a:gd name="T14" fmla="*/ 1924 w 1924"/>
              <a:gd name="T15" fmla="*/ 918 h 9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4"/>
              <a:gd name="T25" fmla="*/ 0 h 918"/>
              <a:gd name="T26" fmla="*/ 1924 w 1924"/>
              <a:gd name="T27" fmla="*/ 918 h 9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4" h="918">
                <a:moveTo>
                  <a:pt x="0" y="654"/>
                </a:moveTo>
                <a:cubicBezTo>
                  <a:pt x="35" y="380"/>
                  <a:pt x="70" y="106"/>
                  <a:pt x="148" y="54"/>
                </a:cubicBezTo>
                <a:cubicBezTo>
                  <a:pt x="226" y="2"/>
                  <a:pt x="374" y="344"/>
                  <a:pt x="470" y="342"/>
                </a:cubicBezTo>
                <a:cubicBezTo>
                  <a:pt x="566" y="340"/>
                  <a:pt x="634" y="45"/>
                  <a:pt x="724" y="40"/>
                </a:cubicBezTo>
                <a:cubicBezTo>
                  <a:pt x="814" y="35"/>
                  <a:pt x="907" y="311"/>
                  <a:pt x="1012" y="313"/>
                </a:cubicBezTo>
                <a:cubicBezTo>
                  <a:pt x="1117" y="315"/>
                  <a:pt x="1249" y="0"/>
                  <a:pt x="1353" y="54"/>
                </a:cubicBezTo>
                <a:cubicBezTo>
                  <a:pt x="1457" y="108"/>
                  <a:pt x="1541" y="496"/>
                  <a:pt x="1636" y="640"/>
                </a:cubicBezTo>
                <a:cubicBezTo>
                  <a:pt x="1731" y="784"/>
                  <a:pt x="1827" y="851"/>
                  <a:pt x="1924" y="918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8" name="Freeform 104"/>
          <p:cNvSpPr>
            <a:spLocks/>
          </p:cNvSpPr>
          <p:nvPr/>
        </p:nvSpPr>
        <p:spPr bwMode="auto">
          <a:xfrm>
            <a:off x="4373563" y="2955925"/>
            <a:ext cx="2987675" cy="1016000"/>
          </a:xfrm>
          <a:custGeom>
            <a:avLst/>
            <a:gdLst>
              <a:gd name="T0" fmla="*/ 0 w 1882"/>
              <a:gd name="T1" fmla="*/ 68 h 640"/>
              <a:gd name="T2" fmla="*/ 111 w 1882"/>
              <a:gd name="T3" fmla="*/ 63 h 640"/>
              <a:gd name="T4" fmla="*/ 423 w 1882"/>
              <a:gd name="T5" fmla="*/ 53 h 640"/>
              <a:gd name="T6" fmla="*/ 715 w 1882"/>
              <a:gd name="T7" fmla="*/ 380 h 640"/>
              <a:gd name="T8" fmla="*/ 999 w 1882"/>
              <a:gd name="T9" fmla="*/ 634 h 640"/>
              <a:gd name="T10" fmla="*/ 1315 w 1882"/>
              <a:gd name="T11" fmla="*/ 346 h 640"/>
              <a:gd name="T12" fmla="*/ 1608 w 1882"/>
              <a:gd name="T13" fmla="*/ 346 h 640"/>
              <a:gd name="T14" fmla="*/ 1882 w 1882"/>
              <a:gd name="T15" fmla="*/ 629 h 6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82"/>
              <a:gd name="T25" fmla="*/ 0 h 640"/>
              <a:gd name="T26" fmla="*/ 1882 w 1882"/>
              <a:gd name="T27" fmla="*/ 640 h 6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82" h="640">
                <a:moveTo>
                  <a:pt x="0" y="68"/>
                </a:moveTo>
                <a:cubicBezTo>
                  <a:pt x="20" y="66"/>
                  <a:pt x="41" y="65"/>
                  <a:pt x="111" y="63"/>
                </a:cubicBezTo>
                <a:cubicBezTo>
                  <a:pt x="181" y="61"/>
                  <a:pt x="322" y="0"/>
                  <a:pt x="423" y="53"/>
                </a:cubicBezTo>
                <a:cubicBezTo>
                  <a:pt x="524" y="106"/>
                  <a:pt x="619" y="283"/>
                  <a:pt x="715" y="380"/>
                </a:cubicBezTo>
                <a:cubicBezTo>
                  <a:pt x="811" y="477"/>
                  <a:pt x="899" y="640"/>
                  <a:pt x="999" y="634"/>
                </a:cubicBezTo>
                <a:cubicBezTo>
                  <a:pt x="1099" y="628"/>
                  <a:pt x="1214" y="394"/>
                  <a:pt x="1315" y="346"/>
                </a:cubicBezTo>
                <a:cubicBezTo>
                  <a:pt x="1416" y="298"/>
                  <a:pt x="1513" y="299"/>
                  <a:pt x="1608" y="346"/>
                </a:cubicBezTo>
                <a:cubicBezTo>
                  <a:pt x="1703" y="393"/>
                  <a:pt x="1792" y="511"/>
                  <a:pt x="1882" y="629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89" name="Freeform 105"/>
          <p:cNvSpPr>
            <a:spLocks/>
          </p:cNvSpPr>
          <p:nvPr/>
        </p:nvSpPr>
        <p:spPr bwMode="auto">
          <a:xfrm>
            <a:off x="4327525" y="1984375"/>
            <a:ext cx="3063875" cy="1538288"/>
          </a:xfrm>
          <a:custGeom>
            <a:avLst/>
            <a:gdLst>
              <a:gd name="T0" fmla="*/ 0 w 1930"/>
              <a:gd name="T1" fmla="*/ 670 h 969"/>
              <a:gd name="T2" fmla="*/ 207 w 1930"/>
              <a:gd name="T3" fmla="*/ 392 h 969"/>
              <a:gd name="T4" fmla="*/ 490 w 1930"/>
              <a:gd name="T5" fmla="*/ 363 h 969"/>
              <a:gd name="T6" fmla="*/ 764 w 1930"/>
              <a:gd name="T7" fmla="*/ 670 h 969"/>
              <a:gd name="T8" fmla="*/ 1071 w 1930"/>
              <a:gd name="T9" fmla="*/ 968 h 969"/>
              <a:gd name="T10" fmla="*/ 1364 w 1930"/>
              <a:gd name="T11" fmla="*/ 675 h 969"/>
              <a:gd name="T12" fmla="*/ 1652 w 1930"/>
              <a:gd name="T13" fmla="*/ 99 h 969"/>
              <a:gd name="T14" fmla="*/ 1930 w 1930"/>
              <a:gd name="T15" fmla="*/ 80 h 9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30"/>
              <a:gd name="T25" fmla="*/ 0 h 969"/>
              <a:gd name="T26" fmla="*/ 1930 w 1930"/>
              <a:gd name="T27" fmla="*/ 969 h 96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30" h="969">
                <a:moveTo>
                  <a:pt x="0" y="670"/>
                </a:moveTo>
                <a:cubicBezTo>
                  <a:pt x="62" y="556"/>
                  <a:pt x="125" y="443"/>
                  <a:pt x="207" y="392"/>
                </a:cubicBezTo>
                <a:cubicBezTo>
                  <a:pt x="289" y="341"/>
                  <a:pt x="397" y="317"/>
                  <a:pt x="490" y="363"/>
                </a:cubicBezTo>
                <a:cubicBezTo>
                  <a:pt x="583" y="409"/>
                  <a:pt x="667" y="569"/>
                  <a:pt x="764" y="670"/>
                </a:cubicBezTo>
                <a:cubicBezTo>
                  <a:pt x="861" y="771"/>
                  <a:pt x="971" y="967"/>
                  <a:pt x="1071" y="968"/>
                </a:cubicBezTo>
                <a:cubicBezTo>
                  <a:pt x="1171" y="969"/>
                  <a:pt x="1267" y="820"/>
                  <a:pt x="1364" y="675"/>
                </a:cubicBezTo>
                <a:cubicBezTo>
                  <a:pt x="1461" y="530"/>
                  <a:pt x="1558" y="198"/>
                  <a:pt x="1652" y="99"/>
                </a:cubicBezTo>
                <a:cubicBezTo>
                  <a:pt x="1746" y="0"/>
                  <a:pt x="1838" y="40"/>
                  <a:pt x="1930" y="80"/>
                </a:cubicBezTo>
              </a:path>
            </a:pathLst>
          </a:custGeom>
          <a:noFill/>
          <a:ln w="127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90" name="Freeform 106"/>
          <p:cNvSpPr>
            <a:spLocks/>
          </p:cNvSpPr>
          <p:nvPr/>
        </p:nvSpPr>
        <p:spPr bwMode="auto">
          <a:xfrm>
            <a:off x="4359275" y="2854325"/>
            <a:ext cx="3032125" cy="1265238"/>
          </a:xfrm>
          <a:custGeom>
            <a:avLst/>
            <a:gdLst>
              <a:gd name="T0" fmla="*/ 0 w 1910"/>
              <a:gd name="T1" fmla="*/ 141 h 797"/>
              <a:gd name="T2" fmla="*/ 139 w 1910"/>
              <a:gd name="T3" fmla="*/ 93 h 797"/>
              <a:gd name="T4" fmla="*/ 436 w 1910"/>
              <a:gd name="T5" fmla="*/ 698 h 797"/>
              <a:gd name="T6" fmla="*/ 739 w 1910"/>
              <a:gd name="T7" fmla="*/ 688 h 797"/>
              <a:gd name="T8" fmla="*/ 1027 w 1910"/>
              <a:gd name="T9" fmla="*/ 93 h 797"/>
              <a:gd name="T10" fmla="*/ 1320 w 1910"/>
              <a:gd name="T11" fmla="*/ 717 h 797"/>
              <a:gd name="T12" fmla="*/ 1617 w 1910"/>
              <a:gd name="T13" fmla="*/ 127 h 797"/>
              <a:gd name="T14" fmla="*/ 1910 w 1910"/>
              <a:gd name="T15" fmla="*/ 112 h 7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0"/>
              <a:gd name="T25" fmla="*/ 0 h 797"/>
              <a:gd name="T26" fmla="*/ 1910 w 1910"/>
              <a:gd name="T27" fmla="*/ 797 h 7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0" h="797">
                <a:moveTo>
                  <a:pt x="0" y="141"/>
                </a:moveTo>
                <a:cubicBezTo>
                  <a:pt x="33" y="70"/>
                  <a:pt x="66" y="0"/>
                  <a:pt x="139" y="93"/>
                </a:cubicBezTo>
                <a:cubicBezTo>
                  <a:pt x="212" y="186"/>
                  <a:pt x="336" y="599"/>
                  <a:pt x="436" y="698"/>
                </a:cubicBezTo>
                <a:cubicBezTo>
                  <a:pt x="536" y="797"/>
                  <a:pt x="640" y="789"/>
                  <a:pt x="739" y="688"/>
                </a:cubicBezTo>
                <a:cubicBezTo>
                  <a:pt x="838" y="587"/>
                  <a:pt x="930" y="88"/>
                  <a:pt x="1027" y="93"/>
                </a:cubicBezTo>
                <a:cubicBezTo>
                  <a:pt x="1124" y="98"/>
                  <a:pt x="1222" y="711"/>
                  <a:pt x="1320" y="717"/>
                </a:cubicBezTo>
                <a:cubicBezTo>
                  <a:pt x="1418" y="723"/>
                  <a:pt x="1519" y="228"/>
                  <a:pt x="1617" y="127"/>
                </a:cubicBezTo>
                <a:cubicBezTo>
                  <a:pt x="1715" y="26"/>
                  <a:pt x="1812" y="69"/>
                  <a:pt x="1910" y="112"/>
                </a:cubicBezTo>
              </a:path>
            </a:pathLst>
          </a:custGeom>
          <a:noFill/>
          <a:ln w="38100">
            <a:solidFill>
              <a:srgbClr val="0080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091" name="Text Box 107"/>
          <p:cNvSpPr txBox="1">
            <a:spLocks noChangeArrowheads="1"/>
          </p:cNvSpPr>
          <p:nvPr/>
        </p:nvSpPr>
        <p:spPr bwMode="auto">
          <a:xfrm>
            <a:off x="6499225" y="4929188"/>
            <a:ext cx="2168525" cy="65405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/>
              <a:t>1</a:t>
            </a:r>
            <a:r>
              <a:rPr lang="en-US"/>
              <a:t>(</a:t>
            </a:r>
            <a:r>
              <a:rPr lang="en-US">
                <a:sym typeface="Symbol" charset="0"/>
              </a:rPr>
              <a:t>) = 1, if  is true</a:t>
            </a:r>
          </a:p>
          <a:p>
            <a:pPr eaLnBrk="1" hangingPunct="1"/>
            <a:r>
              <a:rPr lang="en-US">
                <a:sym typeface="Symbol" charset="0"/>
              </a:rPr>
              <a:t>           0, otherwise</a:t>
            </a:r>
          </a:p>
        </p:txBody>
      </p:sp>
    </p:spTree>
    <p:extLst>
      <p:ext uri="{BB962C8B-B14F-4D97-AF65-F5344CB8AC3E}">
        <p14:creationId xmlns:p14="http://schemas.microsoft.com/office/powerpoint/2010/main" val="293793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  <p:bldP spid="426068" grpId="0"/>
      <p:bldP spid="426069" grpId="0"/>
      <p:bldP spid="426070" grpId="0"/>
      <p:bldP spid="426071" grpId="0"/>
      <p:bldP spid="426072" grpId="0" animBg="1"/>
      <p:bldP spid="426073" grpId="0"/>
      <p:bldP spid="426074" grpId="0" animBg="1"/>
      <p:bldP spid="426075" grpId="0" animBg="1"/>
      <p:bldP spid="426076" grpId="0" animBg="1"/>
      <p:bldP spid="426077" grpId="0" animBg="1"/>
      <p:bldP spid="426078" grpId="0" animBg="1"/>
      <p:bldP spid="426079" grpId="0" animBg="1"/>
      <p:bldP spid="426080" grpId="0" animBg="1"/>
      <p:bldP spid="426081" grpId="0" animBg="1"/>
      <p:bldP spid="426082" grpId="0" animBg="1"/>
      <p:bldP spid="426083" grpId="0" animBg="1"/>
      <p:bldP spid="426084" grpId="0" animBg="1"/>
      <p:bldP spid="426085" grpId="0" animBg="1"/>
      <p:bldP spid="426086" grpId="0" animBg="1"/>
      <p:bldP spid="426087" grpId="0" animBg="1"/>
      <p:bldP spid="426088" grpId="0" animBg="1"/>
      <p:bldP spid="426089" grpId="0" animBg="1"/>
      <p:bldP spid="426090" grpId="0" animBg="1"/>
      <p:bldP spid="42609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Viterbi, Forward, Backward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0050"/>
            <a:ext cx="3143250" cy="4910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>
                <a:latin typeface="Arial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Arial" charset="0"/>
              </a:rPr>
              <a:t>VITERBI</a:t>
            </a:r>
          </a:p>
          <a:p>
            <a:pPr eaLnBrk="1" hangingPunct="1">
              <a:buFontTx/>
              <a:buNone/>
            </a:pPr>
            <a:endParaRPr lang="en-US" sz="16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 u="sng">
                <a:latin typeface="Arial" charset="0"/>
              </a:rPr>
              <a:t>Initialization:</a:t>
            </a:r>
          </a:p>
          <a:p>
            <a:pPr eaLnBrk="1" hangingPunct="1">
              <a:buFontTx/>
              <a:buNone/>
            </a:pPr>
            <a:r>
              <a:rPr lang="en-US" sz="1600">
                <a:latin typeface="Arial" charset="0"/>
              </a:rPr>
              <a:t>	V</a:t>
            </a:r>
            <a:r>
              <a:rPr lang="en-US" sz="1600" baseline="-25000">
                <a:latin typeface="Arial" charset="0"/>
              </a:rPr>
              <a:t>0</a:t>
            </a:r>
            <a:r>
              <a:rPr lang="en-US" sz="1600">
                <a:latin typeface="Arial" charset="0"/>
              </a:rPr>
              <a:t>(0) = 1</a:t>
            </a:r>
          </a:p>
          <a:p>
            <a:pPr eaLnBrk="1" hangingPunct="1">
              <a:buFontTx/>
              <a:buNone/>
            </a:pPr>
            <a:r>
              <a:rPr lang="en-US" sz="1600">
                <a:latin typeface="Arial" charset="0"/>
              </a:rPr>
              <a:t>	V</a:t>
            </a:r>
            <a:r>
              <a:rPr lang="en-US" sz="1600" baseline="-25000">
                <a:latin typeface="Arial" charset="0"/>
              </a:rPr>
              <a:t>k</a:t>
            </a:r>
            <a:r>
              <a:rPr lang="en-US" sz="1600">
                <a:latin typeface="Arial" charset="0"/>
              </a:rPr>
              <a:t>(0) = 0, for all k &gt; 0</a:t>
            </a:r>
          </a:p>
          <a:p>
            <a:pPr eaLnBrk="1" hangingPunct="1">
              <a:buFontTx/>
              <a:buNone/>
            </a:pPr>
            <a:endParaRPr lang="en-US" sz="16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 u="sng">
                <a:latin typeface="Arial" charset="0"/>
              </a:rPr>
              <a:t>Iteration:</a:t>
            </a:r>
          </a:p>
          <a:p>
            <a:pPr eaLnBrk="1" hangingPunct="1">
              <a:buFontTx/>
              <a:buNone/>
            </a:pPr>
            <a:endParaRPr lang="en-US" sz="16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>
                <a:latin typeface="Arial" charset="0"/>
              </a:rPr>
              <a:t> V</a:t>
            </a:r>
            <a:r>
              <a:rPr lang="en-US" sz="1600" baseline="-25000">
                <a:latin typeface="Arial" charset="0"/>
              </a:rPr>
              <a:t>l</a:t>
            </a:r>
            <a:r>
              <a:rPr lang="en-US" sz="1600">
                <a:latin typeface="Arial" charset="0"/>
              </a:rPr>
              <a:t>(i) = e</a:t>
            </a:r>
            <a:r>
              <a:rPr lang="en-US" sz="1600" baseline="-25000">
                <a:latin typeface="Arial" charset="0"/>
              </a:rPr>
              <a:t>l</a:t>
            </a:r>
            <a:r>
              <a:rPr lang="en-US" sz="1600">
                <a:latin typeface="Arial" charset="0"/>
              </a:rPr>
              <a:t>(x</a:t>
            </a:r>
            <a:r>
              <a:rPr lang="en-US" sz="1600" baseline="-25000">
                <a:latin typeface="Arial" charset="0"/>
              </a:rPr>
              <a:t>i</a:t>
            </a:r>
            <a:r>
              <a:rPr lang="en-US" sz="1600">
                <a:latin typeface="Arial" charset="0"/>
              </a:rPr>
              <a:t>)  </a:t>
            </a:r>
            <a:r>
              <a:rPr lang="en-US" sz="1600" b="1">
                <a:solidFill>
                  <a:srgbClr val="CC0000"/>
                </a:solidFill>
                <a:latin typeface="Arial" charset="0"/>
              </a:rPr>
              <a:t>max</a:t>
            </a:r>
            <a:r>
              <a:rPr lang="en-US" sz="1600" b="1" baseline="-25000">
                <a:solidFill>
                  <a:srgbClr val="CC0000"/>
                </a:solidFill>
                <a:latin typeface="Arial" charset="0"/>
              </a:rPr>
              <a:t>k</a:t>
            </a:r>
            <a:r>
              <a:rPr lang="en-US" sz="160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V</a:t>
            </a:r>
            <a:r>
              <a:rPr lang="en-US" sz="1600" baseline="-25000">
                <a:latin typeface="Arial" charset="0"/>
              </a:rPr>
              <a:t>k</a:t>
            </a:r>
            <a:r>
              <a:rPr lang="en-US" sz="1600">
                <a:latin typeface="Arial" charset="0"/>
              </a:rPr>
              <a:t>(i-1) a</a:t>
            </a:r>
            <a:r>
              <a:rPr lang="en-US" sz="1600" baseline="-25000">
                <a:latin typeface="Arial" charset="0"/>
              </a:rPr>
              <a:t>kl</a:t>
            </a:r>
            <a:r>
              <a:rPr lang="en-US" sz="160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160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 b="1" u="sng">
                <a:latin typeface="Arial" charset="0"/>
              </a:rPr>
              <a:t>Termination:</a:t>
            </a:r>
          </a:p>
          <a:p>
            <a:pPr eaLnBrk="1" hangingPunct="1">
              <a:buFontTx/>
              <a:buNone/>
            </a:pPr>
            <a:endParaRPr lang="en-US" sz="1600" b="1" u="sng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sz="1600">
                <a:latin typeface="Arial" charset="0"/>
              </a:rPr>
              <a:t>   P(x, </a:t>
            </a:r>
            <a:r>
              <a:rPr lang="en-US" sz="1600">
                <a:latin typeface="Arial" charset="0"/>
                <a:sym typeface="Symbol" charset="0"/>
              </a:rPr>
              <a:t>*) =  </a:t>
            </a:r>
            <a:r>
              <a:rPr lang="en-US" sz="1600" b="1">
                <a:solidFill>
                  <a:srgbClr val="CC0000"/>
                </a:solidFill>
                <a:latin typeface="Arial" charset="0"/>
                <a:sym typeface="Symbol" charset="0"/>
              </a:rPr>
              <a:t>max</a:t>
            </a:r>
            <a:r>
              <a:rPr lang="en-US" sz="1600" b="1" baseline="-25000">
                <a:solidFill>
                  <a:srgbClr val="CC0000"/>
                </a:solidFill>
                <a:latin typeface="Arial" charset="0"/>
                <a:sym typeface="Symbol" charset="0"/>
              </a:rPr>
              <a:t>k</a:t>
            </a:r>
            <a:r>
              <a:rPr lang="en-US" sz="1600" b="1">
                <a:solidFill>
                  <a:srgbClr val="CC0000"/>
                </a:solidFill>
                <a:latin typeface="Arial" charset="0"/>
                <a:sym typeface="Symbol" charset="0"/>
              </a:rPr>
              <a:t> </a:t>
            </a:r>
            <a:r>
              <a:rPr lang="en-US" sz="1600">
                <a:latin typeface="Arial" charset="0"/>
                <a:sym typeface="Symbol" charset="0"/>
              </a:rPr>
              <a:t>V</a:t>
            </a:r>
            <a:r>
              <a:rPr lang="en-US" sz="1600" baseline="-25000">
                <a:latin typeface="Arial" charset="0"/>
                <a:sym typeface="Symbol" charset="0"/>
              </a:rPr>
              <a:t>k</a:t>
            </a:r>
            <a:r>
              <a:rPr lang="en-US" sz="1600">
                <a:latin typeface="Arial" charset="0"/>
                <a:sym typeface="Symbol" charset="0"/>
              </a:rPr>
              <a:t>(N)</a:t>
            </a:r>
          </a:p>
          <a:p>
            <a:pPr eaLnBrk="1" hangingPunct="1">
              <a:buFontTx/>
              <a:buNone/>
            </a:pPr>
            <a:endParaRPr lang="en-US" sz="1600">
              <a:latin typeface="Arial" charset="0"/>
              <a:sym typeface="Symbol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284538" y="1866900"/>
            <a:ext cx="2774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2800"/>
              <a:t>	</a:t>
            </a:r>
            <a:r>
              <a:rPr lang="en-US" sz="1600" b="1">
                <a:solidFill>
                  <a:schemeClr val="accent2"/>
                </a:solidFill>
              </a:rPr>
              <a:t>FORWARD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/>
              <a:t>Initialization:</a:t>
            </a:r>
            <a:r>
              <a:rPr lang="en-US" sz="1600"/>
              <a:t>	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/>
              <a:t>	f</a:t>
            </a:r>
            <a:r>
              <a:rPr lang="en-US" sz="1600" baseline="-25000"/>
              <a:t>0</a:t>
            </a:r>
            <a:r>
              <a:rPr lang="en-US" sz="1600"/>
              <a:t>(0) = 1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/>
              <a:t>	f</a:t>
            </a:r>
            <a:r>
              <a:rPr lang="en-US" sz="1600" baseline="-25000"/>
              <a:t>k</a:t>
            </a:r>
            <a:r>
              <a:rPr lang="en-US" sz="1600"/>
              <a:t>(0) = 0, for all k &gt; 0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/>
              <a:t>Iteration: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/>
              <a:t>	f</a:t>
            </a:r>
            <a:r>
              <a:rPr lang="en-US" sz="1600" baseline="-25000"/>
              <a:t>l</a:t>
            </a:r>
            <a:r>
              <a:rPr lang="en-US" sz="1600"/>
              <a:t>(i) = e</a:t>
            </a:r>
            <a:r>
              <a:rPr lang="en-US" sz="1600" baseline="-25000"/>
              <a:t>l</a:t>
            </a:r>
            <a:r>
              <a:rPr lang="en-US" sz="1600"/>
              <a:t>(x</a:t>
            </a:r>
            <a:r>
              <a:rPr lang="en-US" sz="1600" baseline="-25000"/>
              <a:t>i</a:t>
            </a:r>
            <a:r>
              <a:rPr lang="en-US" sz="1600"/>
              <a:t>) </a:t>
            </a:r>
            <a:r>
              <a:rPr lang="en-US" sz="2000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n-US" sz="2000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 f</a:t>
            </a:r>
            <a:r>
              <a:rPr lang="en-US" sz="1600" baseline="-25000"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(i-1) a</a:t>
            </a:r>
            <a:r>
              <a:rPr lang="en-US" sz="1600" baseline="-25000">
                <a:sym typeface="Symbol" charset="0"/>
              </a:rPr>
              <a:t>kl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>
                <a:sym typeface="Symbol" charset="0"/>
              </a:rPr>
              <a:t>Termination: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>
                <a:sym typeface="Symbol" charset="0"/>
              </a:rPr>
              <a:t>	</a:t>
            </a:r>
            <a:endParaRPr lang="en-US" sz="16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/>
              <a:t>	P(x) = </a:t>
            </a:r>
            <a:r>
              <a:rPr lang="en-US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n-US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 f</a:t>
            </a:r>
            <a:r>
              <a:rPr lang="en-US" sz="1600" baseline="-25000"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(N)</a:t>
            </a:r>
            <a:endParaRPr lang="en-US" sz="1600" baseline="-250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endParaRPr lang="en-US" sz="16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235700" y="2039938"/>
            <a:ext cx="26225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006699"/>
              </a:buClr>
            </a:pPr>
            <a:r>
              <a:rPr lang="en-US" sz="1600" b="1">
                <a:solidFill>
                  <a:schemeClr val="accent2"/>
                </a:solidFill>
              </a:rPr>
              <a:t>BACKWARD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/>
              <a:t>Initialization:</a:t>
            </a:r>
            <a:r>
              <a:rPr lang="en-US" sz="1600"/>
              <a:t>	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/>
              <a:t>	</a:t>
            </a:r>
            <a:r>
              <a:rPr lang="nb-NO" sz="1600"/>
              <a:t>b</a:t>
            </a:r>
            <a:r>
              <a:rPr lang="nb-NO" sz="1600" baseline="-25000"/>
              <a:t>k</a:t>
            </a:r>
            <a:r>
              <a:rPr lang="nb-NO" sz="1600"/>
              <a:t>(N) = 1, for all k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/>
              <a:t>Iteration: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 b="1" u="sng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>
                <a:sym typeface="Symbol" charset="0"/>
              </a:rPr>
              <a:t>b</a:t>
            </a:r>
            <a:r>
              <a:rPr lang="en-US" sz="1600" baseline="-25000">
                <a:sym typeface="Symbol" charset="0"/>
              </a:rPr>
              <a:t>l</a:t>
            </a:r>
            <a:r>
              <a:rPr lang="en-US" sz="1600">
                <a:sym typeface="Symbol" charset="0"/>
              </a:rPr>
              <a:t>(i) = </a:t>
            </a:r>
            <a:r>
              <a:rPr lang="en-US" sz="2000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n-US" sz="2000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 e</a:t>
            </a:r>
            <a:r>
              <a:rPr lang="en-US" sz="1600" baseline="-25000">
                <a:sym typeface="Symbol" charset="0"/>
              </a:rPr>
              <a:t>l</a:t>
            </a:r>
            <a:r>
              <a:rPr lang="en-US" sz="1600">
                <a:sym typeface="Symbol" charset="0"/>
              </a:rPr>
              <a:t>(x</a:t>
            </a:r>
            <a:r>
              <a:rPr lang="en-US" sz="1600" baseline="-25000">
                <a:sym typeface="Symbol" charset="0"/>
              </a:rPr>
              <a:t>i</a:t>
            </a:r>
            <a:r>
              <a:rPr lang="en-US" sz="1600">
                <a:sym typeface="Symbol" charset="0"/>
              </a:rPr>
              <a:t>+1) a</a:t>
            </a:r>
            <a:r>
              <a:rPr lang="en-US" sz="1600" baseline="-25000">
                <a:sym typeface="Symbol" charset="0"/>
              </a:rPr>
              <a:t>kl </a:t>
            </a:r>
            <a:r>
              <a:rPr lang="en-US" sz="1600">
                <a:sym typeface="Symbol" charset="0"/>
              </a:rPr>
              <a:t>b</a:t>
            </a:r>
            <a:r>
              <a:rPr lang="en-US" sz="1600" baseline="-25000">
                <a:sym typeface="Symbol" charset="0"/>
              </a:rPr>
              <a:t>k</a:t>
            </a:r>
            <a:r>
              <a:rPr lang="en-US" sz="1600">
                <a:sym typeface="Symbol" charset="0"/>
              </a:rPr>
              <a:t>(i+1)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endParaRPr lang="en-US" sz="1600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 b="1" u="sng">
                <a:sym typeface="Symbol" charset="0"/>
              </a:rPr>
              <a:t>Termination:</a:t>
            </a:r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n-US" sz="1600">
                <a:sym typeface="Symbol" charset="0"/>
              </a:rPr>
              <a:t>	</a:t>
            </a:r>
            <a:endParaRPr lang="en-US" sz="1600"/>
          </a:p>
          <a:p>
            <a:pPr marL="342900" indent="-342900">
              <a:spcBef>
                <a:spcPct val="20000"/>
              </a:spcBef>
              <a:buClr>
                <a:srgbClr val="006699"/>
              </a:buClr>
            </a:pPr>
            <a:r>
              <a:rPr lang="es-ES" sz="1600">
                <a:sym typeface="Symbol" charset="0"/>
              </a:rPr>
              <a:t>   P(x) = </a:t>
            </a:r>
            <a:r>
              <a:rPr lang="es-ES" sz="2000" b="1">
                <a:solidFill>
                  <a:srgbClr val="CC0000"/>
                </a:solidFill>
                <a:sym typeface="Symbol" charset="0"/>
              </a:rPr>
              <a:t></a:t>
            </a:r>
            <a:r>
              <a:rPr lang="es-ES" sz="2000" b="1" baseline="-25000">
                <a:solidFill>
                  <a:srgbClr val="CC0000"/>
                </a:solidFill>
                <a:sym typeface="Symbol" charset="0"/>
              </a:rPr>
              <a:t>k</a:t>
            </a:r>
            <a:r>
              <a:rPr lang="es-ES" sz="1600">
                <a:sym typeface="Symbol" charset="0"/>
              </a:rPr>
              <a:t> a</a:t>
            </a:r>
            <a:r>
              <a:rPr lang="es-ES" sz="1600" baseline="-25000">
                <a:sym typeface="Symbol" charset="0"/>
              </a:rPr>
              <a:t>0k</a:t>
            </a:r>
            <a:r>
              <a:rPr lang="es-ES" sz="1600">
                <a:sym typeface="Symbol" charset="0"/>
              </a:rPr>
              <a:t> e</a:t>
            </a:r>
            <a:r>
              <a:rPr lang="es-ES" sz="1600" baseline="-25000">
                <a:sym typeface="Symbol" charset="0"/>
              </a:rPr>
              <a:t>k</a:t>
            </a:r>
            <a:r>
              <a:rPr lang="es-ES" sz="1600">
                <a:sym typeface="Symbol" charset="0"/>
              </a:rPr>
              <a:t>(x</a:t>
            </a:r>
            <a:r>
              <a:rPr lang="es-ES" sz="1600" baseline="-25000">
                <a:sym typeface="Symbol" charset="0"/>
              </a:rPr>
              <a:t>1</a:t>
            </a:r>
            <a:r>
              <a:rPr lang="es-ES" sz="1600">
                <a:sym typeface="Symbol" charset="0"/>
              </a:rPr>
              <a:t>) b</a:t>
            </a:r>
            <a:r>
              <a:rPr lang="es-ES" sz="1600" baseline="-25000">
                <a:sym typeface="Symbol" charset="0"/>
              </a:rPr>
              <a:t>k</a:t>
            </a:r>
            <a:r>
              <a:rPr lang="es-ES" sz="1600">
                <a:sym typeface="Symbol" charset="0"/>
              </a:rPr>
              <a:t>(1)</a:t>
            </a:r>
            <a:endParaRPr lang="en-US" sz="160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8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98500" y="181292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</a:rPr>
              <a:t>Problem 3: Learning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4300" y="3886200"/>
            <a:ext cx="6305550" cy="13239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sz="3200" i="1">
                <a:latin typeface="Arial" charset="0"/>
              </a:rPr>
              <a:t>Find the parameters that maximize the likelihood of the observed sequence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sz="32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Estimating HMM parameters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Easy if we know  the sequence of hidden states</a:t>
            </a:r>
          </a:p>
          <a:p>
            <a:pPr lvl="1"/>
            <a:r>
              <a:rPr lang="en-US">
                <a:latin typeface="Arial" charset="0"/>
              </a:rPr>
              <a:t>Count # times each transition occurs</a:t>
            </a:r>
          </a:p>
          <a:p>
            <a:pPr lvl="1"/>
            <a:r>
              <a:rPr lang="en-US">
                <a:latin typeface="Arial" charset="0"/>
              </a:rPr>
              <a:t>Count #times each observation occurs in each state</a:t>
            </a:r>
          </a:p>
          <a:p>
            <a:r>
              <a:rPr lang="en-US">
                <a:latin typeface="Arial" charset="0"/>
              </a:rPr>
              <a:t>Given an HMM and observed sequence,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we can compute the distribution over paths,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and therefore the expected counts</a:t>
            </a:r>
          </a:p>
          <a:p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Chicken and egg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4757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Unigram LM: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Bigram LM (First-order Markov Model):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Trigram LM (Second-order Markov Model):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75" y="2367915"/>
            <a:ext cx="68326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2" y="5912906"/>
            <a:ext cx="8219018" cy="42651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4" y="4171104"/>
            <a:ext cx="7912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Solution: Use the EM algorithm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Guess initial HMM parameters</a:t>
            </a:r>
          </a:p>
          <a:p>
            <a:r>
              <a:rPr lang="en-US" b="1">
                <a:latin typeface="Arial" charset="0"/>
              </a:rPr>
              <a:t>E step:</a:t>
            </a:r>
            <a:r>
              <a:rPr lang="en-US">
                <a:latin typeface="Arial" charset="0"/>
              </a:rPr>
              <a:t> Compute distribution over paths</a:t>
            </a:r>
          </a:p>
          <a:p>
            <a:r>
              <a:rPr lang="en-US" b="1">
                <a:latin typeface="Arial" charset="0"/>
              </a:rPr>
              <a:t>M step:</a:t>
            </a:r>
            <a:r>
              <a:rPr lang="en-US">
                <a:latin typeface="Arial" charset="0"/>
              </a:rPr>
              <a:t> Compute max likelihood parameters</a:t>
            </a:r>
          </a:p>
          <a:p>
            <a:r>
              <a:rPr lang="en-US">
                <a:latin typeface="Arial" charset="0"/>
              </a:rPr>
              <a:t>But how do we do this efficiently?</a:t>
            </a:r>
          </a:p>
        </p:txBody>
      </p:sp>
    </p:spTree>
    <p:extLst>
      <p:ext uri="{BB962C8B-B14F-4D97-AF65-F5344CB8AC3E}">
        <p14:creationId xmlns:p14="http://schemas.microsoft.com/office/powerpoint/2010/main" val="1042664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forward-backward algorithm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91525" cy="3719512"/>
          </a:xfrm>
        </p:spPr>
        <p:txBody>
          <a:bodyPr/>
          <a:lstStyle/>
          <a:p>
            <a:r>
              <a:rPr lang="en-US">
                <a:latin typeface="Arial" charset="0"/>
              </a:rPr>
              <a:t>Also known as the Baum-Welch algorithm</a:t>
            </a:r>
          </a:p>
          <a:p>
            <a:r>
              <a:rPr lang="en-US">
                <a:latin typeface="Arial" charset="0"/>
              </a:rPr>
              <a:t>Compute probability of each state at each position using forward and backward probabilities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  <a:cs typeface="Arial" charset="0"/>
              </a:rPr>
              <a:t>→ (Expected) observation counts</a:t>
            </a:r>
          </a:p>
          <a:p>
            <a:r>
              <a:rPr lang="en-US">
                <a:latin typeface="Arial" charset="0"/>
              </a:rPr>
              <a:t>Compute probability of each pair of states at each pair of consecutive positions</a:t>
            </a:r>
            <a:r>
              <a:rPr lang="en-US" i="1">
                <a:latin typeface="Arial" charset="0"/>
              </a:rPr>
              <a:t> i </a:t>
            </a:r>
            <a:r>
              <a:rPr lang="en-US">
                <a:latin typeface="Arial" charset="0"/>
              </a:rPr>
              <a:t>and </a:t>
            </a:r>
            <a:r>
              <a:rPr lang="en-US" i="1">
                <a:latin typeface="Arial" charset="0"/>
              </a:rPr>
              <a:t>i+1</a:t>
            </a:r>
            <a:r>
              <a:rPr lang="en-US">
                <a:latin typeface="Arial" charset="0"/>
              </a:rPr>
              <a:t> using </a:t>
            </a:r>
            <a:r>
              <a:rPr lang="en-US" i="1">
                <a:latin typeface="Arial" charset="0"/>
              </a:rPr>
              <a:t>forward(i)</a:t>
            </a:r>
            <a:r>
              <a:rPr lang="en-US">
                <a:latin typeface="Arial" charset="0"/>
              </a:rPr>
              <a:t> and </a:t>
            </a:r>
            <a:r>
              <a:rPr lang="en-US" i="1">
                <a:latin typeface="Arial" charset="0"/>
              </a:rPr>
              <a:t>backward(i+1)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  <a:cs typeface="Arial" charset="0"/>
              </a:rPr>
              <a:t>→ (Expected) transition counts</a:t>
            </a:r>
            <a:endParaRPr lang="en-US">
              <a:latin typeface="Arial" charset="0"/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920750" y="5526088"/>
            <a:ext cx="7308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006699"/>
              </a:buClr>
            </a:pPr>
            <a:r>
              <a:rPr lang="es-ES" sz="2800">
                <a:sym typeface="Symbol" charset="0"/>
              </a:rPr>
              <a:t>Count(k</a:t>
            </a:r>
            <a:r>
              <a:rPr lang="en-US" sz="2800"/>
              <a:t>→l</a:t>
            </a:r>
            <a:r>
              <a:rPr lang="es-ES" sz="2800">
                <a:sym typeface="Symbol" charset="0"/>
              </a:rPr>
              <a:t>) = </a:t>
            </a:r>
            <a:r>
              <a:rPr lang="es-ES" sz="2800" b="1">
                <a:sym typeface="Symbol" charset="0"/>
              </a:rPr>
              <a:t></a:t>
            </a:r>
            <a:r>
              <a:rPr lang="es-ES" sz="2800" b="1" baseline="-25000">
                <a:sym typeface="Symbol" charset="0"/>
              </a:rPr>
              <a:t>i</a:t>
            </a:r>
            <a:r>
              <a:rPr lang="es-ES" sz="2800">
                <a:sym typeface="Symbol" charset="0"/>
              </a:rPr>
              <a:t> f</a:t>
            </a:r>
            <a:r>
              <a:rPr lang="es-ES" sz="2800" baseline="-25000">
                <a:sym typeface="Symbol" charset="0"/>
              </a:rPr>
              <a:t>k</a:t>
            </a:r>
            <a:r>
              <a:rPr lang="es-ES" sz="2800">
                <a:sym typeface="Symbol" charset="0"/>
              </a:rPr>
              <a:t>(i) a</a:t>
            </a:r>
            <a:r>
              <a:rPr lang="es-ES" sz="2800" baseline="-25000">
                <a:sym typeface="Symbol" charset="0"/>
              </a:rPr>
              <a:t>kl</a:t>
            </a:r>
            <a:r>
              <a:rPr lang="es-ES" sz="2800">
                <a:sym typeface="Symbol" charset="0"/>
              </a:rPr>
              <a:t> b</a:t>
            </a:r>
            <a:r>
              <a:rPr lang="es-ES" sz="2800" baseline="-25000">
                <a:sym typeface="Symbol" charset="0"/>
              </a:rPr>
              <a:t>l</a:t>
            </a:r>
            <a:r>
              <a:rPr lang="es-ES" sz="2800">
                <a:sym typeface="Symbol" charset="0"/>
              </a:rPr>
              <a:t>(i+1) / P(x)</a:t>
            </a:r>
            <a:endParaRPr lang="en-US" sz="280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8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unibi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3" y="102158"/>
            <a:ext cx="8617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3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Language Modeling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71522" cy="4525963"/>
          </a:xfrm>
        </p:spPr>
        <p:txBody>
          <a:bodyPr/>
          <a:lstStyle/>
          <a:p>
            <a:r>
              <a:rPr lang="en-US" dirty="0" smtClean="0"/>
              <a:t>Sentence Completion</a:t>
            </a:r>
          </a:p>
          <a:p>
            <a:pPr lvl="1"/>
            <a:r>
              <a:rPr lang="en-US" dirty="0" smtClean="0"/>
              <a:t>Predictive Text Input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== unigram</a:t>
            </a:r>
          </a:p>
          <a:p>
            <a:r>
              <a:rPr lang="en-US" dirty="0" smtClean="0"/>
              <a:t>Machine Translation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61" y="1600200"/>
            <a:ext cx="3509239" cy="2877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4" y="5033250"/>
            <a:ext cx="7733536" cy="16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463675"/>
            <a:ext cx="7686675" cy="1041400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Arial" charset="0"/>
              </a:rPr>
              <a:t>Hidden Markov Models</a:t>
            </a: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997075" y="2924175"/>
            <a:ext cx="5205413" cy="3278188"/>
            <a:chOff x="816" y="864"/>
            <a:chExt cx="3900" cy="2456"/>
          </a:xfrm>
        </p:grpSpPr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816" y="864"/>
              <a:ext cx="356" cy="1630"/>
              <a:chOff x="960" y="1680"/>
              <a:chExt cx="356" cy="1630"/>
            </a:xfrm>
          </p:grpSpPr>
          <p:sp>
            <p:nvSpPr>
              <p:cNvPr id="2128" name="Oval 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129" name="Oval 6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130" name="Oval 7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131" name="Text Box 8"/>
              <p:cNvSpPr txBox="1">
                <a:spLocks noChangeArrowheads="1"/>
              </p:cNvSpPr>
              <p:nvPr/>
            </p:nvSpPr>
            <p:spPr bwMode="auto">
              <a:xfrm>
                <a:off x="1006" y="2595"/>
                <a:ext cx="3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</p:grpSp>
        <p:grpSp>
          <p:nvGrpSpPr>
            <p:cNvPr id="2053" name="Group 9"/>
            <p:cNvGrpSpPr>
              <a:grpSpLocks/>
            </p:cNvGrpSpPr>
            <p:nvPr/>
          </p:nvGrpSpPr>
          <p:grpSpPr bwMode="auto">
            <a:xfrm>
              <a:off x="1680" y="864"/>
              <a:ext cx="355" cy="1630"/>
              <a:chOff x="1824" y="1680"/>
              <a:chExt cx="355" cy="1630"/>
            </a:xfrm>
          </p:grpSpPr>
          <p:sp>
            <p:nvSpPr>
              <p:cNvPr id="2124" name="Oval 1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125" name="Oval 1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126" name="Oval 12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127" name="Text Box 13"/>
              <p:cNvSpPr txBox="1">
                <a:spLocks noChangeArrowheads="1"/>
              </p:cNvSpPr>
              <p:nvPr/>
            </p:nvSpPr>
            <p:spPr bwMode="auto">
              <a:xfrm>
                <a:off x="1870" y="2595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</p:grpSp>
        <p:grpSp>
          <p:nvGrpSpPr>
            <p:cNvPr id="2054" name="Group 14"/>
            <p:cNvGrpSpPr>
              <a:grpSpLocks/>
            </p:cNvGrpSpPr>
            <p:nvPr/>
          </p:nvGrpSpPr>
          <p:grpSpPr bwMode="auto">
            <a:xfrm>
              <a:off x="2544" y="864"/>
              <a:ext cx="359" cy="1630"/>
              <a:chOff x="2688" y="1680"/>
              <a:chExt cx="359" cy="1630"/>
            </a:xfrm>
          </p:grpSpPr>
          <p:sp>
            <p:nvSpPr>
              <p:cNvPr id="2120" name="Oval 1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121" name="Oval 16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122" name="Oval 17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123" name="Text Box 18"/>
              <p:cNvSpPr txBox="1">
                <a:spLocks noChangeArrowheads="1"/>
              </p:cNvSpPr>
              <p:nvPr/>
            </p:nvSpPr>
            <p:spPr bwMode="auto">
              <a:xfrm>
                <a:off x="2738" y="2595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</p:grpSp>
        <p:grpSp>
          <p:nvGrpSpPr>
            <p:cNvPr id="2055" name="Group 19"/>
            <p:cNvGrpSpPr>
              <a:grpSpLocks/>
            </p:cNvGrpSpPr>
            <p:nvPr/>
          </p:nvGrpSpPr>
          <p:grpSpPr bwMode="auto">
            <a:xfrm>
              <a:off x="3456" y="921"/>
              <a:ext cx="337" cy="1572"/>
              <a:chOff x="3600" y="1737"/>
              <a:chExt cx="337" cy="1572"/>
            </a:xfrm>
          </p:grpSpPr>
          <p:sp>
            <p:nvSpPr>
              <p:cNvPr id="2117" name="Text Box 20"/>
              <p:cNvSpPr txBox="1">
                <a:spLocks noChangeArrowheads="1"/>
              </p:cNvSpPr>
              <p:nvPr/>
            </p:nvSpPr>
            <p:spPr bwMode="auto">
              <a:xfrm>
                <a:off x="3627" y="1737"/>
                <a:ext cx="3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  <p:sp>
            <p:nvSpPr>
              <p:cNvPr id="2118" name="Text Box 21"/>
              <p:cNvSpPr txBox="1">
                <a:spLocks noChangeArrowheads="1"/>
              </p:cNvSpPr>
              <p:nvPr/>
            </p:nvSpPr>
            <p:spPr bwMode="auto">
              <a:xfrm>
                <a:off x="3627" y="2158"/>
                <a:ext cx="3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  <p:sp>
            <p:nvSpPr>
              <p:cNvPr id="2119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035"/>
                <a:ext cx="310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</p:grpSp>
        <p:grpSp>
          <p:nvGrpSpPr>
            <p:cNvPr id="2056" name="Group 23"/>
            <p:cNvGrpSpPr>
              <a:grpSpLocks/>
            </p:cNvGrpSpPr>
            <p:nvPr/>
          </p:nvGrpSpPr>
          <p:grpSpPr bwMode="auto">
            <a:xfrm>
              <a:off x="4322" y="864"/>
              <a:ext cx="357" cy="1630"/>
              <a:chOff x="4466" y="1680"/>
              <a:chExt cx="357" cy="1630"/>
            </a:xfrm>
          </p:grpSpPr>
          <p:sp>
            <p:nvSpPr>
              <p:cNvPr id="2113" name="Oval 24"/>
              <p:cNvSpPr>
                <a:spLocks noChangeArrowheads="1"/>
              </p:cNvSpPr>
              <p:nvPr/>
            </p:nvSpPr>
            <p:spPr bwMode="auto">
              <a:xfrm>
                <a:off x="4466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114" name="Oval 25"/>
              <p:cNvSpPr>
                <a:spLocks noChangeArrowheads="1"/>
              </p:cNvSpPr>
              <p:nvPr/>
            </p:nvSpPr>
            <p:spPr bwMode="auto">
              <a:xfrm>
                <a:off x="4466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115" name="Oval 26"/>
              <p:cNvSpPr>
                <a:spLocks noChangeArrowheads="1"/>
              </p:cNvSpPr>
              <p:nvPr/>
            </p:nvSpPr>
            <p:spPr bwMode="auto">
              <a:xfrm>
                <a:off x="4466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116" name="Text Box 27"/>
              <p:cNvSpPr txBox="1">
                <a:spLocks noChangeArrowheads="1"/>
              </p:cNvSpPr>
              <p:nvPr/>
            </p:nvSpPr>
            <p:spPr bwMode="auto">
              <a:xfrm>
                <a:off x="4514" y="2595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hlink"/>
                    </a:solidFill>
                  </a:rPr>
                  <a:t>…</a:t>
                </a:r>
              </a:p>
            </p:txBody>
          </p:sp>
        </p:grpSp>
        <p:sp>
          <p:nvSpPr>
            <p:cNvPr id="2057" name="Line 28"/>
            <p:cNvSpPr>
              <a:spLocks noChangeShapeType="1"/>
            </p:cNvSpPr>
            <p:nvPr/>
          </p:nvSpPr>
          <p:spPr bwMode="auto">
            <a:xfrm>
              <a:off x="960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Text Box 29"/>
            <p:cNvSpPr txBox="1">
              <a:spLocks noChangeArrowheads="1"/>
            </p:cNvSpPr>
            <p:nvPr/>
          </p:nvSpPr>
          <p:spPr bwMode="auto">
            <a:xfrm>
              <a:off x="867" y="2975"/>
              <a:ext cx="36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accent2"/>
                  </a:solidFill>
                  <a:latin typeface="Arial Unicode MS" charset="0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Arial Unicode MS" charset="0"/>
                </a:rPr>
                <a:t>1</a:t>
              </a:r>
              <a:endParaRPr lang="en-US" sz="2400">
                <a:solidFill>
                  <a:schemeClr val="accent2"/>
                </a:solidFill>
                <a:latin typeface="Arial Unicode MS" charset="0"/>
              </a:endParaRPr>
            </a:p>
          </p:txBody>
        </p:sp>
        <p:sp>
          <p:nvSpPr>
            <p:cNvPr id="2059" name="Line 30"/>
            <p:cNvSpPr>
              <a:spLocks noChangeShapeType="1"/>
            </p:cNvSpPr>
            <p:nvPr/>
          </p:nvSpPr>
          <p:spPr bwMode="auto">
            <a:xfrm>
              <a:off x="1819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Text Box 31"/>
            <p:cNvSpPr txBox="1">
              <a:spLocks noChangeArrowheads="1"/>
            </p:cNvSpPr>
            <p:nvPr/>
          </p:nvSpPr>
          <p:spPr bwMode="auto">
            <a:xfrm>
              <a:off x="1729" y="2977"/>
              <a:ext cx="33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accent2"/>
                  </a:solidFill>
                  <a:latin typeface="Arial Unicode MS" charset="0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Arial Unicode MS" charset="0"/>
                </a:rPr>
                <a:t>2</a:t>
              </a:r>
              <a:endParaRPr lang="en-US" sz="2400">
                <a:solidFill>
                  <a:schemeClr val="accent2"/>
                </a:solidFill>
                <a:latin typeface="Arial Unicode MS" charset="0"/>
              </a:endParaRPr>
            </a:p>
          </p:txBody>
        </p:sp>
        <p:sp>
          <p:nvSpPr>
            <p:cNvPr id="2061" name="Line 32"/>
            <p:cNvSpPr>
              <a:spLocks noChangeShapeType="1"/>
            </p:cNvSpPr>
            <p:nvPr/>
          </p:nvSpPr>
          <p:spPr bwMode="auto">
            <a:xfrm>
              <a:off x="2683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Text Box 33"/>
            <p:cNvSpPr txBox="1">
              <a:spLocks noChangeArrowheads="1"/>
            </p:cNvSpPr>
            <p:nvPr/>
          </p:nvSpPr>
          <p:spPr bwMode="auto">
            <a:xfrm>
              <a:off x="2589" y="2977"/>
              <a:ext cx="33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accent2"/>
                  </a:solidFill>
                  <a:latin typeface="Arial Unicode MS" charset="0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Arial Unicode MS" charset="0"/>
                </a:rPr>
                <a:t>3</a:t>
              </a:r>
              <a:endParaRPr lang="en-US" sz="2400">
                <a:solidFill>
                  <a:schemeClr val="accent2"/>
                </a:solidFill>
                <a:latin typeface="Arial Unicode MS" charset="0"/>
              </a:endParaRPr>
            </a:p>
          </p:txBody>
        </p:sp>
        <p:sp>
          <p:nvSpPr>
            <p:cNvPr id="2063" name="Line 34"/>
            <p:cNvSpPr>
              <a:spLocks noChangeShapeType="1"/>
            </p:cNvSpPr>
            <p:nvPr/>
          </p:nvSpPr>
          <p:spPr bwMode="auto">
            <a:xfrm>
              <a:off x="4459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Text Box 35"/>
            <p:cNvSpPr txBox="1">
              <a:spLocks noChangeArrowheads="1"/>
            </p:cNvSpPr>
            <p:nvPr/>
          </p:nvSpPr>
          <p:spPr bwMode="auto">
            <a:xfrm>
              <a:off x="4363" y="2977"/>
              <a:ext cx="35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accent2"/>
                  </a:solidFill>
                  <a:latin typeface="Arial Unicode MS" charset="0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Arial Unicode MS" charset="0"/>
                </a:rPr>
                <a:t>K</a:t>
              </a:r>
              <a:endParaRPr lang="en-US" sz="2400">
                <a:solidFill>
                  <a:schemeClr val="accent2"/>
                </a:solidFill>
                <a:latin typeface="Arial Unicode MS" charset="0"/>
              </a:endParaRPr>
            </a:p>
          </p:txBody>
        </p:sp>
        <p:sp>
          <p:nvSpPr>
            <p:cNvPr id="2065" name="Oval 36"/>
            <p:cNvSpPr>
              <a:spLocks noChangeArrowheads="1"/>
            </p:cNvSpPr>
            <p:nvPr/>
          </p:nvSpPr>
          <p:spPr bwMode="auto">
            <a:xfrm>
              <a:off x="816" y="1296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2066" name="Group 37"/>
            <p:cNvGrpSpPr>
              <a:grpSpLocks/>
            </p:cNvGrpSpPr>
            <p:nvPr/>
          </p:nvGrpSpPr>
          <p:grpSpPr bwMode="auto">
            <a:xfrm>
              <a:off x="1152" y="1031"/>
              <a:ext cx="528" cy="1321"/>
              <a:chOff x="1296" y="1847"/>
              <a:chExt cx="528" cy="1321"/>
            </a:xfrm>
          </p:grpSpPr>
          <p:grpSp>
            <p:nvGrpSpPr>
              <p:cNvPr id="2104" name="Group 38"/>
              <p:cNvGrpSpPr>
                <a:grpSpLocks/>
              </p:cNvGrpSpPr>
              <p:nvPr/>
            </p:nvGrpSpPr>
            <p:grpSpPr bwMode="auto">
              <a:xfrm>
                <a:off x="1306" y="1847"/>
                <a:ext cx="506" cy="1296"/>
                <a:chOff x="1306" y="1847"/>
                <a:chExt cx="506" cy="1296"/>
              </a:xfrm>
            </p:grpSpPr>
            <p:cxnSp>
              <p:nvCxnSpPr>
                <p:cNvPr id="2106" name="AutoShape 39"/>
                <p:cNvCxnSpPr>
                  <a:cxnSpLocks noChangeShapeType="1"/>
                  <a:stCxn id="2128" idx="6"/>
                  <a:endCxn id="2124" idx="2"/>
                </p:cNvCxnSpPr>
                <p:nvPr/>
              </p:nvCxnSpPr>
              <p:spPr bwMode="auto">
                <a:xfrm>
                  <a:off x="1306" y="1847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7" name="AutoShape 40"/>
                <p:cNvCxnSpPr>
                  <a:cxnSpLocks noChangeShapeType="1"/>
                  <a:stCxn id="2128" idx="6"/>
                  <a:endCxn id="2125" idx="2"/>
                </p:cNvCxnSpPr>
                <p:nvPr/>
              </p:nvCxnSpPr>
              <p:spPr bwMode="auto">
                <a:xfrm>
                  <a:off x="1306" y="1847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8" name="AutoShape 41"/>
                <p:cNvCxnSpPr>
                  <a:cxnSpLocks noChangeShapeType="1"/>
                  <a:stCxn id="2128" idx="6"/>
                  <a:endCxn id="2126" idx="2"/>
                </p:cNvCxnSpPr>
                <p:nvPr/>
              </p:nvCxnSpPr>
              <p:spPr bwMode="auto">
                <a:xfrm>
                  <a:off x="1306" y="1847"/>
                  <a:ext cx="506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9" name="AutoShape 42"/>
                <p:cNvCxnSpPr>
                  <a:cxnSpLocks noChangeShapeType="1"/>
                  <a:stCxn id="2129" idx="6"/>
                  <a:endCxn id="2124" idx="2"/>
                </p:cNvCxnSpPr>
                <p:nvPr/>
              </p:nvCxnSpPr>
              <p:spPr bwMode="auto">
                <a:xfrm flipV="1">
                  <a:off x="1306" y="1847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0" name="AutoShape 43"/>
                <p:cNvCxnSpPr>
                  <a:cxnSpLocks noChangeShapeType="1"/>
                  <a:stCxn id="2129" idx="6"/>
                  <a:endCxn id="2125" idx="2"/>
                </p:cNvCxnSpPr>
                <p:nvPr/>
              </p:nvCxnSpPr>
              <p:spPr bwMode="auto">
                <a:xfrm>
                  <a:off x="1306" y="2279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1" name="AutoShape 44"/>
                <p:cNvCxnSpPr>
                  <a:cxnSpLocks noChangeShapeType="1"/>
                  <a:stCxn id="2129" idx="6"/>
                  <a:endCxn id="2126" idx="2"/>
                </p:cNvCxnSpPr>
                <p:nvPr/>
              </p:nvCxnSpPr>
              <p:spPr bwMode="auto">
                <a:xfrm>
                  <a:off x="1306" y="2279"/>
                  <a:ext cx="506" cy="864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2" name="AutoShape 45"/>
                <p:cNvCxnSpPr>
                  <a:cxnSpLocks noChangeShapeType="1"/>
                  <a:stCxn id="2130" idx="6"/>
                  <a:endCxn id="2126" idx="2"/>
                </p:cNvCxnSpPr>
                <p:nvPr/>
              </p:nvCxnSpPr>
              <p:spPr bwMode="auto">
                <a:xfrm>
                  <a:off x="1306" y="3143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05" name="Line 46"/>
              <p:cNvSpPr>
                <a:spLocks noChangeShapeType="1"/>
              </p:cNvSpPr>
              <p:nvPr/>
            </p:nvSpPr>
            <p:spPr bwMode="auto">
              <a:xfrm flipV="1">
                <a:off x="1296" y="1920"/>
                <a:ext cx="528" cy="124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" name="Group 47"/>
            <p:cNvGrpSpPr>
              <a:grpSpLocks/>
            </p:cNvGrpSpPr>
            <p:nvPr/>
          </p:nvGrpSpPr>
          <p:grpSpPr bwMode="auto">
            <a:xfrm>
              <a:off x="2016" y="1056"/>
              <a:ext cx="528" cy="1296"/>
              <a:chOff x="2160" y="1872"/>
              <a:chExt cx="528" cy="1296"/>
            </a:xfrm>
          </p:grpSpPr>
          <p:grpSp>
            <p:nvGrpSpPr>
              <p:cNvPr id="2095" name="Group 48"/>
              <p:cNvGrpSpPr>
                <a:grpSpLocks/>
              </p:cNvGrpSpPr>
              <p:nvPr/>
            </p:nvGrpSpPr>
            <p:grpSpPr bwMode="auto">
              <a:xfrm>
                <a:off x="2160" y="1872"/>
                <a:ext cx="506" cy="1296"/>
                <a:chOff x="2160" y="1872"/>
                <a:chExt cx="506" cy="1296"/>
              </a:xfrm>
            </p:grpSpPr>
            <p:cxnSp>
              <p:nvCxnSpPr>
                <p:cNvPr id="2097" name="AutoShape 49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2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8" name="AutoShape 50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9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2"/>
                  <a:ext cx="506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0" name="AutoShape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60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1" name="AutoShape 53"/>
                <p:cNvCxnSpPr>
                  <a:cxnSpLocks noChangeShapeType="1"/>
                </p:cNvCxnSpPr>
                <p:nvPr/>
              </p:nvCxnSpPr>
              <p:spPr bwMode="auto">
                <a:xfrm>
                  <a:off x="2160" y="2304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2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2160" y="2304"/>
                  <a:ext cx="506" cy="864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3" name="AutoShape 55"/>
                <p:cNvCxnSpPr>
                  <a:cxnSpLocks noChangeShapeType="1"/>
                </p:cNvCxnSpPr>
                <p:nvPr/>
              </p:nvCxnSpPr>
              <p:spPr bwMode="auto">
                <a:xfrm>
                  <a:off x="2160" y="3168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96" name="Line 56"/>
              <p:cNvSpPr>
                <a:spLocks noChangeShapeType="1"/>
              </p:cNvSpPr>
              <p:nvPr/>
            </p:nvSpPr>
            <p:spPr bwMode="auto">
              <a:xfrm flipV="1">
                <a:off x="2160" y="1920"/>
                <a:ext cx="528" cy="124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8" name="Group 57"/>
            <p:cNvGrpSpPr>
              <a:grpSpLocks/>
            </p:cNvGrpSpPr>
            <p:nvPr/>
          </p:nvGrpSpPr>
          <p:grpSpPr bwMode="auto">
            <a:xfrm>
              <a:off x="2880" y="1056"/>
              <a:ext cx="528" cy="1296"/>
              <a:chOff x="3024" y="1872"/>
              <a:chExt cx="528" cy="1296"/>
            </a:xfrm>
          </p:grpSpPr>
          <p:grpSp>
            <p:nvGrpSpPr>
              <p:cNvPr id="2086" name="Group 58"/>
              <p:cNvGrpSpPr>
                <a:grpSpLocks/>
              </p:cNvGrpSpPr>
              <p:nvPr/>
            </p:nvGrpSpPr>
            <p:grpSpPr bwMode="auto">
              <a:xfrm>
                <a:off x="3024" y="1872"/>
                <a:ext cx="506" cy="1296"/>
                <a:chOff x="3024" y="1872"/>
                <a:chExt cx="506" cy="1296"/>
              </a:xfrm>
            </p:grpSpPr>
            <p:cxnSp>
              <p:nvCxnSpPr>
                <p:cNvPr id="2088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2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9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0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2"/>
                  <a:ext cx="506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1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24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2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3024" y="2304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3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3024" y="2304"/>
                  <a:ext cx="506" cy="864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4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3024" y="3168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87" name="Line 66"/>
              <p:cNvSpPr>
                <a:spLocks noChangeShapeType="1"/>
              </p:cNvSpPr>
              <p:nvPr/>
            </p:nvSpPr>
            <p:spPr bwMode="auto">
              <a:xfrm flipV="1">
                <a:off x="3024" y="1920"/>
                <a:ext cx="528" cy="124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" name="Group 67"/>
            <p:cNvGrpSpPr>
              <a:grpSpLocks/>
            </p:cNvGrpSpPr>
            <p:nvPr/>
          </p:nvGrpSpPr>
          <p:grpSpPr bwMode="auto">
            <a:xfrm>
              <a:off x="3792" y="1056"/>
              <a:ext cx="528" cy="1296"/>
              <a:chOff x="3936" y="1872"/>
              <a:chExt cx="528" cy="1296"/>
            </a:xfrm>
          </p:grpSpPr>
          <p:grpSp>
            <p:nvGrpSpPr>
              <p:cNvPr id="2077" name="Group 68"/>
              <p:cNvGrpSpPr>
                <a:grpSpLocks/>
              </p:cNvGrpSpPr>
              <p:nvPr/>
            </p:nvGrpSpPr>
            <p:grpSpPr bwMode="auto">
              <a:xfrm>
                <a:off x="3938" y="1872"/>
                <a:ext cx="506" cy="1296"/>
                <a:chOff x="3938" y="1872"/>
                <a:chExt cx="506" cy="1296"/>
              </a:xfrm>
            </p:grpSpPr>
            <p:cxnSp>
              <p:nvCxnSpPr>
                <p:cNvPr id="2079" name="AutoShape 69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2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0" name="AutoShape 70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1" name="AutoShape 71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2"/>
                  <a:ext cx="506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2" name="AutoShape 7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38" y="1872"/>
                  <a:ext cx="506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3" name="AutoShape 73"/>
                <p:cNvCxnSpPr>
                  <a:cxnSpLocks noChangeShapeType="1"/>
                </p:cNvCxnSpPr>
                <p:nvPr/>
              </p:nvCxnSpPr>
              <p:spPr bwMode="auto">
                <a:xfrm>
                  <a:off x="3938" y="2304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4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3938" y="2304"/>
                  <a:ext cx="506" cy="864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5" name="AutoShape 75"/>
                <p:cNvCxnSpPr>
                  <a:cxnSpLocks noChangeShapeType="1"/>
                </p:cNvCxnSpPr>
                <p:nvPr/>
              </p:nvCxnSpPr>
              <p:spPr bwMode="auto">
                <a:xfrm>
                  <a:off x="3938" y="3168"/>
                  <a:ext cx="506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78" name="Line 76"/>
              <p:cNvSpPr>
                <a:spLocks noChangeShapeType="1"/>
              </p:cNvSpPr>
              <p:nvPr/>
            </p:nvSpPr>
            <p:spPr bwMode="auto">
              <a:xfrm flipV="1">
                <a:off x="3936" y="1920"/>
                <a:ext cx="528" cy="124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070" name="AutoShape 77"/>
            <p:cNvCxnSpPr>
              <a:cxnSpLocks noChangeShapeType="1"/>
              <a:stCxn id="2065" idx="6"/>
              <a:endCxn id="2124" idx="2"/>
            </p:cNvCxnSpPr>
            <p:nvPr/>
          </p:nvCxnSpPr>
          <p:spPr bwMode="auto">
            <a:xfrm flipV="1">
              <a:off x="1162" y="1031"/>
              <a:ext cx="506" cy="432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1" name="AutoShape 78"/>
            <p:cNvCxnSpPr>
              <a:cxnSpLocks noChangeShapeType="1"/>
            </p:cNvCxnSpPr>
            <p:nvPr/>
          </p:nvCxnSpPr>
          <p:spPr bwMode="auto">
            <a:xfrm>
              <a:off x="2016" y="1031"/>
              <a:ext cx="506" cy="1296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2" name="Oval 79"/>
            <p:cNvSpPr>
              <a:spLocks noChangeArrowheads="1"/>
            </p:cNvSpPr>
            <p:nvPr/>
          </p:nvSpPr>
          <p:spPr bwMode="auto">
            <a:xfrm>
              <a:off x="1680" y="864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73" name="Oval 80"/>
            <p:cNvSpPr>
              <a:spLocks noChangeArrowheads="1"/>
            </p:cNvSpPr>
            <p:nvPr/>
          </p:nvSpPr>
          <p:spPr bwMode="auto">
            <a:xfrm>
              <a:off x="2544" y="2160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K</a:t>
              </a:r>
            </a:p>
          </p:txBody>
        </p:sp>
        <p:cxnSp>
          <p:nvCxnSpPr>
            <p:cNvPr id="2074" name="AutoShape 81"/>
            <p:cNvCxnSpPr>
              <a:cxnSpLocks noChangeShapeType="1"/>
            </p:cNvCxnSpPr>
            <p:nvPr/>
          </p:nvCxnSpPr>
          <p:spPr bwMode="auto">
            <a:xfrm flipV="1">
              <a:off x="2880" y="1680"/>
              <a:ext cx="528" cy="672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5" name="AutoShape 82"/>
            <p:cNvCxnSpPr>
              <a:cxnSpLocks noChangeShapeType="1"/>
              <a:endCxn id="2114" idx="2"/>
            </p:cNvCxnSpPr>
            <p:nvPr/>
          </p:nvCxnSpPr>
          <p:spPr bwMode="auto">
            <a:xfrm flipV="1">
              <a:off x="3792" y="1463"/>
              <a:ext cx="518" cy="481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6" name="Oval 83"/>
            <p:cNvSpPr>
              <a:spLocks noChangeArrowheads="1"/>
            </p:cNvSpPr>
            <p:nvPr/>
          </p:nvSpPr>
          <p:spPr bwMode="auto">
            <a:xfrm>
              <a:off x="4320" y="1296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49115" y="2320409"/>
            <a:ext cx="29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(Slides from Pedro </a:t>
            </a:r>
            <a:r>
              <a:rPr lang="en-US" dirty="0" err="1" smtClean="0"/>
              <a:t>Domingos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The dishonest casino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5381625" cy="5295900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Arial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Arial" charset="0"/>
              </a:rPr>
              <a:t>A casino has two dice: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Fair die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	P(1) = P(2) = P(3) = P(4) = P(5) = P(6) = 1/6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CC0000"/>
                </a:solidFill>
                <a:latin typeface="Arial" charset="0"/>
              </a:rPr>
              <a:t>Loaded die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CC0000"/>
                </a:solidFill>
                <a:latin typeface="Arial" charset="0"/>
              </a:rPr>
              <a:t>	P(1) = P(2) = P(3) = P(4) = P(5) = 1/10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rgbClr val="CC0000"/>
                </a:solidFill>
                <a:latin typeface="Arial" charset="0"/>
              </a:rPr>
              <a:t>	P(6) = 1/2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Arial" charset="0"/>
              </a:rPr>
              <a:t>Casino player switches </a:t>
            </a:r>
            <a:r>
              <a:rPr lang="en-US" sz="1800" dirty="0" smtClean="0">
                <a:latin typeface="Arial" charset="0"/>
              </a:rPr>
              <a:t>from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smtClean="0">
                <a:latin typeface="Arial" charset="0"/>
              </a:rPr>
              <a:t>fair to loaded </a:t>
            </a:r>
            <a:r>
              <a:rPr lang="en-US" sz="1800" dirty="0">
                <a:latin typeface="Arial" charset="0"/>
              </a:rPr>
              <a:t>die with probability </a:t>
            </a:r>
            <a:r>
              <a:rPr lang="en-US" sz="1800" dirty="0" smtClean="0">
                <a:latin typeface="Arial" charset="0"/>
              </a:rPr>
              <a:t>1/20 at </a:t>
            </a:r>
            <a:r>
              <a:rPr lang="en-US" sz="1800" dirty="0">
                <a:latin typeface="Arial" charset="0"/>
              </a:rPr>
              <a:t>each </a:t>
            </a:r>
            <a:r>
              <a:rPr lang="en-US" sz="1800" dirty="0" smtClean="0">
                <a:latin typeface="Arial" charset="0"/>
              </a:rPr>
              <a:t>turn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Arial" charset="0"/>
              </a:rPr>
              <a:t>	</a:t>
            </a:r>
            <a:endParaRPr lang="en-US" sz="1800" dirty="0">
              <a:latin typeface="Arial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Arial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sz="1800" b="1" u="sng" dirty="0">
                <a:latin typeface="Arial" charset="0"/>
              </a:rPr>
              <a:t>Game: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</a:rPr>
              <a:t>You bet $1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</a:rPr>
              <a:t>You roll (always with a fair die)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</a:rPr>
              <a:t>Casino player rolls (maybe with fair die, maybe with loaded die)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</a:rPr>
              <a:t>Highest number wins $2</a:t>
            </a:r>
          </a:p>
        </p:txBody>
      </p:sp>
      <p:pic>
        <p:nvPicPr>
          <p:cNvPr id="3076" name="Picture 4" descr="two 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casino play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2895600"/>
            <a:ext cx="3048000" cy="3810000"/>
          </a:xfrm>
        </p:spPr>
      </p:pic>
    </p:spTree>
    <p:extLst>
      <p:ext uri="{BB962C8B-B14F-4D97-AF65-F5344CB8AC3E}">
        <p14:creationId xmlns:p14="http://schemas.microsoft.com/office/powerpoint/2010/main" val="371543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2334</Words>
  <Application>Microsoft Macintosh PowerPoint</Application>
  <PresentationFormat>On-screen Show (4:3)</PresentationFormat>
  <Paragraphs>836</Paragraphs>
  <Slides>51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Hidden Markov Models</vt:lpstr>
      <vt:lpstr>Sequences of R.V.s</vt:lpstr>
      <vt:lpstr>(non-hidden) Markov Models</vt:lpstr>
      <vt:lpstr>Application: Language Modeling</vt:lpstr>
      <vt:lpstr>Application: Language Modeling</vt:lpstr>
      <vt:lpstr>PowerPoint Presentation</vt:lpstr>
      <vt:lpstr>What is Language Modeling Used For?</vt:lpstr>
      <vt:lpstr>Hidden Markov Models</vt:lpstr>
      <vt:lpstr>Example: The dishonest casino</vt:lpstr>
      <vt:lpstr>Question # 1 – Decoding</vt:lpstr>
      <vt:lpstr>Question # 2 – Evaluation</vt:lpstr>
      <vt:lpstr>Question # 3 – Learning</vt:lpstr>
      <vt:lpstr>The dishonest casino model</vt:lpstr>
      <vt:lpstr>An HMM is memoryless</vt:lpstr>
      <vt:lpstr>An HMM is memoryless</vt:lpstr>
      <vt:lpstr>An HMM is memoryless</vt:lpstr>
      <vt:lpstr>Definition of a hidden Markov model</vt:lpstr>
      <vt:lpstr>A parse of a sequence</vt:lpstr>
      <vt:lpstr>Generating a sequence by the model</vt:lpstr>
      <vt:lpstr>Likelihood of a parse</vt:lpstr>
      <vt:lpstr>Example: the dishonest casino</vt:lpstr>
      <vt:lpstr>Example: the dishonest casino</vt:lpstr>
      <vt:lpstr>Example: the dishonest casino</vt:lpstr>
      <vt:lpstr>The three main questions on HMMs</vt:lpstr>
      <vt:lpstr>Problem 1: Decoding</vt:lpstr>
      <vt:lpstr>Decoding</vt:lpstr>
      <vt:lpstr>Decoding – main idea</vt:lpstr>
      <vt:lpstr>The Viterbi Algorithm</vt:lpstr>
      <vt:lpstr>The Viterbi Algorithm</vt:lpstr>
      <vt:lpstr>Viterbi Algorithm – a practical detail</vt:lpstr>
      <vt:lpstr>Example</vt:lpstr>
      <vt:lpstr>Problem 2: Evaluation</vt:lpstr>
      <vt:lpstr>Generating a sequence by the model</vt:lpstr>
      <vt:lpstr>A couple of questions</vt:lpstr>
      <vt:lpstr>Evaluation</vt:lpstr>
      <vt:lpstr>The Forward Algorithm</vt:lpstr>
      <vt:lpstr>The Forward Algorithm – derivation</vt:lpstr>
      <vt:lpstr>The Forward Algorithm</vt:lpstr>
      <vt:lpstr>Relation between Forward and Viterbi</vt:lpstr>
      <vt:lpstr>Motivation for the Backward Algorithm</vt:lpstr>
      <vt:lpstr>The Backward Algorithm – derivation</vt:lpstr>
      <vt:lpstr>The Backward Algorithm</vt:lpstr>
      <vt:lpstr>Computational Complexity</vt:lpstr>
      <vt:lpstr>Posterior Decoding</vt:lpstr>
      <vt:lpstr>Posterior Decoding</vt:lpstr>
      <vt:lpstr>Posterior Decoding</vt:lpstr>
      <vt:lpstr>Viterbi, Forward, Backward</vt:lpstr>
      <vt:lpstr>Problem 3: Learning</vt:lpstr>
      <vt:lpstr>Estimating HMM parameters</vt:lpstr>
      <vt:lpstr>Solution: Use the EM algorithm</vt:lpstr>
      <vt:lpstr>The forward-backward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Alan</dc:creator>
  <cp:lastModifiedBy>Alan</cp:lastModifiedBy>
  <cp:revision>49</cp:revision>
  <dcterms:created xsi:type="dcterms:W3CDTF">2015-01-25T19:37:48Z</dcterms:created>
  <dcterms:modified xsi:type="dcterms:W3CDTF">2015-01-27T03:24:55Z</dcterms:modified>
</cp:coreProperties>
</file>