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74" r:id="rId3"/>
    <p:sldId id="275" r:id="rId4"/>
    <p:sldId id="276" r:id="rId5"/>
    <p:sldId id="270" r:id="rId6"/>
    <p:sldId id="278" r:id="rId7"/>
    <p:sldId id="277"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zahid hasan" userId="b3e1b8da47f47567" providerId="LiveId" clId="{A76392AB-2413-4A43-884D-A795E1CC5E51}"/>
    <pc:docChg chg="undo custSel addSld delSld modSld sldOrd">
      <pc:chgData name="mohammed zahid hasan" userId="b3e1b8da47f47567" providerId="LiveId" clId="{A76392AB-2413-4A43-884D-A795E1CC5E51}" dt="2025-03-19T09:38:46.008" v="927" actId="20577"/>
      <pc:docMkLst>
        <pc:docMk/>
      </pc:docMkLst>
      <pc:sldChg chg="modSp mod">
        <pc:chgData name="mohammed zahid hasan" userId="b3e1b8da47f47567" providerId="LiveId" clId="{A76392AB-2413-4A43-884D-A795E1CC5E51}" dt="2025-03-19T09:38:46.008" v="927" actId="20577"/>
        <pc:sldMkLst>
          <pc:docMk/>
          <pc:sldMk cId="0" sldId="256"/>
        </pc:sldMkLst>
        <pc:spChg chg="mod">
          <ac:chgData name="mohammed zahid hasan" userId="b3e1b8da47f47567" providerId="LiveId" clId="{A76392AB-2413-4A43-884D-A795E1CC5E51}" dt="2025-03-19T09:37:22.502" v="885" actId="20577"/>
          <ac:spMkLst>
            <pc:docMk/>
            <pc:sldMk cId="0" sldId="256"/>
            <ac:spMk id="9" creationId="{00000000-0000-0000-0000-000000000000}"/>
          </ac:spMkLst>
        </pc:spChg>
        <pc:spChg chg="mod">
          <ac:chgData name="mohammed zahid hasan" userId="b3e1b8da47f47567" providerId="LiveId" clId="{A76392AB-2413-4A43-884D-A795E1CC5E51}" dt="2025-03-19T09:38:46.008" v="927" actId="20577"/>
          <ac:spMkLst>
            <pc:docMk/>
            <pc:sldMk cId="0" sldId="256"/>
            <ac:spMk id="88" creationId="{00000000-0000-0000-0000-000000000000}"/>
          </ac:spMkLst>
        </pc:spChg>
        <pc:spChg chg="mod">
          <ac:chgData name="mohammed zahid hasan" userId="b3e1b8da47f47567" providerId="LiveId" clId="{A76392AB-2413-4A43-884D-A795E1CC5E51}" dt="2025-03-19T09:37:41.657" v="921" actId="20577"/>
          <ac:spMkLst>
            <pc:docMk/>
            <pc:sldMk cId="0" sldId="256"/>
            <ac:spMk id="90" creationId="{00000000-0000-0000-0000-000000000000}"/>
          </ac:spMkLst>
        </pc:spChg>
      </pc:sldChg>
      <pc:sldChg chg="del">
        <pc:chgData name="mohammed zahid hasan" userId="b3e1b8da47f47567" providerId="LiveId" clId="{A76392AB-2413-4A43-884D-A795E1CC5E51}" dt="2025-03-19T09:37:09.429" v="883" actId="2696"/>
        <pc:sldMkLst>
          <pc:docMk/>
          <pc:sldMk cId="0" sldId="257"/>
        </pc:sldMkLst>
      </pc:sldChg>
      <pc:sldChg chg="modSp del mod">
        <pc:chgData name="mohammed zahid hasan" userId="b3e1b8da47f47567" providerId="LiveId" clId="{A76392AB-2413-4A43-884D-A795E1CC5E51}" dt="2025-03-19T09:16:43.363" v="462" actId="2696"/>
        <pc:sldMkLst>
          <pc:docMk/>
          <pc:sldMk cId="2143451837" sldId="269"/>
        </pc:sldMkLst>
        <pc:spChg chg="mod">
          <ac:chgData name="mohammed zahid hasan" userId="b3e1b8da47f47567" providerId="LiveId" clId="{A76392AB-2413-4A43-884D-A795E1CC5E51}" dt="2025-03-19T09:14:00.507" v="421" actId="20577"/>
          <ac:spMkLst>
            <pc:docMk/>
            <pc:sldMk cId="2143451837" sldId="269"/>
            <ac:spMk id="97" creationId="{00000000-0000-0000-0000-000000000000}"/>
          </ac:spMkLst>
        </pc:spChg>
      </pc:sldChg>
      <pc:sldChg chg="modSp mod ord">
        <pc:chgData name="mohammed zahid hasan" userId="b3e1b8da47f47567" providerId="LiveId" clId="{A76392AB-2413-4A43-884D-A795E1CC5E51}" dt="2025-03-19T09:35:17.103" v="855" actId="14100"/>
        <pc:sldMkLst>
          <pc:docMk/>
          <pc:sldMk cId="479890276" sldId="270"/>
        </pc:sldMkLst>
        <pc:spChg chg="mod">
          <ac:chgData name="mohammed zahid hasan" userId="b3e1b8da47f47567" providerId="LiveId" clId="{A76392AB-2413-4A43-884D-A795E1CC5E51}" dt="2025-03-19T09:35:17.103" v="855" actId="14100"/>
          <ac:spMkLst>
            <pc:docMk/>
            <pc:sldMk cId="479890276" sldId="270"/>
            <ac:spMk id="115" creationId="{00000000-0000-0000-0000-000000000000}"/>
          </ac:spMkLst>
        </pc:spChg>
        <pc:picChg chg="mod">
          <ac:chgData name="mohammed zahid hasan" userId="b3e1b8da47f47567" providerId="LiveId" clId="{A76392AB-2413-4A43-884D-A795E1CC5E51}" dt="2025-03-19T09:35:12.366" v="854" actId="1076"/>
          <ac:picMkLst>
            <pc:docMk/>
            <pc:sldMk cId="479890276" sldId="270"/>
            <ac:picMk id="1026" creationId="{BD85EFAE-6337-E9EF-D887-EF0B52754D73}"/>
          </ac:picMkLst>
        </pc:picChg>
      </pc:sldChg>
      <pc:sldChg chg="modSp del">
        <pc:chgData name="mohammed zahid hasan" userId="b3e1b8da47f47567" providerId="LiveId" clId="{A76392AB-2413-4A43-884D-A795E1CC5E51}" dt="2025-03-19T09:31:38.526" v="798" actId="2696"/>
        <pc:sldMkLst>
          <pc:docMk/>
          <pc:sldMk cId="3338832548" sldId="272"/>
        </pc:sldMkLst>
        <pc:spChg chg="mod">
          <ac:chgData name="mohammed zahid hasan" userId="b3e1b8da47f47567" providerId="LiveId" clId="{A76392AB-2413-4A43-884D-A795E1CC5E51}" dt="2025-03-19T08:54:59.978" v="24" actId="20578"/>
          <ac:spMkLst>
            <pc:docMk/>
            <pc:sldMk cId="3338832548" sldId="272"/>
            <ac:spMk id="115" creationId="{00000000-0000-0000-0000-000000000000}"/>
          </ac:spMkLst>
        </pc:spChg>
      </pc:sldChg>
      <pc:sldChg chg="del">
        <pc:chgData name="mohammed zahid hasan" userId="b3e1b8da47f47567" providerId="LiveId" clId="{A76392AB-2413-4A43-884D-A795E1CC5E51}" dt="2025-03-19T09:31:33.223" v="797" actId="2696"/>
        <pc:sldMkLst>
          <pc:docMk/>
          <pc:sldMk cId="1030816154" sldId="273"/>
        </pc:sldMkLst>
      </pc:sldChg>
      <pc:sldChg chg="modSp add mod">
        <pc:chgData name="mohammed zahid hasan" userId="b3e1b8da47f47567" providerId="LiveId" clId="{A76392AB-2413-4A43-884D-A795E1CC5E51}" dt="2025-03-19T08:56:43.501" v="41" actId="14100"/>
        <pc:sldMkLst>
          <pc:docMk/>
          <pc:sldMk cId="1811184122" sldId="274"/>
        </pc:sldMkLst>
        <pc:spChg chg="mod">
          <ac:chgData name="mohammed zahid hasan" userId="b3e1b8da47f47567" providerId="LiveId" clId="{A76392AB-2413-4A43-884D-A795E1CC5E51}" dt="2025-03-19T08:54:31.078" v="21" actId="20577"/>
          <ac:spMkLst>
            <pc:docMk/>
            <pc:sldMk cId="1811184122" sldId="274"/>
            <ac:spMk id="96" creationId="{6AAF596D-66EC-365A-3874-20A6D95C0F34}"/>
          </ac:spMkLst>
        </pc:spChg>
        <pc:spChg chg="mod">
          <ac:chgData name="mohammed zahid hasan" userId="b3e1b8da47f47567" providerId="LiveId" clId="{A76392AB-2413-4A43-884D-A795E1CC5E51}" dt="2025-03-19T08:56:43.501" v="41" actId="14100"/>
          <ac:spMkLst>
            <pc:docMk/>
            <pc:sldMk cId="1811184122" sldId="274"/>
            <ac:spMk id="97" creationId="{1A6FFA23-C6B0-32B6-BF81-9EE86A45D575}"/>
          </ac:spMkLst>
        </pc:spChg>
      </pc:sldChg>
      <pc:sldChg chg="modSp add mod">
        <pc:chgData name="mohammed zahid hasan" userId="b3e1b8da47f47567" providerId="LiveId" clId="{A76392AB-2413-4A43-884D-A795E1CC5E51}" dt="2025-03-19T09:22:49.766" v="509" actId="404"/>
        <pc:sldMkLst>
          <pc:docMk/>
          <pc:sldMk cId="2325154486" sldId="275"/>
        </pc:sldMkLst>
        <pc:spChg chg="mod">
          <ac:chgData name="mohammed zahid hasan" userId="b3e1b8da47f47567" providerId="LiveId" clId="{A76392AB-2413-4A43-884D-A795E1CC5E51}" dt="2025-03-19T09:15:46.491" v="453" actId="20577"/>
          <ac:spMkLst>
            <pc:docMk/>
            <pc:sldMk cId="2325154486" sldId="275"/>
            <ac:spMk id="96" creationId="{AD912FAA-8C5D-28C2-2640-232DFA663C76}"/>
          </ac:spMkLst>
        </pc:spChg>
        <pc:spChg chg="mod">
          <ac:chgData name="mohammed zahid hasan" userId="b3e1b8da47f47567" providerId="LiveId" clId="{A76392AB-2413-4A43-884D-A795E1CC5E51}" dt="2025-03-19T09:22:49.766" v="509" actId="404"/>
          <ac:spMkLst>
            <pc:docMk/>
            <pc:sldMk cId="2325154486" sldId="275"/>
            <ac:spMk id="97" creationId="{9753C6D0-4A9C-42F4-BCE4-BF0853477955}"/>
          </ac:spMkLst>
        </pc:spChg>
      </pc:sldChg>
      <pc:sldChg chg="modSp add mod">
        <pc:chgData name="mohammed zahid hasan" userId="b3e1b8da47f47567" providerId="LiveId" clId="{A76392AB-2413-4A43-884D-A795E1CC5E51}" dt="2025-03-19T09:30:46.183" v="796" actId="403"/>
        <pc:sldMkLst>
          <pc:docMk/>
          <pc:sldMk cId="2743932140" sldId="276"/>
        </pc:sldMkLst>
        <pc:spChg chg="mod">
          <ac:chgData name="mohammed zahid hasan" userId="b3e1b8da47f47567" providerId="LiveId" clId="{A76392AB-2413-4A43-884D-A795E1CC5E51}" dt="2025-03-19T09:23:45.168" v="537" actId="20577"/>
          <ac:spMkLst>
            <pc:docMk/>
            <pc:sldMk cId="2743932140" sldId="276"/>
            <ac:spMk id="96" creationId="{EA6ADD34-E759-A9F6-BA05-657BABFF208C}"/>
          </ac:spMkLst>
        </pc:spChg>
        <pc:spChg chg="mod">
          <ac:chgData name="mohammed zahid hasan" userId="b3e1b8da47f47567" providerId="LiveId" clId="{A76392AB-2413-4A43-884D-A795E1CC5E51}" dt="2025-03-19T09:30:46.183" v="796" actId="403"/>
          <ac:spMkLst>
            <pc:docMk/>
            <pc:sldMk cId="2743932140" sldId="276"/>
            <ac:spMk id="97" creationId="{127CE9DE-F6EE-15CA-C95B-B18145C72F6A}"/>
          </ac:spMkLst>
        </pc:spChg>
      </pc:sldChg>
      <pc:sldChg chg="modSp add mod">
        <pc:chgData name="mohammed zahid hasan" userId="b3e1b8da47f47567" providerId="LiveId" clId="{A76392AB-2413-4A43-884D-A795E1CC5E51}" dt="2025-03-19T09:36:55.404" v="882" actId="255"/>
        <pc:sldMkLst>
          <pc:docMk/>
          <pc:sldMk cId="1664443756" sldId="277"/>
        </pc:sldMkLst>
        <pc:spChg chg="mod">
          <ac:chgData name="mohammed zahid hasan" userId="b3e1b8da47f47567" providerId="LiveId" clId="{A76392AB-2413-4A43-884D-A795E1CC5E51}" dt="2025-03-19T09:35:33.900" v="877" actId="20577"/>
          <ac:spMkLst>
            <pc:docMk/>
            <pc:sldMk cId="1664443756" sldId="277"/>
            <ac:spMk id="96" creationId="{C624E993-D849-D777-B131-F1029063009B}"/>
          </ac:spMkLst>
        </pc:spChg>
        <pc:spChg chg="mod">
          <ac:chgData name="mohammed zahid hasan" userId="b3e1b8da47f47567" providerId="LiveId" clId="{A76392AB-2413-4A43-884D-A795E1CC5E51}" dt="2025-03-19T09:36:55.404" v="882" actId="255"/>
          <ac:spMkLst>
            <pc:docMk/>
            <pc:sldMk cId="1664443756" sldId="277"/>
            <ac:spMk id="97" creationId="{A0C36D93-A9B9-68E2-CA98-0C7F59B2BAF0}"/>
          </ac:spMkLst>
        </pc:spChg>
      </pc:sldChg>
      <pc:sldChg chg="modSp add mod ord">
        <pc:chgData name="mohammed zahid hasan" userId="b3e1b8da47f47567" providerId="LiveId" clId="{A76392AB-2413-4A43-884D-A795E1CC5E51}" dt="2025-03-19T09:34:49.989" v="853" actId="255"/>
        <pc:sldMkLst>
          <pc:docMk/>
          <pc:sldMk cId="2736659695" sldId="278"/>
        </pc:sldMkLst>
        <pc:spChg chg="mod">
          <ac:chgData name="mohammed zahid hasan" userId="b3e1b8da47f47567" providerId="LiveId" clId="{A76392AB-2413-4A43-884D-A795E1CC5E51}" dt="2025-03-19T09:32:08.531" v="829" actId="20577"/>
          <ac:spMkLst>
            <pc:docMk/>
            <pc:sldMk cId="2736659695" sldId="278"/>
            <ac:spMk id="96" creationId="{B7C6ADA2-C288-CA8C-A2C9-0827DCB117D3}"/>
          </ac:spMkLst>
        </pc:spChg>
        <pc:spChg chg="mod">
          <ac:chgData name="mohammed zahid hasan" userId="b3e1b8da47f47567" providerId="LiveId" clId="{A76392AB-2413-4A43-884D-A795E1CC5E51}" dt="2025-03-19T09:34:49.989" v="853" actId="255"/>
          <ac:spMkLst>
            <pc:docMk/>
            <pc:sldMk cId="2736659695" sldId="278"/>
            <ac:spMk id="97" creationId="{4EDA7A84-32AB-EB58-5DEF-E1F7F8E1CF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F54D7580-6353-1D7B-EB8B-9E0A729D868A}"/>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32C01A9F-3A9B-0CE1-1C00-4AA798E424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393A9646-97A3-CEDA-A94D-8D62A56CAA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5952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30A226AD-A599-ED0F-8F33-F57157A8A2E9}"/>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DB38C1A4-670A-23EB-9EBF-9B4F912FF3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0C1DE7A3-05F3-997E-558F-9880D106BD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4206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A68F1261-755D-70F6-705D-1758AA5AB593}"/>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50709CFE-FF24-FDC8-8571-33CF409BBF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76693D7C-758C-D6A8-8AEB-2D768E3892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2118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7B4F7EC8-9E5A-1C26-D3F8-248501EC2AF5}"/>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4017D1FC-D2F3-893E-A807-46FB1F16A4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3AE6B4D9-CFA4-11D5-E1E7-DCD9332E79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5350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EFC51651-D1B0-3298-7CA5-B1FAB1D8B6D1}"/>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C3180EEB-8A09-A9B2-C89B-27CE0ABEB8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CEEAE14D-3E40-D1B2-F1B9-78C6CC89C7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750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 - G15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380946059"/>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latin typeface="Bookman Old Style" panose="02050604050505020204" pitchFamily="18" charset="0"/>
                          <a:ea typeface="Cambria" panose="02040503050406030204" pitchFamily="18" charset="0"/>
                        </a:rPr>
                        <a:t>20211CSE0364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Sandesh W D</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u="none" strike="noStrike" cap="none" dirty="0">
                          <a:latin typeface="Bookman Old Style" panose="02050604050505020204" pitchFamily="18" charset="0"/>
                          <a:ea typeface="Cambria" panose="02040503050406030204" pitchFamily="18" charset="0"/>
                        </a:rPr>
                        <a:t>20211CSE0352</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Darshan A 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20211CSE0365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Dhriteshree</a:t>
                      </a:r>
                      <a:r>
                        <a:rPr lang="en-IN" sz="1800" u="none" strike="noStrike" cap="none" dirty="0"/>
                        <a:t> M 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t>20211CSE0359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Mohammed Zahid Hasan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Jothish</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 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Mohamed H 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UNIVERSITY PROJECT</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Review-2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ONLINE CHATBOT BASED TICKETING SYSTEM</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FA101D3D-0170-E680-BE1D-51D9ACBB2942}"/>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6AAF596D-66EC-365A-3874-20A6D95C0F34}"/>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1A6FFA23-C6B0-32B6-BF81-9EE86A45D575}"/>
              </a:ext>
            </a:extLst>
          </p:cNvPr>
          <p:cNvSpPr txBox="1">
            <a:spLocks noGrp="1"/>
          </p:cNvSpPr>
          <p:nvPr>
            <p:ph type="body" idx="1"/>
          </p:nvPr>
        </p:nvSpPr>
        <p:spPr>
          <a:xfrm>
            <a:off x="566616" y="975947"/>
            <a:ext cx="10914184" cy="4466492"/>
          </a:xfrm>
          <a:prstGeom prst="rect">
            <a:avLst/>
          </a:prstGeom>
          <a:noFill/>
          <a:ln>
            <a:noFill/>
          </a:ln>
        </p:spPr>
        <p:txBody>
          <a:bodyPr spcFirstLastPara="1" wrap="square" lIns="91425" tIns="45700" rIns="91425" bIns="45700" anchor="t" anchorCtr="0">
            <a:normAutofit fontScale="25000" lnSpcReduction="20000"/>
          </a:bodyPr>
          <a:lstStyle/>
          <a:p>
            <a:pPr marL="152400" lvl="0" indent="0" algn="just" rtl="0">
              <a:lnSpc>
                <a:spcPct val="200000"/>
              </a:lnSpc>
              <a:spcBef>
                <a:spcPts val="0"/>
              </a:spcBef>
              <a:spcAft>
                <a:spcPts val="0"/>
              </a:spcAft>
              <a:buClr>
                <a:schemeClr val="dk1"/>
              </a:buClr>
              <a:buSzPts val="2400"/>
              <a:buNone/>
            </a:pPr>
            <a:r>
              <a:rPr lang="en-US" sz="7200" dirty="0">
                <a:latin typeface="Cambria" panose="02040503050406030204" pitchFamily="18" charset="0"/>
                <a:ea typeface="Cambria" panose="02040503050406030204" pitchFamily="18" charset="0"/>
              </a:rPr>
              <a:t>The </a:t>
            </a:r>
            <a:r>
              <a:rPr lang="en-US" sz="7200" b="1" dirty="0">
                <a:latin typeface="Cambria" panose="02040503050406030204" pitchFamily="18" charset="0"/>
                <a:ea typeface="Cambria" panose="02040503050406030204" pitchFamily="18" charset="0"/>
              </a:rPr>
              <a:t>Online Chatbot-Based Ticketing System</a:t>
            </a:r>
            <a:r>
              <a:rPr lang="en-US" sz="7200" dirty="0">
                <a:latin typeface="Cambria" panose="02040503050406030204" pitchFamily="18" charset="0"/>
                <a:ea typeface="Cambria" panose="02040503050406030204" pitchFamily="18" charset="0"/>
              </a:rPr>
              <a:t> is a software solution designed to streamline the ticket booking process for museums by replacing traditional manual systems with a responsive, multilingual chatbot. Visitors often face challenges such as long queues, booking errors, and language barriers, which negatively impact their experience and the museum's reputation. This project aims to provide a user-friendly and efficient booking system that supports ticket reservations for general entry and special exhibitions, integrated with a secure payment gateway to ensure smooth, error-free transactions. Additionally, the system incorporates analytics tools to provide valuable insights for improving decision-making and enhancing customer service. By implementing this solution, museums can significantly enhance visitor satisfaction, reduce operational costs, and improve accessibility.</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1118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3BBAB56D-37B4-EAE0-AC74-696500775665}"/>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AD912FAA-8C5D-28C2-2640-232DFA663C76}"/>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9753C6D0-4A9C-42F4-BCE4-BF0853477955}"/>
              </a:ext>
            </a:extLst>
          </p:cNvPr>
          <p:cNvSpPr txBox="1">
            <a:spLocks noGrp="1"/>
          </p:cNvSpPr>
          <p:nvPr>
            <p:ph type="body" idx="1"/>
          </p:nvPr>
        </p:nvSpPr>
        <p:spPr>
          <a:xfrm>
            <a:off x="566616" y="885230"/>
            <a:ext cx="10914184" cy="4900108"/>
          </a:xfrm>
          <a:prstGeom prst="rect">
            <a:avLst/>
          </a:prstGeom>
          <a:noFill/>
          <a:ln>
            <a:noFill/>
          </a:ln>
        </p:spPr>
        <p:txBody>
          <a:bodyPr spcFirstLastPara="1" wrap="square" lIns="91425" tIns="45700" rIns="91425" bIns="45700" anchor="t" anchorCtr="0">
            <a:normAutofit fontScale="25000" lnSpcReduction="20000"/>
          </a:bodyPr>
          <a:lstStyle/>
          <a:p>
            <a:pPr marL="152400" indent="0" algn="just">
              <a:lnSpc>
                <a:spcPct val="200000"/>
              </a:lnSpc>
              <a:spcBef>
                <a:spcPts val="0"/>
              </a:spcBef>
              <a:buNone/>
            </a:pPr>
            <a:r>
              <a:rPr lang="en-US" sz="6400" dirty="0">
                <a:latin typeface="Cambria" panose="02040503050406030204" pitchFamily="18" charset="0"/>
                <a:ea typeface="Cambria" panose="02040503050406030204" pitchFamily="18" charset="0"/>
              </a:rPr>
              <a:t>Recent advancements in artificial intelligence (AI) and natural language processing (NLP) have significantly improved the capabilities of chatbots in handling complex tasks, including online ticket booking. Liu et al. [1] proposed an intelligent chatbot system for ticket booking using NLP, highlighting its efficiency in processing large volumes of requests with minimal errors. Similarly, Gupta and Sharma [2] developed a multilingual chatbot for museum ticketing, emphasizing enhanced user accessibility and satisfaction. Their work demonstrated that chatbot integration could reduce waiting times and provide personalized user experiences.</a:t>
            </a:r>
          </a:p>
          <a:p>
            <a:pPr marL="152400" lvl="0" indent="0" algn="just" rtl="0">
              <a:lnSpc>
                <a:spcPct val="200000"/>
              </a:lnSpc>
              <a:spcBef>
                <a:spcPts val="0"/>
              </a:spcBef>
              <a:spcAft>
                <a:spcPts val="0"/>
              </a:spcAft>
              <a:buClr>
                <a:schemeClr val="dk1"/>
              </a:buClr>
              <a:buSzPts val="2400"/>
              <a:buNone/>
            </a:pPr>
            <a:r>
              <a:rPr lang="en-US" sz="6400" dirty="0">
                <a:latin typeface="Cambria" panose="02040503050406030204" pitchFamily="18" charset="0"/>
                <a:ea typeface="Cambria" panose="02040503050406030204" pitchFamily="18" charset="0"/>
              </a:rPr>
              <a:t>Das et al. [3] introduced a conversational AI model tailored for museum ticketing, showcasing its ability to automate various booking-related tasks effectively. The system integrated payment gateways to achieve complete automation, a critical aspect for enhancing operational efficiency. Furthermore, Lee et al. [4] reviewed chatbot technologies in customer service, identifying essential trends like machine learning-driven personalization and sentiment analysis.</a:t>
            </a:r>
          </a:p>
          <a:p>
            <a:pPr marL="152400" lvl="0" indent="0" algn="just" rtl="0">
              <a:lnSpc>
                <a:spcPct val="200000"/>
              </a:lnSpc>
              <a:spcBef>
                <a:spcPts val="0"/>
              </a:spcBef>
              <a:spcAft>
                <a:spcPts val="0"/>
              </a:spcAft>
              <a:buClr>
                <a:schemeClr val="dk1"/>
              </a:buClr>
              <a:buSzPts val="2400"/>
              <a:buNone/>
            </a:pPr>
            <a:r>
              <a:rPr lang="en-US" sz="1600" dirty="0">
                <a:latin typeface="Cambria" panose="02040503050406030204" pitchFamily="18" charset="0"/>
                <a:ea typeface="Cambria" panose="02040503050406030204" pitchFamily="18" charset="0"/>
              </a:rPr>
              <a:t> </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515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D6AEA0FD-EB49-CBAE-8CCC-EBA3D339B07D}"/>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EA6ADD34-E759-A9F6-BA05-657BABFF208C}"/>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Objectives</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127CE9DE-F6EE-15CA-C95B-B18145C72F6A}"/>
              </a:ext>
            </a:extLst>
          </p:cNvPr>
          <p:cNvSpPr txBox="1">
            <a:spLocks noGrp="1"/>
          </p:cNvSpPr>
          <p:nvPr>
            <p:ph type="body" idx="1"/>
          </p:nvPr>
        </p:nvSpPr>
        <p:spPr>
          <a:xfrm>
            <a:off x="638908" y="911607"/>
            <a:ext cx="10914184" cy="4900108"/>
          </a:xfrm>
          <a:prstGeom prst="rect">
            <a:avLst/>
          </a:prstGeom>
          <a:noFill/>
          <a:ln>
            <a:noFill/>
          </a:ln>
        </p:spPr>
        <p:txBody>
          <a:bodyPr spcFirstLastPara="1" wrap="square" lIns="91425" tIns="45700" rIns="91425" bIns="45700" anchor="t" anchorCtr="0">
            <a:normAutofit/>
          </a:bodyPr>
          <a:lstStyle/>
          <a:p>
            <a:pPr marL="323850" lvl="0" indent="-171450" algn="just" rtl="0">
              <a:lnSpc>
                <a:spcPct val="200000"/>
              </a:lnSpc>
              <a:spcBef>
                <a:spcPts val="0"/>
              </a:spcBef>
              <a:spcAft>
                <a:spcPts val="0"/>
              </a:spcAft>
              <a:buClr>
                <a:schemeClr val="dk1"/>
              </a:buClr>
              <a:buSzPts val="2400"/>
              <a:buFont typeface="Arial" panose="020B0604020202020204" pitchFamily="34" charset="0"/>
              <a:buChar char="•"/>
            </a:pPr>
            <a:r>
              <a:rPr lang="en-US" sz="1800" dirty="0">
                <a:latin typeface="Cambria" panose="02040503050406030204" pitchFamily="18" charset="0"/>
                <a:ea typeface="Cambria" panose="02040503050406030204" pitchFamily="18" charset="0"/>
              </a:rPr>
              <a:t>To develop an efficient and user-friendly ticketing system</a:t>
            </a:r>
          </a:p>
          <a:p>
            <a:pPr marL="323850" lvl="0" indent="-171450" algn="just" rtl="0">
              <a:lnSpc>
                <a:spcPct val="200000"/>
              </a:lnSpc>
              <a:spcBef>
                <a:spcPts val="0"/>
              </a:spcBef>
              <a:spcAft>
                <a:spcPts val="0"/>
              </a:spcAft>
              <a:buClr>
                <a:schemeClr val="dk1"/>
              </a:buClr>
              <a:buSzPts val="2400"/>
              <a:buFont typeface="Arial" panose="020B0604020202020204" pitchFamily="34" charset="0"/>
              <a:buChar char="•"/>
            </a:pPr>
            <a:r>
              <a:rPr lang="en-US" sz="1800" dirty="0">
                <a:latin typeface="Cambria" panose="02040503050406030204" pitchFamily="18" charset="0"/>
                <a:ea typeface="Cambria" panose="02040503050406030204" pitchFamily="18" charset="0"/>
              </a:rPr>
              <a:t>To implement multilingual support in the chatbot</a:t>
            </a:r>
          </a:p>
          <a:p>
            <a:pPr marL="323850" lvl="0" indent="-171450" algn="just" rtl="0">
              <a:lnSpc>
                <a:spcPct val="200000"/>
              </a:lnSpc>
              <a:spcBef>
                <a:spcPts val="0"/>
              </a:spcBef>
              <a:spcAft>
                <a:spcPts val="0"/>
              </a:spcAft>
              <a:buClr>
                <a:schemeClr val="dk1"/>
              </a:buClr>
              <a:buSzPts val="2400"/>
              <a:buFont typeface="Arial" panose="020B0604020202020204" pitchFamily="34" charset="0"/>
              <a:buChar char="•"/>
            </a:pPr>
            <a:r>
              <a:rPr lang="en-US" sz="1800" dirty="0">
                <a:latin typeface="Cambria" panose="02040503050406030204" pitchFamily="18" charset="0"/>
                <a:ea typeface="Cambria" panose="02040503050406030204" pitchFamily="18" charset="0"/>
              </a:rPr>
              <a:t>To integrate a secure payment gateway</a:t>
            </a:r>
          </a:p>
          <a:p>
            <a:pPr marL="323850" lvl="0" indent="-171450" algn="just" rtl="0">
              <a:lnSpc>
                <a:spcPct val="200000"/>
              </a:lnSpc>
              <a:spcBef>
                <a:spcPts val="0"/>
              </a:spcBef>
              <a:spcAft>
                <a:spcPts val="0"/>
              </a:spcAft>
              <a:buClr>
                <a:schemeClr val="dk1"/>
              </a:buClr>
              <a:buSzPts val="2400"/>
              <a:buFont typeface="Arial" panose="020B0604020202020204" pitchFamily="34" charset="0"/>
              <a:buChar char="•"/>
            </a:pPr>
            <a:r>
              <a:rPr lang="en-US" sz="1800" dirty="0">
                <a:latin typeface="Cambria" panose="02040503050406030204" pitchFamily="18" charset="0"/>
                <a:ea typeface="Cambria" panose="02040503050406030204" pitchFamily="18" charset="0"/>
              </a:rPr>
              <a:t>To provide real-time data analytics and reporting tools</a:t>
            </a:r>
          </a:p>
          <a:p>
            <a:pPr marL="323850" lvl="0" indent="-171450" algn="just" rtl="0">
              <a:lnSpc>
                <a:spcPct val="200000"/>
              </a:lnSpc>
              <a:spcBef>
                <a:spcPts val="0"/>
              </a:spcBef>
              <a:spcAft>
                <a:spcPts val="0"/>
              </a:spcAft>
              <a:buClr>
                <a:schemeClr val="dk1"/>
              </a:buClr>
              <a:buSzPts val="2400"/>
              <a:buFont typeface="Arial" panose="020B0604020202020204" pitchFamily="34" charset="0"/>
              <a:buChar char="•"/>
            </a:pPr>
            <a:r>
              <a:rPr lang="en-US" sz="1800" dirty="0">
                <a:latin typeface="Cambria" panose="02040503050406030204" pitchFamily="18" charset="0"/>
                <a:ea typeface="Cambria" panose="02040503050406030204" pitchFamily="18" charset="0"/>
              </a:rPr>
              <a:t>To reduce operational costs and minimize human errors</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43932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001738"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1026" name="Picture 2">
            <a:extLst>
              <a:ext uri="{FF2B5EF4-FFF2-40B4-BE49-F238E27FC236}">
                <a16:creationId xmlns:a16="http://schemas.microsoft.com/office/drawing/2014/main" id="{BD85EFAE-6337-E9EF-D887-EF0B52754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143000"/>
            <a:ext cx="10106025"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89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0DE08ADD-39F3-D096-5354-CC690D26310A}"/>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B7C6ADA2-C288-CA8C-A2C9-0827DCB117D3}"/>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Expected Outcomes</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4EDA7A84-32AB-EB58-5DEF-E1F7F8E1CF26}"/>
              </a:ext>
            </a:extLst>
          </p:cNvPr>
          <p:cNvSpPr txBox="1">
            <a:spLocks noGrp="1"/>
          </p:cNvSpPr>
          <p:nvPr>
            <p:ph type="body" idx="1"/>
          </p:nvPr>
        </p:nvSpPr>
        <p:spPr>
          <a:xfrm>
            <a:off x="638908" y="911607"/>
            <a:ext cx="10914184" cy="4900108"/>
          </a:xfrm>
          <a:prstGeom prst="rect">
            <a:avLst/>
          </a:prstGeom>
          <a:noFill/>
          <a:ln>
            <a:noFill/>
          </a:ln>
        </p:spPr>
        <p:txBody>
          <a:bodyPr spcFirstLastPara="1" wrap="square" lIns="91425" tIns="45700" rIns="91425" bIns="45700" anchor="t" anchorCtr="0">
            <a:normAutofit/>
          </a:bodyPr>
          <a:lstStyle/>
          <a:p>
            <a:pPr marL="323850" indent="-171450" algn="just">
              <a:lnSpc>
                <a:spcPct val="200000"/>
              </a:lnSpc>
              <a:spcBef>
                <a:spcPts val="0"/>
              </a:spcBef>
              <a:buFont typeface="Arial" panose="020B0604020202020204" pitchFamily="34" charset="0"/>
              <a:buChar char="•"/>
            </a:pPr>
            <a:r>
              <a:rPr lang="en-IN" sz="2000" dirty="0">
                <a:latin typeface="Cambria" panose="02040503050406030204" pitchFamily="18" charset="0"/>
                <a:ea typeface="Cambria" panose="02040503050406030204" pitchFamily="18" charset="0"/>
              </a:rPr>
              <a:t>Improved User Experience</a:t>
            </a:r>
          </a:p>
          <a:p>
            <a:pPr marL="323850" indent="-171450" algn="just">
              <a:lnSpc>
                <a:spcPct val="200000"/>
              </a:lnSpc>
              <a:spcBef>
                <a:spcPts val="0"/>
              </a:spcBef>
              <a:buFont typeface="Arial" panose="020B0604020202020204" pitchFamily="34" charset="0"/>
              <a:buChar char="•"/>
            </a:pPr>
            <a:r>
              <a:rPr lang="en-IN" sz="2000" dirty="0">
                <a:latin typeface="Cambria" panose="02040503050406030204" pitchFamily="18" charset="0"/>
                <a:ea typeface="Cambria" panose="02040503050406030204" pitchFamily="18" charset="0"/>
              </a:rPr>
              <a:t>Operational Efficiency</a:t>
            </a:r>
          </a:p>
          <a:p>
            <a:pPr marL="323850" indent="-171450" algn="just">
              <a:lnSpc>
                <a:spcPct val="200000"/>
              </a:lnSpc>
              <a:spcBef>
                <a:spcPts val="0"/>
              </a:spcBef>
              <a:buFont typeface="Arial" panose="020B0604020202020204" pitchFamily="34" charset="0"/>
              <a:buChar char="•"/>
            </a:pPr>
            <a:r>
              <a:rPr lang="en-IN" sz="2000" dirty="0">
                <a:latin typeface="Cambria" panose="02040503050406030204" pitchFamily="18" charset="0"/>
                <a:ea typeface="Cambria" panose="02040503050406030204" pitchFamily="18" charset="0"/>
              </a:rPr>
              <a:t>Scalable Solution</a:t>
            </a:r>
          </a:p>
          <a:p>
            <a:pPr marL="323850" indent="-171450" algn="just">
              <a:lnSpc>
                <a:spcPct val="200000"/>
              </a:lnSpc>
              <a:spcBef>
                <a:spcPts val="0"/>
              </a:spcBef>
              <a:buFont typeface="Arial" panose="020B0604020202020204" pitchFamily="34" charset="0"/>
              <a:buChar char="•"/>
            </a:pPr>
            <a:r>
              <a:rPr lang="en-IN" sz="2000" dirty="0">
                <a:latin typeface="Cambria" panose="02040503050406030204" pitchFamily="18" charset="0"/>
                <a:ea typeface="Cambria" panose="02040503050406030204" pitchFamily="18" charset="0"/>
              </a:rPr>
              <a:t>Automated Payment Handling</a:t>
            </a:r>
          </a:p>
          <a:p>
            <a:pPr marL="323850" indent="-171450" algn="just">
              <a:lnSpc>
                <a:spcPct val="200000"/>
              </a:lnSpc>
              <a:spcBef>
                <a:spcPts val="0"/>
              </a:spcBef>
              <a:buFont typeface="Arial" panose="020B0604020202020204" pitchFamily="34" charset="0"/>
              <a:buChar char="•"/>
            </a:pPr>
            <a:r>
              <a:rPr lang="en-IN" sz="2000" dirty="0">
                <a:latin typeface="Cambria" panose="02040503050406030204" pitchFamily="18" charset="0"/>
                <a:ea typeface="Cambria" panose="02040503050406030204" pitchFamily="18" charset="0"/>
              </a:rPr>
              <a:t>Data-Driven Insights</a:t>
            </a:r>
          </a:p>
          <a:p>
            <a:pPr marL="152400" lvl="0" indent="0" algn="just" rtl="0">
              <a:lnSpc>
                <a:spcPct val="200000"/>
              </a:lnSpc>
              <a:spcBef>
                <a:spcPts val="0"/>
              </a:spcBef>
              <a:spcAft>
                <a:spcPts val="0"/>
              </a:spcAft>
              <a:buClr>
                <a:schemeClr val="dk1"/>
              </a:buClr>
              <a:buSzPts val="24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3665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C3F8E37F-14AD-2405-721D-5AFA7F180683}"/>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C624E993-D849-D777-B131-F1029063009B}"/>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Conclusion</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A0C36D93-A9B9-68E2-CA98-0C7F59B2BAF0}"/>
              </a:ext>
            </a:extLst>
          </p:cNvPr>
          <p:cNvSpPr txBox="1">
            <a:spLocks noGrp="1"/>
          </p:cNvSpPr>
          <p:nvPr>
            <p:ph type="body" idx="1"/>
          </p:nvPr>
        </p:nvSpPr>
        <p:spPr>
          <a:xfrm>
            <a:off x="638908" y="911607"/>
            <a:ext cx="10914184" cy="4900108"/>
          </a:xfrm>
          <a:prstGeom prst="rect">
            <a:avLst/>
          </a:prstGeom>
          <a:noFill/>
          <a:ln>
            <a:noFill/>
          </a:ln>
        </p:spPr>
        <p:txBody>
          <a:bodyPr spcFirstLastPara="1" wrap="square" lIns="91425" tIns="45700" rIns="91425" bIns="45700" anchor="t" anchorCtr="0">
            <a:normAutofit fontScale="77500" lnSpcReduction="20000"/>
          </a:bodyPr>
          <a:lstStyle/>
          <a:p>
            <a:pPr marL="152400" indent="0" algn="just">
              <a:lnSpc>
                <a:spcPct val="200000"/>
              </a:lnSpc>
              <a:spcBef>
                <a:spcPts val="0"/>
              </a:spcBef>
              <a:buNone/>
            </a:pPr>
            <a:r>
              <a:rPr lang="en-US" sz="2300" dirty="0"/>
              <a:t>The </a:t>
            </a:r>
            <a:r>
              <a:rPr lang="en-US" sz="2300" b="1" dirty="0"/>
              <a:t>Online Chatbot-Based Ticketing System</a:t>
            </a:r>
            <a:r>
              <a:rPr lang="en-US" sz="2300" dirty="0"/>
              <a:t> presents a promising solution for enhancing the efficiency and user experience of museum ticketing operations. By integrating a responsive, multilingual chatbot with a secure payment gateway, the system ensures streamlined booking processes and improved accessibility. Furthermore, the inclusion of real-time analytics enables museum administrators to make data-driven decisions, optimize resources, and enhance marketing strategies. The proposed system not only minimizes operational costs and human errors but also enhances visitor satisfaction, thereby positively impacting the museum's reputation and profitability.</a:t>
            </a:r>
          </a:p>
          <a:p>
            <a:pPr marL="152400" lvl="0" indent="0" algn="just" rtl="0">
              <a:lnSpc>
                <a:spcPct val="200000"/>
              </a:lnSpc>
              <a:spcBef>
                <a:spcPts val="0"/>
              </a:spcBef>
              <a:spcAft>
                <a:spcPts val="0"/>
              </a:spcAft>
              <a:buClr>
                <a:schemeClr val="dk1"/>
              </a:buClr>
              <a:buSzPts val="24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6444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7500" lnSpcReduction="20000"/>
          </a:bodyPr>
          <a:lstStyle/>
          <a:p>
            <a:pPr marL="76200" indent="0">
              <a:buNone/>
            </a:pPr>
            <a:r>
              <a:rPr lang="en-IN" dirty="0">
                <a:latin typeface="Cambria" panose="02040503050406030204" pitchFamily="18" charset="0"/>
                <a:ea typeface="Cambria" panose="02040503050406030204" pitchFamily="18" charset="0"/>
              </a:rPr>
              <a:t>[1] Y. Liu, M. Zhou, and J. Zhao, "Intelligent Chatbot for Online Ticket Booking Using Natural Language Processing," </a:t>
            </a:r>
            <a:r>
              <a:rPr lang="en-IN" i="1" dirty="0">
                <a:latin typeface="Cambria" panose="02040503050406030204" pitchFamily="18" charset="0"/>
                <a:ea typeface="Cambria" panose="02040503050406030204" pitchFamily="18" charset="0"/>
              </a:rPr>
              <a:t>IEEE Transactions on Computational Social Systems</a:t>
            </a:r>
            <a:r>
              <a:rPr lang="en-IN" dirty="0">
                <a:latin typeface="Cambria" panose="02040503050406030204" pitchFamily="18" charset="0"/>
                <a:ea typeface="Cambria" panose="02040503050406030204" pitchFamily="18" charset="0"/>
              </a:rPr>
              <a:t>, vol. 9, no. 2, pp. 210-220, Apr. 2023, </a:t>
            </a:r>
            <a:r>
              <a:rPr lang="en-IN" dirty="0" err="1">
                <a:latin typeface="Cambria" panose="02040503050406030204" pitchFamily="18" charset="0"/>
                <a:ea typeface="Cambria" panose="02040503050406030204" pitchFamily="18" charset="0"/>
              </a:rPr>
              <a:t>doi</a:t>
            </a:r>
            <a:r>
              <a:rPr lang="en-IN" dirty="0">
                <a:latin typeface="Cambria" panose="02040503050406030204" pitchFamily="18" charset="0"/>
                <a:ea typeface="Cambria" panose="02040503050406030204" pitchFamily="18" charset="0"/>
              </a:rPr>
              <a:t>: 10.1109/TCSS.2023.3265489.</a:t>
            </a:r>
          </a:p>
          <a:p>
            <a:pPr marL="76200" indent="0">
              <a:buNone/>
            </a:pPr>
            <a:r>
              <a:rPr lang="en-IN" dirty="0">
                <a:latin typeface="Cambria" panose="02040503050406030204" pitchFamily="18" charset="0"/>
                <a:ea typeface="Cambria" panose="02040503050406030204" pitchFamily="18" charset="0"/>
              </a:rPr>
              <a:t>[2] R. K. Gupta and A. Sharma, "AI-Based Chatbot for Museum Ticketing: Enhancing User Experience with Multilingual Support," in </a:t>
            </a:r>
            <a:r>
              <a:rPr lang="en-IN" i="1" dirty="0">
                <a:latin typeface="Cambria" panose="02040503050406030204" pitchFamily="18" charset="0"/>
                <a:ea typeface="Cambria" panose="02040503050406030204" pitchFamily="18" charset="0"/>
              </a:rPr>
              <a:t>Proceedings of the IEEE International Conference on Artificial Intelligence and Smart Systems (ICAISS)</a:t>
            </a:r>
            <a:r>
              <a:rPr lang="en-IN" dirty="0">
                <a:latin typeface="Cambria" panose="02040503050406030204" pitchFamily="18" charset="0"/>
                <a:ea typeface="Cambria" panose="02040503050406030204" pitchFamily="18" charset="0"/>
              </a:rPr>
              <a:t>, Chennai, India, 2022, pp. 45-52, </a:t>
            </a:r>
            <a:r>
              <a:rPr lang="en-IN" dirty="0" err="1">
                <a:latin typeface="Cambria" panose="02040503050406030204" pitchFamily="18" charset="0"/>
                <a:ea typeface="Cambria" panose="02040503050406030204" pitchFamily="18" charset="0"/>
              </a:rPr>
              <a:t>doi</a:t>
            </a:r>
            <a:r>
              <a:rPr lang="en-IN" dirty="0">
                <a:latin typeface="Cambria" panose="02040503050406030204" pitchFamily="18" charset="0"/>
                <a:ea typeface="Cambria" panose="02040503050406030204" pitchFamily="18" charset="0"/>
              </a:rPr>
              <a:t>: 10.1109/ICAISS54655.2022.9784556.</a:t>
            </a:r>
          </a:p>
          <a:p>
            <a:pPr marL="76200" indent="0">
              <a:buNone/>
            </a:pPr>
            <a:r>
              <a:rPr lang="en-IN" dirty="0">
                <a:latin typeface="Cambria" panose="02040503050406030204" pitchFamily="18" charset="0"/>
                <a:ea typeface="Cambria" panose="02040503050406030204" pitchFamily="18" charset="0"/>
              </a:rPr>
              <a:t>[3] P. Das, S. Roy, and N. Banerjee, "Automated Ticket Booking System for Museums Using Conversational AI," in </a:t>
            </a:r>
            <a:r>
              <a:rPr lang="en-IN" i="1" dirty="0">
                <a:latin typeface="Cambria" panose="02040503050406030204" pitchFamily="18" charset="0"/>
                <a:ea typeface="Cambria" panose="02040503050406030204" pitchFamily="18" charset="0"/>
              </a:rPr>
              <a:t>Proceedings of the IEEE International Conference on Smart Computing and Communications (ICSCC)</a:t>
            </a:r>
            <a:r>
              <a:rPr lang="en-IN" dirty="0">
                <a:latin typeface="Cambria" panose="02040503050406030204" pitchFamily="18" charset="0"/>
                <a:ea typeface="Cambria" panose="02040503050406030204" pitchFamily="18" charset="0"/>
              </a:rPr>
              <a:t>, Kuala Lumpur, Malaysia, 2021, pp. 167-172, </a:t>
            </a:r>
            <a:r>
              <a:rPr lang="en-IN" dirty="0" err="1">
                <a:latin typeface="Cambria" panose="02040503050406030204" pitchFamily="18" charset="0"/>
                <a:ea typeface="Cambria" panose="02040503050406030204" pitchFamily="18" charset="0"/>
              </a:rPr>
              <a:t>doi</a:t>
            </a:r>
            <a:r>
              <a:rPr lang="en-IN" dirty="0">
                <a:latin typeface="Cambria" panose="02040503050406030204" pitchFamily="18" charset="0"/>
                <a:ea typeface="Cambria" panose="02040503050406030204" pitchFamily="18" charset="0"/>
              </a:rPr>
              <a:t>: 10.1109/ICSCC51209.2021.9672568.</a:t>
            </a:r>
          </a:p>
          <a:p>
            <a:pPr marL="76200" indent="0">
              <a:buNone/>
            </a:pPr>
            <a:r>
              <a:rPr lang="en-IN" dirty="0">
                <a:latin typeface="Cambria" panose="02040503050406030204" pitchFamily="18" charset="0"/>
                <a:ea typeface="Cambria" panose="02040503050406030204" pitchFamily="18" charset="0"/>
              </a:rPr>
              <a:t>[4] S. J. Lee, H. Kim, and K. W. Lee, "A Review of Chatbot Technologies for Online Customer Service: Applications and Future Trends," </a:t>
            </a:r>
            <a:r>
              <a:rPr lang="en-IN" i="1" dirty="0">
                <a:latin typeface="Cambria" panose="02040503050406030204" pitchFamily="18" charset="0"/>
                <a:ea typeface="Cambria" panose="02040503050406030204" pitchFamily="18" charset="0"/>
              </a:rPr>
              <a:t>IEEE Access</a:t>
            </a:r>
            <a:r>
              <a:rPr lang="en-IN" dirty="0">
                <a:latin typeface="Cambria" panose="02040503050406030204" pitchFamily="18" charset="0"/>
                <a:ea typeface="Cambria" panose="02040503050406030204" pitchFamily="18" charset="0"/>
              </a:rPr>
              <a:t>, vol. 10, pp. 34567-34582, 2022, </a:t>
            </a:r>
            <a:r>
              <a:rPr lang="en-IN" dirty="0" err="1">
                <a:latin typeface="Cambria" panose="02040503050406030204" pitchFamily="18" charset="0"/>
                <a:ea typeface="Cambria" panose="02040503050406030204" pitchFamily="18" charset="0"/>
              </a:rPr>
              <a:t>doi</a:t>
            </a:r>
            <a:r>
              <a:rPr lang="en-IN" dirty="0">
                <a:latin typeface="Cambria" panose="02040503050406030204" pitchFamily="18" charset="0"/>
                <a:ea typeface="Cambria" panose="02040503050406030204" pitchFamily="18" charset="0"/>
              </a:rPr>
              <a:t>: 10.1109/ACCESS.2022.3145678.</a:t>
            </a:r>
          </a:p>
          <a:p>
            <a:pPr marL="76200" indent="0">
              <a:buNone/>
            </a:pPr>
            <a:r>
              <a:rPr lang="en-IN" dirty="0">
                <a:latin typeface="Cambria" panose="02040503050406030204" pitchFamily="18" charset="0"/>
                <a:ea typeface="Cambria" panose="02040503050406030204" pitchFamily="18" charset="0"/>
              </a:rPr>
              <a:t>[5] T. K. Patel and M. J. Singh, "Integration of Payment Gateway with AI Chatbots for Seamless E-Ticketing in Cultural Institutions," in </a:t>
            </a:r>
            <a:r>
              <a:rPr lang="en-IN" i="1" dirty="0">
                <a:latin typeface="Cambria" panose="02040503050406030204" pitchFamily="18" charset="0"/>
                <a:ea typeface="Cambria" panose="02040503050406030204" pitchFamily="18" charset="0"/>
              </a:rPr>
              <a:t>Proceedings of the IEEE International Conference on Digital Transformation and Artificial Intelligence (ICDTAI)</a:t>
            </a:r>
            <a:r>
              <a:rPr lang="en-IN" dirty="0">
                <a:latin typeface="Cambria" panose="02040503050406030204" pitchFamily="18" charset="0"/>
                <a:ea typeface="Cambria" panose="02040503050406030204" pitchFamily="18" charset="0"/>
              </a:rPr>
              <a:t>, Dubai, UAE, 2023, pp. 299-305, </a:t>
            </a:r>
            <a:r>
              <a:rPr lang="en-IN" dirty="0" err="1">
                <a:latin typeface="Cambria" panose="02040503050406030204" pitchFamily="18" charset="0"/>
                <a:ea typeface="Cambria" panose="02040503050406030204" pitchFamily="18" charset="0"/>
              </a:rPr>
              <a:t>doi</a:t>
            </a:r>
            <a:r>
              <a:rPr lang="en-IN" dirty="0">
                <a:latin typeface="Cambria" panose="02040503050406030204" pitchFamily="18" charset="0"/>
                <a:ea typeface="Cambria" panose="02040503050406030204" pitchFamily="18" charset="0"/>
              </a:rPr>
              <a:t>: 10.1109/ICDTAI56829.2023.10074568.</a:t>
            </a: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873</Words>
  <Application>Microsoft Office PowerPoint</Application>
  <PresentationFormat>Widescreen</PresentationFormat>
  <Paragraphs>50</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Cambria</vt:lpstr>
      <vt:lpstr>Times New Roman</vt:lpstr>
      <vt:lpstr>Verdana</vt:lpstr>
      <vt:lpstr>Wingdings</vt:lpstr>
      <vt:lpstr>Bioinformatics</vt:lpstr>
      <vt:lpstr>PowerPoint Presentation</vt:lpstr>
      <vt:lpstr>Introduction</vt:lpstr>
      <vt:lpstr>Literature Review</vt:lpstr>
      <vt:lpstr>Objectives</vt:lpstr>
      <vt:lpstr>Timeline of the Project (Gantt Chart)</vt:lpstr>
      <vt:lpstr>Expected Outcomes</vt:lpstr>
      <vt:lpstr>Conclusion</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mohammed zahid hasan</cp:lastModifiedBy>
  <cp:revision>39</cp:revision>
  <dcterms:modified xsi:type="dcterms:W3CDTF">2025-03-19T09:38:57Z</dcterms:modified>
</cp:coreProperties>
</file>