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4" r:id="rId4"/>
    <p:sldId id="259"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170507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36134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934C74-C508-426F-B91D-EFE46B85131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36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782486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934C74-C508-426F-B91D-EFE46B85131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423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208048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746593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28664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68171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C5409-0EB1-4B2D-BB1B-13A117258E2D}" type="datetimeFigureOut">
              <a:rPr lang="en-IN" smtClean="0"/>
              <a:t>01-01-2020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402696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27400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C5409-0EB1-4B2D-BB1B-13A117258E2D}" type="datetimeFigureOut">
              <a:rPr lang="en-IN" smtClean="0"/>
              <a:t>01-01-2020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61264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C5409-0EB1-4B2D-BB1B-13A117258E2D}" type="datetimeFigureOut">
              <a:rPr lang="en-IN" smtClean="0"/>
              <a:t>01-01-2020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263301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C5409-0EB1-4B2D-BB1B-13A117258E2D}" type="datetimeFigureOut">
              <a:rPr lang="en-IN" smtClean="0"/>
              <a:t>01-01-2020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03819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36834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C5409-0EB1-4B2D-BB1B-13A117258E2D}" type="datetimeFigureOut">
              <a:rPr lang="en-IN" smtClean="0"/>
              <a:t>01-01-2020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934C74-C508-426F-B91D-EFE46B851315}" type="slidenum">
              <a:rPr lang="en-IN" smtClean="0"/>
              <a:t>‹#›</a:t>
            </a:fld>
            <a:endParaRPr lang="en-IN"/>
          </a:p>
        </p:txBody>
      </p:sp>
    </p:spTree>
    <p:extLst>
      <p:ext uri="{BB962C8B-B14F-4D97-AF65-F5344CB8AC3E}">
        <p14:creationId xmlns:p14="http://schemas.microsoft.com/office/powerpoint/2010/main" val="245303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BC5409-0EB1-4B2D-BB1B-13A117258E2D}" type="datetimeFigureOut">
              <a:rPr lang="en-IN" smtClean="0"/>
              <a:t>01-01-2020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934C74-C508-426F-B91D-EFE46B851315}" type="slidenum">
              <a:rPr lang="en-IN" smtClean="0"/>
              <a:t>‹#›</a:t>
            </a:fld>
            <a:endParaRPr lang="en-IN"/>
          </a:p>
        </p:txBody>
      </p:sp>
    </p:spTree>
    <p:extLst>
      <p:ext uri="{BB962C8B-B14F-4D97-AF65-F5344CB8AC3E}">
        <p14:creationId xmlns:p14="http://schemas.microsoft.com/office/powerpoint/2010/main" val="9271337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2967335"/>
            <a:ext cx="9143999" cy="1107996"/>
          </a:xfrm>
          <a:prstGeom prst="rect">
            <a:avLst/>
          </a:prstGeom>
          <a:noFill/>
        </p:spPr>
        <p:txBody>
          <a:bodyPr wrap="square" lIns="91440" tIns="45720" rIns="91440" bIns="45720">
            <a:spAutoFit/>
          </a:bodyPr>
          <a:lstStyle/>
          <a:p>
            <a:pPr algn="ctr"/>
            <a:r>
              <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Types in Python</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345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marth\Pictures\Academy of Data Science\Tuple.JPG"/>
          <p:cNvPicPr/>
          <p:nvPr/>
        </p:nvPicPr>
        <p:blipFill>
          <a:blip r:embed="rId2">
            <a:extLst>
              <a:ext uri="{28A0092B-C50C-407E-A947-70E740481C1C}">
                <a14:useLocalDpi xmlns:a14="http://schemas.microsoft.com/office/drawing/2010/main" val="0"/>
              </a:ext>
            </a:extLst>
          </a:blip>
          <a:srcRect/>
          <a:stretch>
            <a:fillRect/>
          </a:stretch>
        </p:blipFill>
        <p:spPr bwMode="auto">
          <a:xfrm>
            <a:off x="1293223" y="1347470"/>
            <a:ext cx="9823268" cy="4321810"/>
          </a:xfrm>
          <a:prstGeom prst="rect">
            <a:avLst/>
          </a:prstGeom>
          <a:noFill/>
          <a:ln>
            <a:noFill/>
          </a:ln>
        </p:spPr>
      </p:pic>
    </p:spTree>
    <p:extLst>
      <p:ext uri="{BB962C8B-B14F-4D97-AF65-F5344CB8AC3E}">
        <p14:creationId xmlns:p14="http://schemas.microsoft.com/office/powerpoint/2010/main" val="252108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0218" y="798900"/>
            <a:ext cx="1944187" cy="1323439"/>
          </a:xfrm>
          <a:prstGeom prst="rect">
            <a:avLst/>
          </a:prstGeom>
          <a:noFill/>
        </p:spPr>
        <p:txBody>
          <a:bodyPr wrap="none" lIns="91440" tIns="45720" rIns="91440" bIns="45720">
            <a:spAutoFit/>
          </a:bodyPr>
          <a:lstStyle/>
          <a:p>
            <a:pPr algn="ctr"/>
            <a:r>
              <a:rPr lang="en-IN"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Sets</a:t>
            </a:r>
            <a:endParaRPr lang="en-US" sz="3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1371600" y="2493744"/>
            <a:ext cx="9052560" cy="1277786"/>
          </a:xfrm>
          <a:prstGeom prst="rect">
            <a:avLst/>
          </a:prstGeom>
        </p:spPr>
        <p:txBody>
          <a:bodyPr wrap="square">
            <a:spAutoFit/>
          </a:bodyPr>
          <a:lstStyle/>
          <a:p>
            <a:pPr lvl="0">
              <a:lnSpc>
                <a:spcPct val="107000"/>
              </a:lnSpc>
              <a:spcAft>
                <a:spcPts val="800"/>
              </a:spcAft>
            </a:pPr>
            <a:r>
              <a:rPr lang="en-IN" dirty="0">
                <a:latin typeface="Comic Sans MS" panose="030F0702030302020204" pitchFamily="66" charset="0"/>
                <a:ea typeface="Calibri" panose="020F0502020204030204" pitchFamily="34" charset="0"/>
                <a:cs typeface="Times New Roman" panose="02020603050405020304" pitchFamily="18" charset="0"/>
              </a:rPr>
              <a:t>Sets are unordered collection of data. One important aspect of sets is that it doesn’t store redundant data. </a:t>
            </a:r>
            <a:r>
              <a:rPr lang="en-IN" dirty="0">
                <a:latin typeface="Comic Sans MS" panose="030F0702030302020204" pitchFamily="66" charset="0"/>
                <a:ea typeface="Calibri" panose="020F0502020204030204" pitchFamily="34" charset="0"/>
                <a:cs typeface="Arial" panose="020B0604020202020204" pitchFamily="34" charset="0"/>
              </a:rPr>
              <a:t>Set objects also support mathematical operations like union, intersection, difference, and symmetric difference. Sets can be created by set() or {} curly braces.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Samarth\Pictures\Academy of Data Science\Sets.JPG"/>
          <p:cNvPicPr/>
          <p:nvPr/>
        </p:nvPicPr>
        <p:blipFill>
          <a:blip r:embed="rId2">
            <a:extLst>
              <a:ext uri="{28A0092B-C50C-407E-A947-70E740481C1C}">
                <a14:useLocalDpi xmlns:a14="http://schemas.microsoft.com/office/drawing/2010/main" val="0"/>
              </a:ext>
            </a:extLst>
          </a:blip>
          <a:srcRect/>
          <a:stretch>
            <a:fillRect/>
          </a:stretch>
        </p:blipFill>
        <p:spPr bwMode="auto">
          <a:xfrm>
            <a:off x="981894" y="3933929"/>
            <a:ext cx="10358845" cy="2595108"/>
          </a:xfrm>
          <a:prstGeom prst="rect">
            <a:avLst/>
          </a:prstGeom>
          <a:noFill/>
          <a:ln>
            <a:noFill/>
          </a:ln>
        </p:spPr>
      </p:pic>
    </p:spTree>
    <p:extLst>
      <p:ext uri="{BB962C8B-B14F-4D97-AF65-F5344CB8AC3E}">
        <p14:creationId xmlns:p14="http://schemas.microsoft.com/office/powerpoint/2010/main" val="344530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7462" y="791490"/>
            <a:ext cx="10633166" cy="1259512"/>
          </a:xfrm>
          <a:prstGeom prst="rect">
            <a:avLst/>
          </a:prstGeom>
        </p:spPr>
        <p:txBody>
          <a:bodyPr wrap="square">
            <a:spAutoFit/>
          </a:bodyPr>
          <a:lstStyle/>
          <a:p>
            <a:pPr marL="457200">
              <a:lnSpc>
                <a:spcPct val="107000"/>
              </a:lnSpc>
              <a:spcAft>
                <a:spcPts val="800"/>
              </a:spcAft>
            </a:pPr>
            <a:r>
              <a:rPr lang="en-IN" sz="2400" dirty="0">
                <a:latin typeface="Comic Sans MS" panose="030F0702030302020204" pitchFamily="66" charset="0"/>
                <a:ea typeface="Calibri" panose="020F0502020204030204" pitchFamily="34" charset="0"/>
                <a:cs typeface="Times New Roman" panose="02020603050405020304" pitchFamily="18" charset="0"/>
              </a:rPr>
              <a:t>There are various operations that can be performed on sets such as join, intersection, difference and symmetric difference. Below are some examples for the above operation.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Samarth\Pictures\Academy of Data Science\Set_Operations.JPG"/>
          <p:cNvPicPr/>
          <p:nvPr/>
        </p:nvPicPr>
        <p:blipFill>
          <a:blip r:embed="rId2">
            <a:extLst>
              <a:ext uri="{28A0092B-C50C-407E-A947-70E740481C1C}">
                <a14:useLocalDpi xmlns:a14="http://schemas.microsoft.com/office/drawing/2010/main" val="0"/>
              </a:ext>
            </a:extLst>
          </a:blip>
          <a:srcRect/>
          <a:stretch>
            <a:fillRect/>
          </a:stretch>
        </p:blipFill>
        <p:spPr bwMode="auto">
          <a:xfrm>
            <a:off x="1358537" y="2259874"/>
            <a:ext cx="8778240" cy="4310743"/>
          </a:xfrm>
          <a:prstGeom prst="rect">
            <a:avLst/>
          </a:prstGeom>
          <a:noFill/>
          <a:ln>
            <a:noFill/>
          </a:ln>
        </p:spPr>
      </p:pic>
    </p:spTree>
    <p:extLst>
      <p:ext uri="{BB962C8B-B14F-4D97-AF65-F5344CB8AC3E}">
        <p14:creationId xmlns:p14="http://schemas.microsoft.com/office/powerpoint/2010/main" val="320870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43114" y="537644"/>
            <a:ext cx="3530134" cy="923330"/>
          </a:xfrm>
          <a:prstGeom prst="rect">
            <a:avLst/>
          </a:prstGeom>
          <a:noFill/>
        </p:spPr>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latin typeface="Comic Sans MS" panose="030F0702030302020204" pitchFamily="66" charset="0"/>
                <a:ea typeface="Calibri" panose="020F0502020204030204" pitchFamily="34" charset="0"/>
                <a:cs typeface="Times New Roman" panose="02020603050405020304" pitchFamily="18" charset="0"/>
              </a:rPr>
              <a:t>Dictionary</a:t>
            </a:r>
            <a:endParaRPr lang="en-IN" sz="54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312816" y="1694881"/>
            <a:ext cx="9157063" cy="1754326"/>
          </a:xfrm>
          <a:prstGeom prst="rect">
            <a:avLst/>
          </a:prstGeom>
        </p:spPr>
        <p:txBody>
          <a:bodyPr wrap="square">
            <a:spAutoFit/>
          </a:bodyPr>
          <a:lstStyle/>
          <a:p>
            <a:r>
              <a:rPr lang="en-IN" dirty="0">
                <a:latin typeface="Comic Sans MS" panose="030F0702030302020204" pitchFamily="66" charset="0"/>
                <a:ea typeface="Calibri" panose="020F0502020204030204" pitchFamily="34" charset="0"/>
                <a:cs typeface="Times New Roman" panose="02020603050405020304" pitchFamily="18" charset="0"/>
              </a:rPr>
              <a:t>Python dictionary is an unordered sequence of key value with data form. It is quite similar to hash tables in C++. Dictionary are indexed  by keys which can be any immutable data types. Tuples can be used as keys unless it doesn’t contain any mutable object.                                                                                                                        The main operations on dictionary is storing values with some key and retrieving the value given the string.</a:t>
            </a:r>
            <a:endParaRPr lang="en-IN" dirty="0"/>
          </a:p>
        </p:txBody>
      </p:sp>
      <p:pic>
        <p:nvPicPr>
          <p:cNvPr id="5" name="Picture 4" descr="C:\Users\Samarth\Pictures\Academy of Data Science\Dictionary.JPG"/>
          <p:cNvPicPr/>
          <p:nvPr/>
        </p:nvPicPr>
        <p:blipFill>
          <a:blip r:embed="rId2">
            <a:extLst>
              <a:ext uri="{28A0092B-C50C-407E-A947-70E740481C1C}">
                <a14:useLocalDpi xmlns:a14="http://schemas.microsoft.com/office/drawing/2010/main" val="0"/>
              </a:ext>
            </a:extLst>
          </a:blip>
          <a:srcRect/>
          <a:stretch>
            <a:fillRect/>
          </a:stretch>
        </p:blipFill>
        <p:spPr bwMode="auto">
          <a:xfrm>
            <a:off x="1312816" y="3683114"/>
            <a:ext cx="8543109" cy="2769325"/>
          </a:xfrm>
          <a:prstGeom prst="rect">
            <a:avLst/>
          </a:prstGeom>
          <a:noFill/>
          <a:ln>
            <a:noFill/>
          </a:ln>
        </p:spPr>
      </p:pic>
    </p:spTree>
    <p:extLst>
      <p:ext uri="{BB962C8B-B14F-4D97-AF65-F5344CB8AC3E}">
        <p14:creationId xmlns:p14="http://schemas.microsoft.com/office/powerpoint/2010/main" val="20056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98" y="522683"/>
            <a:ext cx="7903029" cy="5464060"/>
          </a:xfrm>
          <a:prstGeom prst="rect">
            <a:avLst/>
          </a:prstGeom>
        </p:spPr>
        <p:txBody>
          <a:bodyPr wrap="square">
            <a:spAutoFit/>
          </a:bodyPr>
          <a:lstStyle/>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a:t>
            </a:r>
          </a:p>
          <a:p>
            <a:pPr lvl="0">
              <a:lnSpc>
                <a:spcPct val="107000"/>
              </a:lnSpc>
              <a:spcAft>
                <a:spcPts val="0"/>
              </a:spcAft>
            </a:pPr>
            <a:endParaRPr lang="en-IN" sz="2000" dirty="0">
              <a:latin typeface="Comic Sans MS" panose="030F0702030302020204" pitchFamily="66" charset="0"/>
              <a:ea typeface="Calibri" panose="020F0502020204030204" pitchFamily="34" charset="0"/>
              <a:cs typeface="Times New Roman" panose="02020603050405020304" pitchFamily="18" charset="0"/>
            </a:endParaRPr>
          </a:p>
          <a:p>
            <a:pPr lvl="0">
              <a:lnSpc>
                <a:spcPct val="107000"/>
              </a:lnSpc>
              <a:spcAft>
                <a:spcPts val="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There are basically three different numerical data types in  Python.</a:t>
            </a:r>
          </a:p>
          <a:p>
            <a:pPr lvl="0">
              <a:lnSpc>
                <a:spcPct val="107000"/>
              </a:lnSpc>
              <a:spcAft>
                <a:spcPts val="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0"/>
              </a:spcAft>
            </a:pPr>
            <a:r>
              <a:rPr lang="en-IN" sz="2000" dirty="0" err="1">
                <a:solidFill>
                  <a:schemeClr val="accent1">
                    <a:lumMod val="75000"/>
                  </a:schemeClr>
                </a:solidFill>
                <a:effectLst/>
                <a:latin typeface="Comic Sans MS" panose="030F0702030302020204" pitchFamily="66" charset="0"/>
                <a:ea typeface="Calibri" panose="020F0502020204030204" pitchFamily="34" charset="0"/>
                <a:cs typeface="Times New Roman" panose="02020603050405020304" pitchFamily="18" charset="0"/>
              </a:rPr>
              <a:t>int</a:t>
            </a:r>
            <a:r>
              <a:rPr lang="en-IN" sz="2000" dirty="0">
                <a:solidFill>
                  <a:schemeClr val="accent1">
                    <a:lumMod val="75000"/>
                  </a:schemeClr>
                </a:solidFill>
                <a:effectLst/>
                <a:latin typeface="Comic Sans MS" panose="030F0702030302020204" pitchFamily="66" charset="0"/>
                <a:ea typeface="Calibri" panose="020F0502020204030204" pitchFamily="34" charset="0"/>
                <a:cs typeface="Times New Roman" panose="02020603050405020304" pitchFamily="18" charset="0"/>
              </a:rPr>
              <a:t> (plain integers)</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 It stores positive or negative whole 		numbers.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0"/>
              </a:spcAft>
            </a:pPr>
            <a:r>
              <a:rPr lang="en-IN" sz="2000" dirty="0">
                <a:solidFill>
                  <a:schemeClr val="accent6">
                    <a:lumMod val="75000"/>
                  </a:schemeClr>
                </a:solidFill>
                <a:effectLst/>
                <a:latin typeface="Comic Sans MS" panose="030F0702030302020204" pitchFamily="66" charset="0"/>
                <a:ea typeface="Calibri" panose="020F0502020204030204" pitchFamily="34" charset="0"/>
                <a:cs typeface="Times New Roman" panose="02020603050405020304" pitchFamily="18" charset="0"/>
              </a:rPr>
              <a:t>float(floating point real values)</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  This stores real numbers  	and are written with a decimal point showing the integer  	and fractional parts of a number. They may also be 	represented in scientific notation with “e” indicating the 	power of 10.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0"/>
              </a:spcAft>
            </a:pPr>
            <a:r>
              <a:rPr lang="en-IN" sz="2000" dirty="0">
                <a:effectLst/>
                <a:latin typeface="Comic Sans MS" panose="030F0702030302020204" pitchFamily="66"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540033" y="237198"/>
            <a:ext cx="4480560" cy="923330"/>
          </a:xfrm>
          <a:prstGeom prst="rect">
            <a:avLst/>
          </a:prstGeom>
          <a:noFill/>
        </p:spPr>
        <p:txBody>
          <a:bodyPr wrap="square" lIns="91440" tIns="45720" rIns="91440" bIns="45720">
            <a:spAutoFit/>
          </a:bodyPr>
          <a:lstStyle/>
          <a:p>
            <a:pPr algn="ctr"/>
            <a:r>
              <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mic Sans MS" panose="030F0702030302020204" pitchFamily="66" charset="0"/>
                <a:ea typeface="Calibri" panose="020F0502020204030204" pitchFamily="34" charset="0"/>
                <a:cs typeface="Times New Roman" panose="02020603050405020304" pitchFamily="18" charset="0"/>
              </a:rPr>
              <a:t>Numeric</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466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3221" y="388348"/>
            <a:ext cx="9692641" cy="1060803"/>
          </a:xfrm>
          <a:prstGeom prst="rect">
            <a:avLst/>
          </a:prstGeom>
        </p:spPr>
        <p:txBody>
          <a:bodyPr wrap="square">
            <a:spAutoFit/>
          </a:bodyPr>
          <a:lstStyle/>
          <a:p>
            <a:pPr lvl="1">
              <a:lnSpc>
                <a:spcPct val="107000"/>
              </a:lnSpc>
              <a:spcAft>
                <a:spcPts val="0"/>
              </a:spcAft>
            </a:pPr>
            <a:r>
              <a:rPr lang="en-IN" sz="2000" dirty="0">
                <a:solidFill>
                  <a:srgbClr val="002060"/>
                </a:solidFill>
                <a:effectLst/>
                <a:latin typeface="Comic Sans MS" panose="030F0702030302020204" pitchFamily="66" charset="0"/>
                <a:ea typeface="Calibri" panose="020F0502020204030204" pitchFamily="34" charset="0"/>
                <a:cs typeface="Times New Roman" panose="02020603050405020304" pitchFamily="18" charset="0"/>
              </a:rPr>
              <a:t>complex(complex numbers): </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They are in the form of </a:t>
            </a:r>
            <a:r>
              <a:rPr lang="en-IN" sz="2000" dirty="0" err="1">
                <a:effectLst/>
                <a:latin typeface="Comic Sans MS" panose="030F0702030302020204" pitchFamily="66" charset="0"/>
                <a:ea typeface="Calibri" panose="020F0502020204030204" pitchFamily="34" charset="0"/>
                <a:cs typeface="Times New Roman" panose="02020603050405020304" pitchFamily="18" charset="0"/>
              </a:rPr>
              <a:t>a+bj</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 where a and b and j represents the square root of -1 </a:t>
            </a:r>
            <a:r>
              <a:rPr lang="en-IN" sz="2000" dirty="0" err="1">
                <a:effectLst/>
                <a:latin typeface="Comic Sans MS" panose="030F0702030302020204" pitchFamily="66" charset="0"/>
                <a:ea typeface="Calibri" panose="020F0502020204030204" pitchFamily="34" charset="0"/>
                <a:cs typeface="Times New Roman" panose="02020603050405020304" pitchFamily="18" charset="0"/>
              </a:rPr>
              <a:t>i.e</a:t>
            </a:r>
            <a:r>
              <a:rPr lang="en-IN" sz="2000" dirty="0">
                <a:effectLst/>
                <a:latin typeface="Comic Sans MS" panose="030F0702030302020204" pitchFamily="66" charset="0"/>
                <a:ea typeface="Calibri" panose="020F0502020204030204" pitchFamily="34" charset="0"/>
                <a:cs typeface="Times New Roman" panose="02020603050405020304" pitchFamily="18" charset="0"/>
              </a:rPr>
              <a:t> imaginary number. a and b represents the real and the imaginary part of complex number respectively.</a:t>
            </a:r>
            <a:endParaRPr lang="en-IN" dirty="0"/>
          </a:p>
        </p:txBody>
      </p:sp>
      <p:pic>
        <p:nvPicPr>
          <p:cNvPr id="3" name="Picture 2" descr="C:\Users\Samarth\Pictures\Academy of Data Science\Numeric Data Type.JPG"/>
          <p:cNvPicPr/>
          <p:nvPr/>
        </p:nvPicPr>
        <p:blipFill>
          <a:blip r:embed="rId2">
            <a:extLst>
              <a:ext uri="{28A0092B-C50C-407E-A947-70E740481C1C}">
                <a14:useLocalDpi xmlns:a14="http://schemas.microsoft.com/office/drawing/2010/main" val="0"/>
              </a:ext>
            </a:extLst>
          </a:blip>
          <a:srcRect/>
          <a:stretch>
            <a:fillRect/>
          </a:stretch>
        </p:blipFill>
        <p:spPr bwMode="auto">
          <a:xfrm>
            <a:off x="1097278" y="1854926"/>
            <a:ext cx="10084526" cy="4675676"/>
          </a:xfrm>
          <a:prstGeom prst="rect">
            <a:avLst/>
          </a:prstGeom>
          <a:noFill/>
          <a:ln>
            <a:noFill/>
          </a:ln>
        </p:spPr>
      </p:pic>
    </p:spTree>
    <p:extLst>
      <p:ext uri="{BB962C8B-B14F-4D97-AF65-F5344CB8AC3E}">
        <p14:creationId xmlns:p14="http://schemas.microsoft.com/office/powerpoint/2010/main" val="365485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7989" y="2546403"/>
            <a:ext cx="8098972" cy="685059"/>
          </a:xfrm>
          <a:prstGeom prst="rect">
            <a:avLst/>
          </a:prstGeom>
        </p:spPr>
        <p:txBody>
          <a:bodyPr wrap="square">
            <a:spAutoFit/>
          </a:bodyPr>
          <a:lstStyle/>
          <a:p>
            <a:pPr lvl="0">
              <a:lnSpc>
                <a:spcPct val="107000"/>
              </a:lnSpc>
              <a:spcAft>
                <a:spcPts val="800"/>
              </a:spcAft>
            </a:pPr>
            <a:r>
              <a:rPr lang="en-IN" dirty="0">
                <a:latin typeface="Comic Sans MS" panose="030F0702030302020204" pitchFamily="66" charset="0"/>
                <a:ea typeface="Calibri" panose="020F0502020204030204" pitchFamily="34" charset="0"/>
                <a:cs typeface="Times New Roman" panose="02020603050405020304" pitchFamily="18" charset="0"/>
              </a:rPr>
              <a:t>A string is a basically a sequence of characters. It is usually represented by single or double quotes.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544614" y="811964"/>
            <a:ext cx="2249334" cy="923330"/>
          </a:xfrm>
          <a:prstGeom prst="rect">
            <a:avLst/>
          </a:prstGeom>
          <a:noFill/>
        </p:spPr>
        <p:txBody>
          <a:bodyPr wrap="none" lIns="91440" tIns="45720" rIns="91440" bIns="45720">
            <a:spAutoFit/>
          </a:bodyPr>
          <a:lstStyle/>
          <a:p>
            <a:pPr algn="ctr"/>
            <a:r>
              <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mic Sans MS" panose="030F0702030302020204" pitchFamily="66" charset="0"/>
                <a:ea typeface="Calibri" panose="020F0502020204030204" pitchFamily="34" charset="0"/>
                <a:cs typeface="Times New Roman" panose="02020603050405020304" pitchFamily="18" charset="0"/>
              </a:rPr>
              <a:t>String</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descr="C:\Users\Samarth\Pictures\Academy of Data Science\String.JPG"/>
          <p:cNvPicPr/>
          <p:nvPr/>
        </p:nvPicPr>
        <p:blipFill>
          <a:blip r:embed="rId2">
            <a:extLst>
              <a:ext uri="{28A0092B-C50C-407E-A947-70E740481C1C}">
                <a14:useLocalDpi xmlns:a14="http://schemas.microsoft.com/office/drawing/2010/main" val="0"/>
              </a:ext>
            </a:extLst>
          </a:blip>
          <a:srcRect/>
          <a:stretch>
            <a:fillRect/>
          </a:stretch>
        </p:blipFill>
        <p:spPr bwMode="auto">
          <a:xfrm>
            <a:off x="2011680" y="3579223"/>
            <a:ext cx="7955281" cy="2743200"/>
          </a:xfrm>
          <a:prstGeom prst="rect">
            <a:avLst/>
          </a:prstGeom>
          <a:noFill/>
          <a:ln>
            <a:noFill/>
          </a:ln>
        </p:spPr>
      </p:pic>
    </p:spTree>
    <p:extLst>
      <p:ext uri="{BB962C8B-B14F-4D97-AF65-F5344CB8AC3E}">
        <p14:creationId xmlns:p14="http://schemas.microsoft.com/office/powerpoint/2010/main" val="5076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4500" y="726584"/>
            <a:ext cx="5367175" cy="469167"/>
          </a:xfrm>
          <a:prstGeom prst="rect">
            <a:avLst/>
          </a:prstGeom>
        </p:spPr>
        <p:txBody>
          <a:bodyPr wrap="none">
            <a:spAutoFit/>
          </a:bodyPr>
          <a:lstStyle/>
          <a:p>
            <a:pPr marL="457200">
              <a:lnSpc>
                <a:spcPct val="107000"/>
              </a:lnSpc>
              <a:spcAft>
                <a:spcPts val="800"/>
              </a:spcAft>
            </a:pPr>
            <a:r>
              <a:rPr lang="en-IN" sz="2400" dirty="0">
                <a:latin typeface="Comic Sans MS" panose="030F0702030302020204" pitchFamily="66" charset="0"/>
                <a:ea typeface="Calibri" panose="020F0502020204030204" pitchFamily="34" charset="0"/>
                <a:cs typeface="Times New Roman" panose="02020603050405020304" pitchFamily="18" charset="0"/>
              </a:rPr>
              <a:t>Some Basic Operations on String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Users\Samarth\Pictures\Academy of Data Science\String Operations.JPG"/>
          <p:cNvPicPr/>
          <p:nvPr/>
        </p:nvPicPr>
        <p:blipFill>
          <a:blip r:embed="rId2">
            <a:extLst>
              <a:ext uri="{28A0092B-C50C-407E-A947-70E740481C1C}">
                <a14:useLocalDpi xmlns:a14="http://schemas.microsoft.com/office/drawing/2010/main" val="0"/>
              </a:ext>
            </a:extLst>
          </a:blip>
          <a:srcRect/>
          <a:stretch>
            <a:fillRect/>
          </a:stretch>
        </p:blipFill>
        <p:spPr bwMode="auto">
          <a:xfrm>
            <a:off x="927463" y="1815737"/>
            <a:ext cx="10489474" cy="4702629"/>
          </a:xfrm>
          <a:prstGeom prst="rect">
            <a:avLst/>
          </a:prstGeom>
          <a:noFill/>
          <a:ln>
            <a:noFill/>
          </a:ln>
        </p:spPr>
      </p:pic>
    </p:spTree>
    <p:extLst>
      <p:ext uri="{BB962C8B-B14F-4D97-AF65-F5344CB8AC3E}">
        <p14:creationId xmlns:p14="http://schemas.microsoft.com/office/powerpoint/2010/main" val="168654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6502" y="428555"/>
            <a:ext cx="3696789" cy="923330"/>
          </a:xfrm>
          <a:prstGeom prst="rect">
            <a:avLst/>
          </a:prstGeom>
          <a:noFill/>
        </p:spPr>
        <p:txBody>
          <a:bodyPr wrap="square" lIns="91440" tIns="45720" rIns="91440" bIns="45720">
            <a:spAutoFit/>
          </a:bodyPr>
          <a:lstStyle/>
          <a:p>
            <a:r>
              <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ea typeface="Calibri" panose="020F0502020204030204" pitchFamily="34" charset="0"/>
                <a:cs typeface="Times New Roman" panose="02020603050405020304" pitchFamily="18" charset="0"/>
              </a:rPr>
              <a:t>Lists</a:t>
            </a:r>
            <a:endPar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angle 3"/>
          <p:cNvSpPr/>
          <p:nvPr/>
        </p:nvSpPr>
        <p:spPr>
          <a:xfrm>
            <a:off x="927462" y="1452042"/>
            <a:ext cx="10280468" cy="707886"/>
          </a:xfrm>
          <a:prstGeom prst="rect">
            <a:avLst/>
          </a:prstGeom>
        </p:spPr>
        <p:txBody>
          <a:bodyPr wrap="square">
            <a:spAutoFit/>
          </a:bodyPr>
          <a:lstStyle/>
          <a:p>
            <a:r>
              <a:rPr lang="en-IN" sz="2000" dirty="0">
                <a:latin typeface="Comic Sans MS" panose="030F0702030302020204" pitchFamily="66" charset="0"/>
                <a:ea typeface="Calibri" panose="020F0502020204030204" pitchFamily="34" charset="0"/>
                <a:cs typeface="Times New Roman" panose="02020603050405020304" pitchFamily="18" charset="0"/>
              </a:rPr>
              <a:t>List in python are simply ordered collection of data. A list can concurrently hold different types of data in it. It is created using [] and commas.</a:t>
            </a:r>
            <a:endParaRPr lang="en-IN" sz="2000" dirty="0"/>
          </a:p>
        </p:txBody>
      </p:sp>
      <p:pic>
        <p:nvPicPr>
          <p:cNvPr id="5" name="Picture 4" descr="C:\Users\Samarth\Pictures\Academy of Data Science\List.JPG"/>
          <p:cNvPicPr/>
          <p:nvPr/>
        </p:nvPicPr>
        <p:blipFill>
          <a:blip r:embed="rId2">
            <a:extLst>
              <a:ext uri="{28A0092B-C50C-407E-A947-70E740481C1C}">
                <a14:useLocalDpi xmlns:a14="http://schemas.microsoft.com/office/drawing/2010/main" val="0"/>
              </a:ext>
            </a:extLst>
          </a:blip>
          <a:srcRect/>
          <a:stretch>
            <a:fillRect/>
          </a:stretch>
        </p:blipFill>
        <p:spPr bwMode="auto">
          <a:xfrm>
            <a:off x="927462" y="2534194"/>
            <a:ext cx="9862457" cy="4049485"/>
          </a:xfrm>
          <a:prstGeom prst="rect">
            <a:avLst/>
          </a:prstGeom>
          <a:noFill/>
          <a:ln>
            <a:noFill/>
          </a:ln>
        </p:spPr>
      </p:pic>
    </p:spTree>
    <p:extLst>
      <p:ext uri="{BB962C8B-B14F-4D97-AF65-F5344CB8AC3E}">
        <p14:creationId xmlns:p14="http://schemas.microsoft.com/office/powerpoint/2010/main" val="249262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3" y="622080"/>
            <a:ext cx="4975369" cy="388696"/>
          </a:xfrm>
          <a:prstGeom prst="rect">
            <a:avLst/>
          </a:prstGeom>
        </p:spPr>
        <p:txBody>
          <a:bodyPr wrap="square">
            <a:spAutoFit/>
          </a:bodyPr>
          <a:lstStyle/>
          <a:p>
            <a:pPr marL="457200">
              <a:lnSpc>
                <a:spcPct val="107000"/>
              </a:lnSpc>
              <a:spcAft>
                <a:spcPts val="800"/>
              </a:spcAft>
            </a:pPr>
            <a:r>
              <a:rPr lang="en-IN" dirty="0">
                <a:latin typeface="Comic Sans MS" panose="030F0702030302020204" pitchFamily="66" charset="0"/>
                <a:ea typeface="Calibri" panose="020F0502020204030204" pitchFamily="34" charset="0"/>
                <a:cs typeface="Times New Roman" panose="02020603050405020304" pitchFamily="18" charset="0"/>
              </a:rPr>
              <a:t>Slicing operations in Lists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Samarth\Pictures\Academy of Data Science\Slicing.JPG"/>
          <p:cNvPicPr/>
          <p:nvPr/>
        </p:nvPicPr>
        <p:blipFill>
          <a:blip r:embed="rId2">
            <a:extLst>
              <a:ext uri="{28A0092B-C50C-407E-A947-70E740481C1C}">
                <a14:useLocalDpi xmlns:a14="http://schemas.microsoft.com/office/drawing/2010/main" val="0"/>
              </a:ext>
            </a:extLst>
          </a:blip>
          <a:srcRect/>
          <a:stretch>
            <a:fillRect/>
          </a:stretch>
        </p:blipFill>
        <p:spPr bwMode="auto">
          <a:xfrm>
            <a:off x="1005840" y="1698171"/>
            <a:ext cx="9418320" cy="4167051"/>
          </a:xfrm>
          <a:prstGeom prst="rect">
            <a:avLst/>
          </a:prstGeom>
          <a:noFill/>
          <a:ln>
            <a:noFill/>
          </a:ln>
        </p:spPr>
      </p:pic>
    </p:spTree>
    <p:extLst>
      <p:ext uri="{BB962C8B-B14F-4D97-AF65-F5344CB8AC3E}">
        <p14:creationId xmlns:p14="http://schemas.microsoft.com/office/powerpoint/2010/main" val="19880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marth\Pictures\Academy of Data Science\Slicing2.JPG"/>
          <p:cNvPicPr/>
          <p:nvPr/>
        </p:nvPicPr>
        <p:blipFill>
          <a:blip r:embed="rId2">
            <a:extLst>
              <a:ext uri="{28A0092B-C50C-407E-A947-70E740481C1C}">
                <a14:useLocalDpi xmlns:a14="http://schemas.microsoft.com/office/drawing/2010/main" val="0"/>
              </a:ext>
            </a:extLst>
          </a:blip>
          <a:srcRect/>
          <a:stretch>
            <a:fillRect/>
          </a:stretch>
        </p:blipFill>
        <p:spPr bwMode="auto">
          <a:xfrm>
            <a:off x="1463041" y="1632856"/>
            <a:ext cx="8843553" cy="3148149"/>
          </a:xfrm>
          <a:prstGeom prst="rect">
            <a:avLst/>
          </a:prstGeom>
          <a:noFill/>
          <a:ln>
            <a:noFill/>
          </a:ln>
        </p:spPr>
      </p:pic>
    </p:spTree>
    <p:extLst>
      <p:ext uri="{BB962C8B-B14F-4D97-AF65-F5344CB8AC3E}">
        <p14:creationId xmlns:p14="http://schemas.microsoft.com/office/powerpoint/2010/main" val="189016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2825" y="1151598"/>
            <a:ext cx="3489129" cy="1015663"/>
          </a:xfrm>
          <a:prstGeom prst="rect">
            <a:avLst/>
          </a:prstGeom>
          <a:noFill/>
        </p:spPr>
        <p:txBody>
          <a:bodyPr wrap="square" lIns="91440" tIns="45720" rIns="91440" bIns="45720">
            <a:spAutoFit/>
          </a:bodyPr>
          <a:lstStyle/>
          <a:p>
            <a:r>
              <a:rPr lang="en-IN"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mic Sans MS" panose="030F0702030302020204" pitchFamily="66" charset="0"/>
                <a:ea typeface="Calibri" panose="020F0502020204030204" pitchFamily="34" charset="0"/>
                <a:cs typeface="Times New Roman" panose="02020603050405020304" pitchFamily="18" charset="0"/>
              </a:rPr>
              <a:t>Tuples</a:t>
            </a:r>
            <a:endParaRPr lang="en-IN"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angle 3"/>
          <p:cNvSpPr/>
          <p:nvPr/>
        </p:nvSpPr>
        <p:spPr>
          <a:xfrm>
            <a:off x="3048000" y="3105835"/>
            <a:ext cx="6096000" cy="1200329"/>
          </a:xfrm>
          <a:prstGeom prst="rect">
            <a:avLst/>
          </a:prstGeom>
        </p:spPr>
        <p:txBody>
          <a:bodyPr>
            <a:spAutoFit/>
          </a:bodyPr>
          <a:lstStyle/>
          <a:p>
            <a:r>
              <a:rPr lang="en-IN" sz="2400" dirty="0">
                <a:latin typeface="Comic Sans MS" panose="030F0702030302020204" pitchFamily="66" charset="0"/>
                <a:ea typeface="Calibri" panose="020F0502020204030204" pitchFamily="34" charset="0"/>
                <a:cs typeface="Times New Roman" panose="02020603050405020304" pitchFamily="18" charset="0"/>
              </a:rPr>
              <a:t>Tuples</a:t>
            </a:r>
            <a:r>
              <a:rPr lang="en-IN" sz="2000" dirty="0">
                <a:latin typeface="Comic Sans MS" panose="030F0702030302020204" pitchFamily="66" charset="0"/>
                <a:ea typeface="Calibri" panose="020F0502020204030204" pitchFamily="34" charset="0"/>
                <a:cs typeface="Times New Roman" panose="02020603050405020304" pitchFamily="18" charset="0"/>
              </a:rPr>
              <a:t> </a:t>
            </a:r>
            <a:r>
              <a:rPr lang="en-IN" sz="2400" dirty="0">
                <a:latin typeface="Comic Sans MS" panose="030F0702030302020204" pitchFamily="66" charset="0"/>
                <a:ea typeface="Calibri" panose="020F0502020204030204" pitchFamily="34" charset="0"/>
                <a:cs typeface="Times New Roman" panose="02020603050405020304" pitchFamily="18" charset="0"/>
              </a:rPr>
              <a:t>are basically lists which are immutable </a:t>
            </a:r>
            <a:r>
              <a:rPr lang="en-IN" sz="2400" dirty="0" err="1">
                <a:latin typeface="Comic Sans MS" panose="030F0702030302020204" pitchFamily="66" charset="0"/>
                <a:ea typeface="Calibri" panose="020F0502020204030204" pitchFamily="34" charset="0"/>
                <a:cs typeface="Times New Roman" panose="02020603050405020304" pitchFamily="18" charset="0"/>
              </a:rPr>
              <a:t>i.e</a:t>
            </a:r>
            <a:r>
              <a:rPr lang="en-IN" sz="2400" dirty="0">
                <a:latin typeface="Comic Sans MS" panose="030F0702030302020204" pitchFamily="66" charset="0"/>
                <a:ea typeface="Calibri" panose="020F0502020204030204" pitchFamily="34" charset="0"/>
                <a:cs typeface="Times New Roman" panose="02020603050405020304" pitchFamily="18" charset="0"/>
              </a:rPr>
              <a:t> once created the data in the tuples cannot be changed.</a:t>
            </a:r>
            <a:endParaRPr lang="en-IN" sz="2400" dirty="0"/>
          </a:p>
        </p:txBody>
      </p:sp>
    </p:spTree>
    <p:extLst>
      <p:ext uri="{BB962C8B-B14F-4D97-AF65-F5344CB8AC3E}">
        <p14:creationId xmlns:p14="http://schemas.microsoft.com/office/powerpoint/2010/main" val="31596581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367</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Comic Sans MS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Samarth</dc:creator>
  <cp:lastModifiedBy>sandesh jain</cp:lastModifiedBy>
  <cp:revision>10</cp:revision>
  <dcterms:created xsi:type="dcterms:W3CDTF">2019-07-05T05:58:20Z</dcterms:created>
  <dcterms:modified xsi:type="dcterms:W3CDTF">2020-01-01T14:01:58Z</dcterms:modified>
</cp:coreProperties>
</file>