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Wp8Dm15uCTHuvgX0VWOiydM5t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jpg"/><Relationship Id="rId5" Type="http://schemas.openxmlformats.org/officeDocument/2006/relationships/image" Target="../media/image3.png"/><Relationship Id="rId6" Type="http://schemas.openxmlformats.org/officeDocument/2006/relationships/image" Target="../media/image5.jpg"/><Relationship Id="rId7"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0" y="1122363"/>
            <a:ext cx="12192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7000"/>
              <a:buFont typeface="Calibri"/>
              <a:buNone/>
            </a:pPr>
            <a:r>
              <a:rPr b="1" lang="en-US" sz="7000">
                <a:solidFill>
                  <a:srgbClr val="002060"/>
                </a:solidFill>
              </a:rPr>
              <a:t>Python Introduction</a:t>
            </a:r>
            <a:br>
              <a:rPr lang="en-US"/>
            </a:br>
            <a:endParaRPr/>
          </a:p>
        </p:txBody>
      </p:sp>
      <p:sp>
        <p:nvSpPr>
          <p:cNvPr id="89" name="Google Shape;89;p1"/>
          <p:cNvSpPr txBox="1"/>
          <p:nvPr>
            <p:ph idx="1" type="subTitle"/>
          </p:nvPr>
        </p:nvSpPr>
        <p:spPr>
          <a:xfrm>
            <a:off x="0" y="3602038"/>
            <a:ext cx="12192000" cy="105402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t>Malleswar Yenugu, PhD</a:t>
            </a:r>
            <a:endParaRPr/>
          </a:p>
          <a:p>
            <a:pPr indent="0" lvl="0" marL="0" rtl="0" algn="ctr">
              <a:lnSpc>
                <a:spcPct val="90000"/>
              </a:lnSpc>
              <a:spcBef>
                <a:spcPts val="1000"/>
              </a:spcBef>
              <a:spcAft>
                <a:spcPts val="0"/>
              </a:spcAft>
              <a:buClr>
                <a:schemeClr val="dk1"/>
              </a:buClr>
              <a:buSzPts val="2800"/>
              <a:buNone/>
            </a:pPr>
            <a:r>
              <a:t/>
            </a:r>
            <a:endParaRPr sz="2800"/>
          </a:p>
        </p:txBody>
      </p:sp>
      <p:sp>
        <p:nvSpPr>
          <p:cNvPr id="90" name="Google Shape;90;p1"/>
          <p:cNvSpPr txBox="1"/>
          <p:nvPr>
            <p:ph idx="11" type="ftr"/>
          </p:nvPr>
        </p:nvSpPr>
        <p:spPr>
          <a:xfrm>
            <a:off x="383286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2" name="Google Shape;92;p1"/>
          <p:cNvPicPr preferRelativeResize="0"/>
          <p:nvPr/>
        </p:nvPicPr>
        <p:blipFill rotWithShape="1">
          <a:blip r:embed="rId3">
            <a:alphaModFix/>
          </a:blip>
          <a:srcRect b="0" l="0" r="0" t="0"/>
          <a:stretch/>
        </p:blipFill>
        <p:spPr>
          <a:xfrm>
            <a:off x="4925961" y="4697878"/>
            <a:ext cx="2743200" cy="80833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84" name="Google Shape;18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0"/>
          <p:cNvSpPr txBox="1"/>
          <p:nvPr/>
        </p:nvSpPr>
        <p:spPr>
          <a:xfrm>
            <a:off x="0" y="0"/>
            <a:ext cx="98305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Python packages for Data Analysis and Visualization</a:t>
            </a:r>
            <a:endParaRPr/>
          </a:p>
        </p:txBody>
      </p:sp>
      <p:pic>
        <p:nvPicPr>
          <p:cNvPr id="186" name="Google Shape;186;p10"/>
          <p:cNvPicPr preferRelativeResize="0"/>
          <p:nvPr/>
        </p:nvPicPr>
        <p:blipFill rotWithShape="1">
          <a:blip r:embed="rId3">
            <a:alphaModFix/>
          </a:blip>
          <a:srcRect b="0" l="0" r="0" t="0"/>
          <a:stretch/>
        </p:blipFill>
        <p:spPr>
          <a:xfrm>
            <a:off x="50455" y="673100"/>
            <a:ext cx="6419850" cy="6048375"/>
          </a:xfrm>
          <a:prstGeom prst="rect">
            <a:avLst/>
          </a:prstGeom>
          <a:noFill/>
          <a:ln>
            <a:noFill/>
          </a:ln>
        </p:spPr>
      </p:pic>
      <p:pic>
        <p:nvPicPr>
          <p:cNvPr id="187" name="Google Shape;187;p10"/>
          <p:cNvPicPr preferRelativeResize="0"/>
          <p:nvPr/>
        </p:nvPicPr>
        <p:blipFill rotWithShape="1">
          <a:blip r:embed="rId4">
            <a:alphaModFix/>
          </a:blip>
          <a:srcRect b="0" l="0" r="0" t="0"/>
          <a:stretch/>
        </p:blipFill>
        <p:spPr>
          <a:xfrm>
            <a:off x="7115175" y="700306"/>
            <a:ext cx="4857750" cy="5629275"/>
          </a:xfrm>
          <a:prstGeom prst="rect">
            <a:avLst/>
          </a:prstGeom>
          <a:noFill/>
          <a:ln>
            <a:noFill/>
          </a:ln>
        </p:spPr>
      </p:pic>
      <p:sp>
        <p:nvSpPr>
          <p:cNvPr id="188" name="Google Shape;188;p10"/>
          <p:cNvSpPr txBox="1"/>
          <p:nvPr/>
        </p:nvSpPr>
        <p:spPr>
          <a:xfrm>
            <a:off x="9544050" y="4953000"/>
            <a:ext cx="2041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Deep Learning)</a:t>
            </a:r>
            <a:endParaRPr/>
          </a:p>
        </p:txBody>
      </p:sp>
      <p:pic>
        <p:nvPicPr>
          <p:cNvPr id="189" name="Google Shape;189;p10"/>
          <p:cNvPicPr preferRelativeResize="0"/>
          <p:nvPr/>
        </p:nvPicPr>
        <p:blipFill rotWithShape="1">
          <a:blip r:embed="rId5">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0" y="0"/>
            <a:ext cx="53050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Early Learner: Syntax Errors</a:t>
            </a:r>
            <a:endParaRPr/>
          </a:p>
        </p:txBody>
      </p:sp>
      <p:sp>
        <p:nvSpPr>
          <p:cNvPr id="195" name="Google Shape;195;p11"/>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96" name="Google Shape;19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1"/>
          <p:cNvSpPr txBox="1"/>
          <p:nvPr/>
        </p:nvSpPr>
        <p:spPr>
          <a:xfrm>
            <a:off x="-234950" y="575578"/>
            <a:ext cx="12065000" cy="6034087"/>
          </a:xfrm>
          <a:prstGeom prst="rect">
            <a:avLst/>
          </a:prstGeom>
          <a:noFill/>
          <a:ln>
            <a:noFill/>
          </a:ln>
        </p:spPr>
        <p:txBody>
          <a:bodyPr anchorCtr="0" anchor="ctr" bIns="38100" lIns="38100" spcFirstLastPara="1" rIns="38100" wrap="square" tIns="38100">
            <a:noAutofit/>
          </a:bodyPr>
          <a:lstStyle/>
          <a:p>
            <a:pPr indent="-354711" lvl="0" marL="749300" marR="0" rtl="0" algn="l">
              <a:lnSpc>
                <a:spcPct val="100000"/>
              </a:lnSpc>
              <a:spcBef>
                <a:spcPts val="0"/>
              </a:spcBef>
              <a:spcAft>
                <a:spcPts val="0"/>
              </a:spcAft>
              <a:buClr>
                <a:schemeClr val="lt1"/>
              </a:buClr>
              <a:buSzPts val="2400"/>
              <a:buFont typeface="Cabin"/>
              <a:buChar char="•"/>
            </a:pPr>
            <a:r>
              <a:rPr lang="en-US" sz="2400">
                <a:solidFill>
                  <a:schemeClr val="dk1"/>
                </a:solidFill>
                <a:latin typeface="Arial"/>
                <a:ea typeface="Arial"/>
                <a:cs typeface="Arial"/>
                <a:sym typeface="Arial"/>
              </a:rPr>
              <a:t>We need to learn the Python language so we can communicate our instructions to Python.  In the beginning we will make lots of mistakes and speak gibberish like small children.</a:t>
            </a:r>
            <a:endParaRPr/>
          </a:p>
          <a:p>
            <a:pPr indent="-354711" lvl="0" marL="749300" marR="0" rtl="0" algn="l">
              <a:lnSpc>
                <a:spcPct val="100000"/>
              </a:lnSpc>
              <a:spcBef>
                <a:spcPts val="3500"/>
              </a:spcBef>
              <a:spcAft>
                <a:spcPts val="0"/>
              </a:spcAft>
              <a:buClr>
                <a:schemeClr val="lt1"/>
              </a:buClr>
              <a:buSzPts val="2400"/>
              <a:buFont typeface="Cabin"/>
              <a:buChar char="•"/>
            </a:pPr>
            <a:r>
              <a:rPr lang="en-US" sz="2400">
                <a:solidFill>
                  <a:schemeClr val="dk1"/>
                </a:solidFill>
                <a:latin typeface="Arial"/>
                <a:ea typeface="Arial"/>
                <a:cs typeface="Arial"/>
                <a:sym typeface="Arial"/>
              </a:rPr>
              <a:t>When you make a mistake, the computer does not think you are “cute”.  It says “syntax error” - given that it knows the language and you are just learning it.  It seems like Python is cruel and unfeeling.</a:t>
            </a:r>
            <a:endParaRPr/>
          </a:p>
          <a:p>
            <a:pPr indent="-354711" lvl="0" marL="749300" marR="0" rtl="0" algn="l">
              <a:lnSpc>
                <a:spcPct val="100000"/>
              </a:lnSpc>
              <a:spcBef>
                <a:spcPts val="3500"/>
              </a:spcBef>
              <a:spcAft>
                <a:spcPts val="0"/>
              </a:spcAft>
              <a:buClr>
                <a:schemeClr val="lt1"/>
              </a:buClr>
              <a:buSzPts val="2400"/>
              <a:buFont typeface="Cabin"/>
              <a:buChar char="•"/>
            </a:pPr>
            <a:r>
              <a:rPr lang="en-US" sz="2400">
                <a:solidFill>
                  <a:schemeClr val="dk1"/>
                </a:solidFill>
                <a:latin typeface="Arial"/>
                <a:ea typeface="Arial"/>
                <a:cs typeface="Arial"/>
                <a:sym typeface="Arial"/>
              </a:rPr>
              <a:t>You must remember that you are intelligent and can learn. The computer is simple and very fast, but cannot learn. So it is easier for you to learn Python than for the computer to learn English...</a:t>
            </a:r>
            <a:endParaRPr/>
          </a:p>
        </p:txBody>
      </p:sp>
      <p:pic>
        <p:nvPicPr>
          <p:cNvPr id="198" name="Google Shape;198;p11"/>
          <p:cNvPicPr preferRelativeResize="0"/>
          <p:nvPr/>
        </p:nvPicPr>
        <p:blipFill rotWithShape="1">
          <a:blip r:embed="rId3">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nvSpPr>
        <p:spPr>
          <a:xfrm>
            <a:off x="0" y="0"/>
            <a:ext cx="38433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Elements of Python</a:t>
            </a:r>
            <a:endParaRPr/>
          </a:p>
        </p:txBody>
      </p:sp>
      <p:sp>
        <p:nvSpPr>
          <p:cNvPr id="204" name="Google Shape;204;p12"/>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05" name="Google Shape;20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2"/>
          <p:cNvSpPr txBox="1"/>
          <p:nvPr/>
        </p:nvSpPr>
        <p:spPr>
          <a:xfrm>
            <a:off x="573713" y="1085850"/>
            <a:ext cx="11677650" cy="4374893"/>
          </a:xfrm>
          <a:prstGeom prst="rect">
            <a:avLst/>
          </a:prstGeom>
          <a:noFill/>
          <a:ln>
            <a:noFill/>
          </a:ln>
        </p:spPr>
        <p:txBody>
          <a:bodyPr anchorCtr="0" anchor="ctr" bIns="38100" lIns="38100" spcFirstLastPara="1" rIns="38100" wrap="square" tIns="38100">
            <a:noAutofit/>
          </a:bodyPr>
          <a:lstStyle/>
          <a:p>
            <a:pPr indent="-457200" lvl="0" marL="673100" marR="0" rtl="0" algn="l">
              <a:lnSpc>
                <a:spcPct val="100000"/>
              </a:lnSpc>
              <a:spcBef>
                <a:spcPts val="0"/>
              </a:spcBef>
              <a:spcAft>
                <a:spcPts val="0"/>
              </a:spcAft>
              <a:buClr>
                <a:schemeClr val="lt1"/>
              </a:buClr>
              <a:buSzPts val="5130"/>
              <a:buFont typeface="Arial"/>
              <a:buChar char="•"/>
            </a:pPr>
            <a:r>
              <a:rPr lang="en-US" sz="3000">
                <a:solidFill>
                  <a:schemeClr val="dk1"/>
                </a:solidFill>
                <a:latin typeface="Arial"/>
                <a:ea typeface="Arial"/>
                <a:cs typeface="Arial"/>
                <a:sym typeface="Arial"/>
              </a:rPr>
              <a:t>Vocabulary / Words - Variables and Reserved words </a:t>
            </a:r>
            <a:endParaRPr/>
          </a:p>
          <a:p>
            <a:pPr indent="-131444" lvl="0" marL="673100" marR="0" rtl="0" algn="l">
              <a:lnSpc>
                <a:spcPct val="100000"/>
              </a:lnSpc>
              <a:spcBef>
                <a:spcPts val="0"/>
              </a:spcBef>
              <a:spcAft>
                <a:spcPts val="0"/>
              </a:spcAft>
              <a:buClr>
                <a:schemeClr val="lt1"/>
              </a:buClr>
              <a:buSzPts val="5130"/>
              <a:buFont typeface="Arial"/>
              <a:buNone/>
            </a:pPr>
            <a:r>
              <a:t/>
            </a:r>
            <a:endParaRPr sz="3000">
              <a:solidFill>
                <a:schemeClr val="dk1"/>
              </a:solidFill>
              <a:latin typeface="Arial"/>
              <a:ea typeface="Arial"/>
              <a:cs typeface="Arial"/>
              <a:sym typeface="Arial"/>
            </a:endParaRPr>
          </a:p>
          <a:p>
            <a:pPr indent="-457200" lvl="0" marL="673100" marR="0" rtl="0" algn="l">
              <a:lnSpc>
                <a:spcPct val="100000"/>
              </a:lnSpc>
              <a:spcBef>
                <a:spcPts val="0"/>
              </a:spcBef>
              <a:spcAft>
                <a:spcPts val="0"/>
              </a:spcAft>
              <a:buClr>
                <a:schemeClr val="lt1"/>
              </a:buClr>
              <a:buSzPts val="5130"/>
              <a:buFont typeface="Arial"/>
              <a:buChar char="•"/>
            </a:pPr>
            <a:r>
              <a:rPr lang="en-US" sz="3000">
                <a:solidFill>
                  <a:schemeClr val="dk1"/>
                </a:solidFill>
                <a:latin typeface="Arial"/>
                <a:ea typeface="Arial"/>
                <a:cs typeface="Arial"/>
                <a:sym typeface="Arial"/>
              </a:rPr>
              <a:t>Sentence structure - valid syntax patterns </a:t>
            </a:r>
            <a:endParaRPr/>
          </a:p>
          <a:p>
            <a:pPr indent="-131444" lvl="0" marL="673100" marR="0" rtl="0" algn="l">
              <a:lnSpc>
                <a:spcPct val="100000"/>
              </a:lnSpc>
              <a:spcBef>
                <a:spcPts val="0"/>
              </a:spcBef>
              <a:spcAft>
                <a:spcPts val="0"/>
              </a:spcAft>
              <a:buClr>
                <a:schemeClr val="lt1"/>
              </a:buClr>
              <a:buSzPts val="5130"/>
              <a:buFont typeface="Arial"/>
              <a:buNone/>
            </a:pPr>
            <a:r>
              <a:t/>
            </a:r>
            <a:endParaRPr sz="3000">
              <a:solidFill>
                <a:schemeClr val="dk1"/>
              </a:solidFill>
              <a:latin typeface="Arial"/>
              <a:ea typeface="Arial"/>
              <a:cs typeface="Arial"/>
              <a:sym typeface="Arial"/>
            </a:endParaRPr>
          </a:p>
          <a:p>
            <a:pPr indent="-457200" lvl="0" marL="673100" marR="0" rtl="0" algn="l">
              <a:lnSpc>
                <a:spcPct val="100000"/>
              </a:lnSpc>
              <a:spcBef>
                <a:spcPts val="0"/>
              </a:spcBef>
              <a:spcAft>
                <a:spcPts val="0"/>
              </a:spcAft>
              <a:buClr>
                <a:schemeClr val="lt1"/>
              </a:buClr>
              <a:buSzPts val="5130"/>
              <a:buFont typeface="Arial"/>
              <a:buChar char="•"/>
            </a:pPr>
            <a:r>
              <a:rPr lang="en-US" sz="3000">
                <a:solidFill>
                  <a:schemeClr val="dk1"/>
                </a:solidFill>
                <a:latin typeface="Arial"/>
                <a:ea typeface="Arial"/>
                <a:cs typeface="Arial"/>
                <a:sym typeface="Arial"/>
              </a:rPr>
              <a:t>Story structure - constructing a program for a purpose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nvSpPr>
        <p:spPr>
          <a:xfrm>
            <a:off x="0" y="0"/>
            <a:ext cx="36539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Sentences or Lines</a:t>
            </a:r>
            <a:endParaRPr/>
          </a:p>
        </p:txBody>
      </p:sp>
      <p:sp>
        <p:nvSpPr>
          <p:cNvPr id="212" name="Google Shape;212;p13"/>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13" name="Google Shape;21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4" name="Google Shape;214;p13"/>
          <p:cNvPicPr preferRelativeResize="0"/>
          <p:nvPr/>
        </p:nvPicPr>
        <p:blipFill rotWithShape="1">
          <a:blip r:embed="rId3">
            <a:alphaModFix/>
          </a:blip>
          <a:srcRect b="0" l="0" r="0" t="0"/>
          <a:stretch/>
        </p:blipFill>
        <p:spPr>
          <a:xfrm>
            <a:off x="1092607" y="1414462"/>
            <a:ext cx="9944100"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nvSpPr>
        <p:spPr>
          <a:xfrm>
            <a:off x="0" y="0"/>
            <a:ext cx="28709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Python Scripts</a:t>
            </a:r>
            <a:endParaRPr/>
          </a:p>
        </p:txBody>
      </p:sp>
      <p:sp>
        <p:nvSpPr>
          <p:cNvPr id="220" name="Google Shape;220;p14"/>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21" name="Google Shape;22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2" name="Google Shape;222;p14"/>
          <p:cNvPicPr preferRelativeResize="0"/>
          <p:nvPr/>
        </p:nvPicPr>
        <p:blipFill rotWithShape="1">
          <a:blip r:embed="rId3">
            <a:alphaModFix/>
          </a:blip>
          <a:srcRect b="0" l="0" r="0" t="0"/>
          <a:stretch/>
        </p:blipFill>
        <p:spPr>
          <a:xfrm>
            <a:off x="54819" y="6277252"/>
            <a:ext cx="1037788" cy="576549"/>
          </a:xfrm>
          <a:prstGeom prst="rect">
            <a:avLst/>
          </a:prstGeom>
          <a:noFill/>
          <a:ln>
            <a:noFill/>
          </a:ln>
        </p:spPr>
      </p:pic>
      <p:sp>
        <p:nvSpPr>
          <p:cNvPr id="223" name="Google Shape;223;p14"/>
          <p:cNvSpPr txBox="1"/>
          <p:nvPr/>
        </p:nvSpPr>
        <p:spPr>
          <a:xfrm>
            <a:off x="76200" y="1209125"/>
            <a:ext cx="12039599" cy="4439749"/>
          </a:xfrm>
          <a:prstGeom prst="rect">
            <a:avLst/>
          </a:prstGeom>
          <a:noFill/>
          <a:ln>
            <a:noFill/>
          </a:ln>
        </p:spPr>
        <p:txBody>
          <a:bodyPr anchorCtr="0" anchor="ctr" bIns="38100" lIns="38100" spcFirstLastPara="1" rIns="38100" wrap="square" tIns="38100">
            <a:noAutofit/>
          </a:bodyPr>
          <a:lstStyle/>
          <a:p>
            <a:pPr indent="-380111" lvl="0" marL="749300" marR="0" rtl="0" algn="l">
              <a:lnSpc>
                <a:spcPct val="100000"/>
              </a:lnSpc>
              <a:spcBef>
                <a:spcPts val="0"/>
              </a:spcBef>
              <a:spcAft>
                <a:spcPts val="0"/>
              </a:spcAft>
              <a:buClr>
                <a:schemeClr val="lt1"/>
              </a:buClr>
              <a:buSzPts val="2400"/>
              <a:buFont typeface="Cabin"/>
              <a:buChar char="•"/>
            </a:pPr>
            <a:r>
              <a:rPr lang="en-US" sz="2400">
                <a:solidFill>
                  <a:schemeClr val="dk1"/>
                </a:solidFill>
                <a:latin typeface="Arial"/>
                <a:ea typeface="Arial"/>
                <a:cs typeface="Arial"/>
                <a:sym typeface="Arial"/>
              </a:rPr>
              <a:t>Interactive Python is good for experiments and programs of 3-4 lines long.</a:t>
            </a:r>
            <a:endParaRPr/>
          </a:p>
          <a:p>
            <a:pPr indent="-380111" lvl="0" marL="749300" marR="0" rtl="0" algn="l">
              <a:lnSpc>
                <a:spcPct val="100000"/>
              </a:lnSpc>
              <a:spcBef>
                <a:spcPts val="3500"/>
              </a:spcBef>
              <a:spcAft>
                <a:spcPts val="0"/>
              </a:spcAft>
              <a:buClr>
                <a:schemeClr val="lt1"/>
              </a:buClr>
              <a:buSzPts val="2400"/>
              <a:buFont typeface="Cabin"/>
              <a:buChar char="•"/>
            </a:pPr>
            <a:r>
              <a:rPr lang="en-US" sz="2400">
                <a:solidFill>
                  <a:schemeClr val="dk1"/>
                </a:solidFill>
                <a:latin typeface="Arial"/>
                <a:ea typeface="Arial"/>
                <a:cs typeface="Arial"/>
                <a:sym typeface="Arial"/>
              </a:rPr>
              <a:t>Most programs are much longer, so we type them into a file and tell Python to run the commands in the file.</a:t>
            </a:r>
            <a:endParaRPr/>
          </a:p>
          <a:p>
            <a:pPr indent="-380111" lvl="0" marL="749300" marR="0" rtl="0" algn="l">
              <a:lnSpc>
                <a:spcPct val="100000"/>
              </a:lnSpc>
              <a:spcBef>
                <a:spcPts val="3500"/>
              </a:spcBef>
              <a:spcAft>
                <a:spcPts val="0"/>
              </a:spcAft>
              <a:buClr>
                <a:schemeClr val="lt1"/>
              </a:buClr>
              <a:buSzPts val="2400"/>
              <a:buFont typeface="Cabin"/>
              <a:buChar char="•"/>
            </a:pPr>
            <a:r>
              <a:rPr lang="en-US" sz="2400">
                <a:solidFill>
                  <a:schemeClr val="dk1"/>
                </a:solidFill>
                <a:latin typeface="Arial"/>
                <a:ea typeface="Arial"/>
                <a:cs typeface="Arial"/>
                <a:sym typeface="Arial"/>
              </a:rPr>
              <a:t>In a sense, we are “giving Python a script”.</a:t>
            </a:r>
            <a:endParaRPr/>
          </a:p>
          <a:p>
            <a:pPr indent="-380111" lvl="0" marL="749300" marR="0" rtl="0" algn="l">
              <a:lnSpc>
                <a:spcPct val="100000"/>
              </a:lnSpc>
              <a:spcBef>
                <a:spcPts val="3500"/>
              </a:spcBef>
              <a:spcAft>
                <a:spcPts val="0"/>
              </a:spcAft>
              <a:buClr>
                <a:schemeClr val="lt1"/>
              </a:buClr>
              <a:buSzPts val="2400"/>
              <a:buFont typeface="Cabin"/>
              <a:buChar char="•"/>
            </a:pPr>
            <a:r>
              <a:rPr lang="en-US" sz="2400">
                <a:solidFill>
                  <a:schemeClr val="dk1"/>
                </a:solidFill>
                <a:latin typeface="Arial"/>
                <a:ea typeface="Arial"/>
                <a:cs typeface="Arial"/>
                <a:sym typeface="Arial"/>
              </a:rPr>
              <a:t>As a convention, we add “.py” as the suffix on the end of these files to indicate they contain Python.</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nvSpPr>
        <p:spPr>
          <a:xfrm>
            <a:off x="0" y="0"/>
            <a:ext cx="3958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Interactive vs. Script</a:t>
            </a:r>
            <a:endParaRPr/>
          </a:p>
        </p:txBody>
      </p:sp>
      <p:sp>
        <p:nvSpPr>
          <p:cNvPr id="229" name="Google Shape;229;p15"/>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30" name="Google Shape;2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1" name="Google Shape;231;p15"/>
          <p:cNvPicPr preferRelativeResize="0"/>
          <p:nvPr/>
        </p:nvPicPr>
        <p:blipFill rotWithShape="1">
          <a:blip r:embed="rId3">
            <a:alphaModFix/>
          </a:blip>
          <a:srcRect b="0" l="0" r="0" t="0"/>
          <a:stretch/>
        </p:blipFill>
        <p:spPr>
          <a:xfrm>
            <a:off x="54819" y="6277252"/>
            <a:ext cx="1037788" cy="576549"/>
          </a:xfrm>
          <a:prstGeom prst="rect">
            <a:avLst/>
          </a:prstGeom>
          <a:noFill/>
          <a:ln>
            <a:noFill/>
          </a:ln>
        </p:spPr>
      </p:pic>
      <p:sp>
        <p:nvSpPr>
          <p:cNvPr id="232" name="Google Shape;232;p15"/>
          <p:cNvSpPr txBox="1"/>
          <p:nvPr/>
        </p:nvSpPr>
        <p:spPr>
          <a:xfrm>
            <a:off x="224663" y="1490008"/>
            <a:ext cx="11129137"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Arial"/>
              <a:buChar char="•"/>
            </a:pPr>
            <a:r>
              <a:rPr b="1" lang="en-US" sz="2400">
                <a:solidFill>
                  <a:srgbClr val="FF0000"/>
                </a:solidFill>
                <a:latin typeface="Calibri"/>
                <a:ea typeface="Calibri"/>
                <a:cs typeface="Calibri"/>
                <a:sym typeface="Calibri"/>
              </a:rPr>
              <a:t>Interactive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You type directly to Python one line at a time and it responds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rgbClr val="FF0000"/>
              </a:buClr>
              <a:buSzPts val="2400"/>
              <a:buFont typeface="Arial"/>
              <a:buChar char="•"/>
            </a:pPr>
            <a:r>
              <a:rPr b="1" lang="en-US" sz="2400">
                <a:solidFill>
                  <a:srgbClr val="FF0000"/>
                </a:solidFill>
                <a:latin typeface="Calibri"/>
                <a:ea typeface="Calibri"/>
                <a:cs typeface="Calibri"/>
                <a:sym typeface="Calibri"/>
              </a:rPr>
              <a:t>Script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You enter a sequence of statements (lines) into a file using a text editor and tell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Python to execute the statements in the 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nvSpPr>
        <p:spPr>
          <a:xfrm>
            <a:off x="0" y="0"/>
            <a:ext cx="6093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Program Steps or Program Flow</a:t>
            </a:r>
            <a:endParaRPr/>
          </a:p>
        </p:txBody>
      </p:sp>
      <p:sp>
        <p:nvSpPr>
          <p:cNvPr id="238" name="Google Shape;238;p16"/>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39" name="Google Shape;2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p16"/>
          <p:cNvPicPr preferRelativeResize="0"/>
          <p:nvPr/>
        </p:nvPicPr>
        <p:blipFill rotWithShape="1">
          <a:blip r:embed="rId3">
            <a:alphaModFix/>
          </a:blip>
          <a:srcRect b="0" l="0" r="0" t="0"/>
          <a:stretch/>
        </p:blipFill>
        <p:spPr>
          <a:xfrm>
            <a:off x="54819" y="6277252"/>
            <a:ext cx="1037788" cy="576549"/>
          </a:xfrm>
          <a:prstGeom prst="rect">
            <a:avLst/>
          </a:prstGeom>
          <a:noFill/>
          <a:ln>
            <a:noFill/>
          </a:ln>
        </p:spPr>
      </p:pic>
      <p:sp>
        <p:nvSpPr>
          <p:cNvPr id="241" name="Google Shape;241;p16"/>
          <p:cNvSpPr txBox="1"/>
          <p:nvPr/>
        </p:nvSpPr>
        <p:spPr>
          <a:xfrm>
            <a:off x="54818" y="1028700"/>
            <a:ext cx="12137180" cy="3786187"/>
          </a:xfrm>
          <a:prstGeom prst="rect">
            <a:avLst/>
          </a:prstGeom>
          <a:noFill/>
          <a:ln>
            <a:noFill/>
          </a:ln>
        </p:spPr>
        <p:txBody>
          <a:bodyPr anchorCtr="0" anchor="ctr" bIns="38100" lIns="38100" spcFirstLastPara="1" rIns="38100" wrap="square" tIns="38100">
            <a:noAutofit/>
          </a:bodyPr>
          <a:lstStyle/>
          <a:p>
            <a:pPr indent="-533400" lvl="0" marL="749300" marR="0" rtl="0" algn="l">
              <a:lnSpc>
                <a:spcPct val="100000"/>
              </a:lnSpc>
              <a:spcBef>
                <a:spcPts val="0"/>
              </a:spcBef>
              <a:spcAft>
                <a:spcPts val="0"/>
              </a:spcAft>
              <a:buClr>
                <a:schemeClr val="lt1"/>
              </a:buClr>
              <a:buSzPts val="4104"/>
              <a:buFont typeface="Cabin"/>
              <a:buChar char="•"/>
            </a:pPr>
            <a:r>
              <a:rPr lang="en-US" sz="2400">
                <a:solidFill>
                  <a:schemeClr val="dk1"/>
                </a:solidFill>
                <a:latin typeface="Arial"/>
                <a:ea typeface="Arial"/>
                <a:cs typeface="Arial"/>
                <a:sym typeface="Arial"/>
              </a:rPr>
              <a:t>Like a recipe or installation instructions, a program is a sequence of steps to be done in order.</a:t>
            </a:r>
            <a:endParaRPr/>
          </a:p>
          <a:p>
            <a:pPr indent="-533400" lvl="0" marL="749300" marR="0" rtl="0" algn="l">
              <a:lnSpc>
                <a:spcPct val="100000"/>
              </a:lnSpc>
              <a:spcBef>
                <a:spcPts val="3500"/>
              </a:spcBef>
              <a:spcAft>
                <a:spcPts val="0"/>
              </a:spcAft>
              <a:buClr>
                <a:schemeClr val="lt1"/>
              </a:buClr>
              <a:buSzPts val="4104"/>
              <a:buFont typeface="Cabin"/>
              <a:buChar char="•"/>
            </a:pPr>
            <a:r>
              <a:rPr lang="en-US" sz="2400">
                <a:solidFill>
                  <a:schemeClr val="dk1"/>
                </a:solidFill>
                <a:latin typeface="Arial"/>
                <a:ea typeface="Arial"/>
                <a:cs typeface="Arial"/>
                <a:sym typeface="Arial"/>
              </a:rPr>
              <a:t>Some steps are conditional - they may be skipped.</a:t>
            </a:r>
            <a:endParaRPr/>
          </a:p>
          <a:p>
            <a:pPr indent="-533400" lvl="0" marL="749300" marR="0" rtl="0" algn="l">
              <a:lnSpc>
                <a:spcPct val="100000"/>
              </a:lnSpc>
              <a:spcBef>
                <a:spcPts val="3500"/>
              </a:spcBef>
              <a:spcAft>
                <a:spcPts val="0"/>
              </a:spcAft>
              <a:buClr>
                <a:schemeClr val="lt1"/>
              </a:buClr>
              <a:buSzPts val="4104"/>
              <a:buFont typeface="Cabin"/>
              <a:buChar char="•"/>
            </a:pPr>
            <a:r>
              <a:rPr lang="en-US" sz="2400">
                <a:solidFill>
                  <a:schemeClr val="dk1"/>
                </a:solidFill>
                <a:latin typeface="Arial"/>
                <a:ea typeface="Arial"/>
                <a:cs typeface="Arial"/>
                <a:sym typeface="Arial"/>
              </a:rPr>
              <a:t>Sometimes a step or group of steps is to be repeated.</a:t>
            </a:r>
            <a:endParaRPr/>
          </a:p>
          <a:p>
            <a:pPr indent="-533400" lvl="0" marL="749300" marR="0" rtl="0" algn="l">
              <a:lnSpc>
                <a:spcPct val="100000"/>
              </a:lnSpc>
              <a:spcBef>
                <a:spcPts val="3500"/>
              </a:spcBef>
              <a:spcAft>
                <a:spcPts val="0"/>
              </a:spcAft>
              <a:buClr>
                <a:schemeClr val="lt1"/>
              </a:buClr>
              <a:buSzPts val="4104"/>
              <a:buFont typeface="Cabin"/>
              <a:buChar char="•"/>
            </a:pPr>
            <a:r>
              <a:rPr lang="en-US" sz="2400">
                <a:solidFill>
                  <a:schemeClr val="dk1"/>
                </a:solidFill>
                <a:latin typeface="Arial"/>
                <a:ea typeface="Arial"/>
                <a:cs typeface="Arial"/>
                <a:sym typeface="Arial"/>
              </a:rPr>
              <a:t>Sometimes we store a set of steps to be used over and over as needed several places throughout the program.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nvSpPr>
        <p:spPr>
          <a:xfrm>
            <a:off x="0" y="0"/>
            <a:ext cx="24814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Python vs. R</a:t>
            </a:r>
            <a:endParaRPr/>
          </a:p>
        </p:txBody>
      </p:sp>
      <p:sp>
        <p:nvSpPr>
          <p:cNvPr id="247" name="Google Shape;247;p17"/>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248" name="Google Shape;2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9" name="Google Shape;249;p17"/>
          <p:cNvPicPr preferRelativeResize="0"/>
          <p:nvPr/>
        </p:nvPicPr>
        <p:blipFill rotWithShape="1">
          <a:blip r:embed="rId3">
            <a:alphaModFix/>
          </a:blip>
          <a:srcRect b="0" l="0" r="0" t="0"/>
          <a:stretch/>
        </p:blipFill>
        <p:spPr>
          <a:xfrm>
            <a:off x="54819" y="6277252"/>
            <a:ext cx="1037788" cy="576549"/>
          </a:xfrm>
          <a:prstGeom prst="rect">
            <a:avLst/>
          </a:prstGeom>
          <a:noFill/>
          <a:ln>
            <a:noFill/>
          </a:ln>
        </p:spPr>
      </p:pic>
      <p:pic>
        <p:nvPicPr>
          <p:cNvPr id="250" name="Google Shape;250;p17"/>
          <p:cNvPicPr preferRelativeResize="0"/>
          <p:nvPr/>
        </p:nvPicPr>
        <p:blipFill rotWithShape="1">
          <a:blip r:embed="rId4">
            <a:alphaModFix/>
          </a:blip>
          <a:srcRect b="0" l="0" r="0" t="0"/>
          <a:stretch/>
        </p:blipFill>
        <p:spPr>
          <a:xfrm>
            <a:off x="1966451" y="1926890"/>
            <a:ext cx="8097408" cy="442946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0" y="0"/>
            <a:ext cx="29692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002060"/>
                </a:solidFill>
                <a:latin typeface="Calibri"/>
                <a:ea typeface="Calibri"/>
                <a:cs typeface="Calibri"/>
                <a:sym typeface="Calibri"/>
              </a:rPr>
              <a:t>Course Outline</a:t>
            </a:r>
            <a:endParaRPr/>
          </a:p>
        </p:txBody>
      </p:sp>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0" name="Google Shape;100;p2"/>
          <p:cNvPicPr preferRelativeResize="0"/>
          <p:nvPr/>
        </p:nvPicPr>
        <p:blipFill rotWithShape="1">
          <a:blip r:embed="rId3">
            <a:alphaModFix/>
          </a:blip>
          <a:srcRect b="1385" l="0" r="0" t="0"/>
          <a:stretch/>
        </p:blipFill>
        <p:spPr>
          <a:xfrm>
            <a:off x="1484605" y="646331"/>
            <a:ext cx="7903185" cy="5630921"/>
          </a:xfrm>
          <a:prstGeom prst="rect">
            <a:avLst/>
          </a:prstGeom>
          <a:noFill/>
          <a:ln>
            <a:noFill/>
          </a:ln>
        </p:spPr>
      </p:pic>
      <p:sp>
        <p:nvSpPr>
          <p:cNvPr id="101" name="Google Shape;101;p2"/>
          <p:cNvSpPr/>
          <p:nvPr/>
        </p:nvSpPr>
        <p:spPr>
          <a:xfrm>
            <a:off x="4080388" y="1471357"/>
            <a:ext cx="2781354" cy="308113"/>
          </a:xfrm>
          <a:prstGeom prst="rect">
            <a:avLst/>
          </a:prstGeom>
          <a:noFill/>
          <a:ln cap="flat" cmpd="sng" w="28575">
            <a:solidFill>
              <a:srgbClr val="C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 name="Google Shape;102;p2"/>
          <p:cNvPicPr preferRelativeResize="0"/>
          <p:nvPr/>
        </p:nvPicPr>
        <p:blipFill rotWithShape="1">
          <a:blip r:embed="rId4">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0" y="0"/>
            <a:ext cx="27720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About Python</a:t>
            </a:r>
            <a:endParaRPr/>
          </a:p>
        </p:txBody>
      </p:sp>
      <p:sp>
        <p:nvSpPr>
          <p:cNvPr id="108" name="Google Shape;108;p3"/>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3"/>
          <p:cNvSpPr txBox="1"/>
          <p:nvPr/>
        </p:nvSpPr>
        <p:spPr>
          <a:xfrm>
            <a:off x="452368" y="1165860"/>
            <a:ext cx="7392535" cy="4251960"/>
          </a:xfrm>
          <a:prstGeom prst="rect">
            <a:avLst/>
          </a:prstGeom>
          <a:no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Clr>
                <a:srgbClr val="FF00FF"/>
              </a:buClr>
              <a:buSzPts val="700"/>
              <a:buFont typeface="Noto Sans Symbols"/>
              <a:buChar char="❖"/>
            </a:pPr>
            <a:r>
              <a:rPr lang="en-US" sz="2800" u="none" cap="none" strike="noStrike">
                <a:solidFill>
                  <a:schemeClr val="dk1"/>
                </a:solidFill>
                <a:latin typeface="Arial"/>
                <a:ea typeface="Arial"/>
                <a:cs typeface="Arial"/>
                <a:sym typeface="Arial"/>
              </a:rPr>
              <a:t>Python is the language of the Python developed by Guido van Rossum.</a:t>
            </a:r>
            <a:endParaRPr/>
          </a:p>
          <a:p>
            <a:pPr indent="-412750" lvl="0" marL="457200" marR="0" rtl="0" algn="l">
              <a:lnSpc>
                <a:spcPct val="100000"/>
              </a:lnSpc>
              <a:spcBef>
                <a:spcPts val="0"/>
              </a:spcBef>
              <a:spcAft>
                <a:spcPts val="0"/>
              </a:spcAft>
              <a:buClr>
                <a:srgbClr val="FF00FF"/>
              </a:buClr>
              <a:buSzPts val="700"/>
              <a:buFont typeface="Noto Sans Symbols"/>
              <a:buNone/>
            </a:pPr>
            <a:r>
              <a:t/>
            </a:r>
            <a:endParaRPr sz="2800">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FF00FF"/>
              </a:buClr>
              <a:buSzPts val="700"/>
              <a:buFont typeface="Noto Sans Symbols"/>
              <a:buChar char="❖"/>
            </a:pPr>
            <a:r>
              <a:rPr lang="en-US" sz="2800" u="none" cap="none" strike="noStrike">
                <a:solidFill>
                  <a:schemeClr val="dk1"/>
                </a:solidFill>
                <a:latin typeface="Arial"/>
                <a:ea typeface="Arial"/>
                <a:cs typeface="Arial"/>
                <a:sym typeface="Arial"/>
              </a:rPr>
              <a:t>Python is an object/script/functional oriented programing language.</a:t>
            </a:r>
            <a:endParaRPr/>
          </a:p>
        </p:txBody>
      </p:sp>
      <p:pic>
        <p:nvPicPr>
          <p:cNvPr id="111" name="Google Shape;111;p3"/>
          <p:cNvPicPr preferRelativeResize="0"/>
          <p:nvPr/>
        </p:nvPicPr>
        <p:blipFill rotWithShape="1">
          <a:blip r:embed="rId3">
            <a:alphaModFix/>
          </a:blip>
          <a:srcRect b="0" l="0" r="0" t="0"/>
          <a:stretch/>
        </p:blipFill>
        <p:spPr>
          <a:xfrm>
            <a:off x="9425138" y="36854"/>
            <a:ext cx="2108100" cy="3174900"/>
          </a:xfrm>
          <a:prstGeom prst="rect">
            <a:avLst/>
          </a:prstGeom>
          <a:noFill/>
          <a:ln>
            <a:noFill/>
          </a:ln>
        </p:spPr>
      </p:pic>
      <p:pic>
        <p:nvPicPr>
          <p:cNvPr id="112" name="Google Shape;112;p3"/>
          <p:cNvPicPr preferRelativeResize="0"/>
          <p:nvPr/>
        </p:nvPicPr>
        <p:blipFill rotWithShape="1">
          <a:blip r:embed="rId4">
            <a:alphaModFix/>
          </a:blip>
          <a:srcRect b="0" l="0" r="0" t="0"/>
          <a:stretch/>
        </p:blipFill>
        <p:spPr>
          <a:xfrm>
            <a:off x="8324950" y="3567274"/>
            <a:ext cx="3739532" cy="2227036"/>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nvSpPr>
        <p:spPr>
          <a:xfrm>
            <a:off x="0" y="0"/>
            <a:ext cx="24749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Why Python</a:t>
            </a:r>
            <a:endParaRPr/>
          </a:p>
        </p:txBody>
      </p:sp>
      <p:sp>
        <p:nvSpPr>
          <p:cNvPr id="119" name="Google Shape;119;p4"/>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4"/>
          <p:cNvSpPr txBox="1"/>
          <p:nvPr/>
        </p:nvSpPr>
        <p:spPr>
          <a:xfrm>
            <a:off x="924339" y="1242391"/>
            <a:ext cx="742184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Open Source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Syntax is simple as English</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Very large and collaborative developer community</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Extensive packages for Data science packages like Scikit-learn, Pandas, etc.</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id="122" name="Google Shape;122;p4"/>
          <p:cNvPicPr preferRelativeResize="0"/>
          <p:nvPr/>
        </p:nvPicPr>
        <p:blipFill rotWithShape="1">
          <a:blip r:embed="rId3">
            <a:alphaModFix/>
          </a:blip>
          <a:srcRect b="0" l="0" r="0" t="0"/>
          <a:stretch/>
        </p:blipFill>
        <p:spPr>
          <a:xfrm>
            <a:off x="8970894" y="248245"/>
            <a:ext cx="3028950" cy="1866900"/>
          </a:xfrm>
          <a:prstGeom prst="rect">
            <a:avLst/>
          </a:prstGeom>
          <a:noFill/>
          <a:ln cap="flat" cmpd="sng" w="9525">
            <a:solidFill>
              <a:schemeClr val="dk1"/>
            </a:solidFill>
            <a:prstDash val="solid"/>
            <a:round/>
            <a:headEnd len="sm" w="sm" type="none"/>
            <a:tailEnd len="sm" w="sm" type="none"/>
          </a:ln>
        </p:spPr>
      </p:pic>
      <p:pic>
        <p:nvPicPr>
          <p:cNvPr id="123" name="Google Shape;123;p4"/>
          <p:cNvPicPr preferRelativeResize="0"/>
          <p:nvPr/>
        </p:nvPicPr>
        <p:blipFill rotWithShape="1">
          <a:blip r:embed="rId4">
            <a:alphaModFix/>
          </a:blip>
          <a:srcRect b="0" l="0" r="0" t="0"/>
          <a:stretch/>
        </p:blipFill>
        <p:spPr>
          <a:xfrm>
            <a:off x="8656569" y="2357437"/>
            <a:ext cx="3343275" cy="2143125"/>
          </a:xfrm>
          <a:prstGeom prst="rect">
            <a:avLst/>
          </a:prstGeom>
          <a:noFill/>
          <a:ln cap="flat" cmpd="sng" w="9525">
            <a:solidFill>
              <a:schemeClr val="dk1"/>
            </a:solidFill>
            <a:prstDash val="solid"/>
            <a:round/>
            <a:headEnd len="sm" w="sm" type="none"/>
            <a:tailEnd len="sm" w="sm" type="none"/>
          </a:ln>
        </p:spPr>
      </p:pic>
      <p:pic>
        <p:nvPicPr>
          <p:cNvPr id="124" name="Google Shape;124;p4"/>
          <p:cNvPicPr preferRelativeResize="0"/>
          <p:nvPr/>
        </p:nvPicPr>
        <p:blipFill rotWithShape="1">
          <a:blip r:embed="rId5">
            <a:alphaModFix/>
          </a:blip>
          <a:srcRect b="0" l="0" r="0" t="0"/>
          <a:stretch/>
        </p:blipFill>
        <p:spPr>
          <a:xfrm>
            <a:off x="8794681" y="4918868"/>
            <a:ext cx="3067050" cy="1019175"/>
          </a:xfrm>
          <a:prstGeom prst="rect">
            <a:avLst/>
          </a:prstGeom>
          <a:noFill/>
          <a:ln cap="flat" cmpd="sng" w="9525">
            <a:solidFill>
              <a:schemeClr val="dk1"/>
            </a:solidFill>
            <a:prstDash val="solid"/>
            <a:round/>
            <a:headEnd len="sm" w="sm" type="none"/>
            <a:tailEnd len="sm" w="sm" type="none"/>
          </a:ln>
        </p:spPr>
      </p:pic>
      <p:pic>
        <p:nvPicPr>
          <p:cNvPr id="125" name="Google Shape;125;p4"/>
          <p:cNvPicPr preferRelativeResize="0"/>
          <p:nvPr/>
        </p:nvPicPr>
        <p:blipFill rotWithShape="1">
          <a:blip r:embed="rId6">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0" y="0"/>
            <a:ext cx="46455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Python for Data Science</a:t>
            </a:r>
            <a:endParaRPr/>
          </a:p>
        </p:txBody>
      </p:sp>
      <p:sp>
        <p:nvSpPr>
          <p:cNvPr id="131" name="Google Shape;131;p5"/>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32" name="Google Shape;1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5"/>
          <p:cNvSpPr/>
          <p:nvPr/>
        </p:nvSpPr>
        <p:spPr>
          <a:xfrm>
            <a:off x="257174" y="806440"/>
            <a:ext cx="1145857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Rounded"/>
                <a:ea typeface="Arial Rounded"/>
                <a:cs typeface="Arial Rounded"/>
                <a:sym typeface="Arial Rounded"/>
              </a:rPr>
              <a:t>There are several reasons to learn Python. Some of them are as follows -</a:t>
            </a:r>
            <a:br>
              <a:rPr b="1" lang="en-US" sz="2400">
                <a:solidFill>
                  <a:schemeClr val="dk1"/>
                </a:solidFill>
                <a:latin typeface="Arial Rounded"/>
                <a:ea typeface="Arial Rounded"/>
                <a:cs typeface="Arial Rounded"/>
                <a:sym typeface="Arial Rounded"/>
              </a:rPr>
            </a:br>
            <a:endParaRPr b="1" sz="2400">
              <a:solidFill>
                <a:schemeClr val="dk1"/>
              </a:solidFill>
              <a:latin typeface="Arial Rounded"/>
              <a:ea typeface="Arial Rounded"/>
              <a:cs typeface="Arial Rounded"/>
              <a:sym typeface="Arial Rounded"/>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Arial Rounded"/>
                <a:ea typeface="Arial Rounded"/>
                <a:cs typeface="Arial Rounded"/>
                <a:sym typeface="Arial Rounded"/>
              </a:rPr>
              <a:t>Python runs well in automating various steps of a predictive model.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Arial Rounded"/>
              <a:ea typeface="Arial Rounded"/>
              <a:cs typeface="Arial Rounded"/>
              <a:sym typeface="Arial Rounded"/>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Arial Rounded"/>
                <a:ea typeface="Arial Rounded"/>
                <a:cs typeface="Arial Rounded"/>
                <a:sym typeface="Arial Rounded"/>
              </a:rPr>
              <a:t>Python has awesome robust libraries for machine learning, natural</a:t>
            </a:r>
            <a:endParaRPr/>
          </a:p>
          <a:p>
            <a:pPr indent="0" lvl="0" marL="0" marR="0" rtl="0" algn="l">
              <a:spcBef>
                <a:spcPts val="0"/>
              </a:spcBef>
              <a:spcAft>
                <a:spcPts val="0"/>
              </a:spcAft>
              <a:buNone/>
            </a:pPr>
            <a:r>
              <a:rPr b="1" lang="en-US" sz="2400">
                <a:solidFill>
                  <a:schemeClr val="dk1"/>
                </a:solidFill>
                <a:latin typeface="Arial Rounded"/>
                <a:ea typeface="Arial Rounded"/>
                <a:cs typeface="Arial Rounded"/>
                <a:sym typeface="Arial Rounded"/>
              </a:rPr>
              <a:t>      language processing, deep learning, big data and artificial Intelligence.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Arial Rounded"/>
              <a:ea typeface="Arial Rounded"/>
              <a:cs typeface="Arial Rounded"/>
              <a:sym typeface="Arial Rounded"/>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Arial Rounded"/>
                <a:ea typeface="Arial Rounded"/>
                <a:cs typeface="Arial Rounded"/>
                <a:sym typeface="Arial Rounded"/>
              </a:rPr>
              <a:t>Python wins over R when it comes to deploying machine learning models in production.</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Arial Rounded"/>
              <a:ea typeface="Arial Rounded"/>
              <a:cs typeface="Arial Rounded"/>
              <a:sym typeface="Arial Rounded"/>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Arial Rounded"/>
                <a:ea typeface="Arial Rounded"/>
                <a:cs typeface="Arial Rounded"/>
                <a:sym typeface="Arial Rounded"/>
              </a:rPr>
              <a:t>It can be easily integrated with big data frameworks such as Spark and Hadoop.</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Arial Rounded"/>
              <a:ea typeface="Arial Rounded"/>
              <a:cs typeface="Arial Rounded"/>
              <a:sym typeface="Arial Rounded"/>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Arial Rounded"/>
                <a:ea typeface="Arial Rounded"/>
                <a:cs typeface="Arial Rounded"/>
                <a:sym typeface="Arial Rounded"/>
              </a:rPr>
              <a:t>Python has a great online community support.</a:t>
            </a:r>
            <a:endParaRPr b="1" i="0" sz="2400">
              <a:solidFill>
                <a:schemeClr val="dk1"/>
              </a:solidFill>
              <a:latin typeface="Arial Rounded"/>
              <a:ea typeface="Arial Rounded"/>
              <a:cs typeface="Arial Rounded"/>
              <a:sym typeface="Arial Rounded"/>
            </a:endParaRPr>
          </a:p>
        </p:txBody>
      </p:sp>
      <p:pic>
        <p:nvPicPr>
          <p:cNvPr id="134" name="Google Shape;134;p5"/>
          <p:cNvPicPr preferRelativeResize="0"/>
          <p:nvPr/>
        </p:nvPicPr>
        <p:blipFill rotWithShape="1">
          <a:blip r:embed="rId3">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40" name="Google Shape;1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6"/>
          <p:cNvSpPr txBox="1"/>
          <p:nvPr/>
        </p:nvSpPr>
        <p:spPr>
          <a:xfrm>
            <a:off x="0" y="0"/>
            <a:ext cx="110231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Do you know the following sites are developed in Python?</a:t>
            </a:r>
            <a:endParaRPr/>
          </a:p>
        </p:txBody>
      </p:sp>
      <p:pic>
        <p:nvPicPr>
          <p:cNvPr descr="Image result for youtube" id="142" name="Google Shape;142;p6"/>
          <p:cNvPicPr preferRelativeResize="0"/>
          <p:nvPr/>
        </p:nvPicPr>
        <p:blipFill rotWithShape="1">
          <a:blip r:embed="rId3">
            <a:alphaModFix/>
          </a:blip>
          <a:srcRect b="0" l="0" r="0" t="0"/>
          <a:stretch/>
        </p:blipFill>
        <p:spPr>
          <a:xfrm>
            <a:off x="355255" y="1427162"/>
            <a:ext cx="3752850" cy="1563688"/>
          </a:xfrm>
          <a:prstGeom prst="rect">
            <a:avLst/>
          </a:prstGeom>
          <a:noFill/>
          <a:ln>
            <a:noFill/>
          </a:ln>
        </p:spPr>
      </p:pic>
      <p:sp>
        <p:nvSpPr>
          <p:cNvPr descr="Image result for instagram" id="143" name="Google Shape;143;p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instagram" id="144" name="Google Shape;144;p6"/>
          <p:cNvPicPr preferRelativeResize="0"/>
          <p:nvPr/>
        </p:nvPicPr>
        <p:blipFill rotWithShape="1">
          <a:blip r:embed="rId4">
            <a:alphaModFix/>
          </a:blip>
          <a:srcRect b="0" l="0" r="0" t="0"/>
          <a:stretch/>
        </p:blipFill>
        <p:spPr>
          <a:xfrm>
            <a:off x="5276850" y="1352550"/>
            <a:ext cx="3962400" cy="2228850"/>
          </a:xfrm>
          <a:prstGeom prst="rect">
            <a:avLst/>
          </a:prstGeom>
          <a:noFill/>
          <a:ln>
            <a:noFill/>
          </a:ln>
        </p:spPr>
      </p:pic>
      <p:pic>
        <p:nvPicPr>
          <p:cNvPr descr="Image result for dropbox" id="145" name="Google Shape;145;p6"/>
          <p:cNvPicPr preferRelativeResize="0"/>
          <p:nvPr/>
        </p:nvPicPr>
        <p:blipFill rotWithShape="1">
          <a:blip r:embed="rId5">
            <a:alphaModFix/>
          </a:blip>
          <a:srcRect b="0" l="0" r="0" t="0"/>
          <a:stretch/>
        </p:blipFill>
        <p:spPr>
          <a:xfrm>
            <a:off x="7848603" y="3657600"/>
            <a:ext cx="2381250" cy="2381250"/>
          </a:xfrm>
          <a:prstGeom prst="rect">
            <a:avLst/>
          </a:prstGeom>
          <a:noFill/>
          <a:ln>
            <a:noFill/>
          </a:ln>
        </p:spPr>
      </p:pic>
      <p:pic>
        <p:nvPicPr>
          <p:cNvPr descr="Image result for Reddit" id="146" name="Google Shape;146;p6"/>
          <p:cNvPicPr preferRelativeResize="0"/>
          <p:nvPr/>
        </p:nvPicPr>
        <p:blipFill rotWithShape="1">
          <a:blip r:embed="rId6">
            <a:alphaModFix/>
          </a:blip>
          <a:srcRect b="0" l="0" r="0" t="0"/>
          <a:stretch/>
        </p:blipFill>
        <p:spPr>
          <a:xfrm>
            <a:off x="438148" y="3771681"/>
            <a:ext cx="3962401" cy="2641601"/>
          </a:xfrm>
          <a:prstGeom prst="rect">
            <a:avLst/>
          </a:prstGeom>
          <a:noFill/>
          <a:ln>
            <a:noFill/>
          </a:ln>
        </p:spPr>
      </p:pic>
      <p:pic>
        <p:nvPicPr>
          <p:cNvPr id="147" name="Google Shape;147;p6"/>
          <p:cNvPicPr preferRelativeResize="0"/>
          <p:nvPr/>
        </p:nvPicPr>
        <p:blipFill rotWithShape="1">
          <a:blip r:embed="rId7">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53" name="Google Shape;1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7"/>
          <p:cNvSpPr txBox="1"/>
          <p:nvPr/>
        </p:nvSpPr>
        <p:spPr>
          <a:xfrm>
            <a:off x="0" y="0"/>
            <a:ext cx="44101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Applications of Python</a:t>
            </a:r>
            <a:endParaRPr/>
          </a:p>
        </p:txBody>
      </p:sp>
      <p:sp>
        <p:nvSpPr>
          <p:cNvPr id="155" name="Google Shape;155;p7"/>
          <p:cNvSpPr/>
          <p:nvPr/>
        </p:nvSpPr>
        <p:spPr>
          <a:xfrm>
            <a:off x="5235890" y="557431"/>
            <a:ext cx="609600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System administration</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Scientific computing</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Text processing</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Image processing</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Documentation</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p:txBody>
      </p:sp>
      <p:sp>
        <p:nvSpPr>
          <p:cNvPr id="156" name="Google Shape;156;p7"/>
          <p:cNvSpPr/>
          <p:nvPr/>
        </p:nvSpPr>
        <p:spPr>
          <a:xfrm>
            <a:off x="629265" y="895862"/>
            <a:ext cx="4410182" cy="600164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Graphical user interfaces</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Web frameworks</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Multimedia</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Databases</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Networking</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Test frameworks</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Automation</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a:p>
            <a:pPr indent="-152400" lvl="0" marL="0" marR="0" rtl="0" algn="l">
              <a:spcBef>
                <a:spcPts val="0"/>
              </a:spcBef>
              <a:spcAft>
                <a:spcPts val="0"/>
              </a:spcAft>
              <a:buClr>
                <a:srgbClr val="222222"/>
              </a:buClr>
              <a:buSzPts val="2400"/>
              <a:buFont typeface="Arial"/>
              <a:buChar char="•"/>
            </a:pPr>
            <a:r>
              <a:rPr lang="en-US" sz="2400">
                <a:solidFill>
                  <a:srgbClr val="222222"/>
                </a:solidFill>
                <a:latin typeface="Arial"/>
                <a:ea typeface="Arial"/>
                <a:cs typeface="Arial"/>
                <a:sym typeface="Arial"/>
              </a:rPr>
              <a:t>Web scraping</a:t>
            </a:r>
            <a:endParaRPr/>
          </a:p>
          <a:p>
            <a:pPr indent="0" lvl="0" marL="0" marR="0" rtl="0" algn="l">
              <a:spcBef>
                <a:spcPts val="0"/>
              </a:spcBef>
              <a:spcAft>
                <a:spcPts val="0"/>
              </a:spcAft>
              <a:buClr>
                <a:schemeClr val="dk1"/>
              </a:buClr>
              <a:buSzPts val="2400"/>
              <a:buFont typeface="Arial"/>
              <a:buNone/>
            </a:pPr>
            <a:r>
              <a:t/>
            </a:r>
            <a:endParaRPr sz="2400">
              <a:solidFill>
                <a:srgbClr val="222222"/>
              </a:solidFill>
              <a:latin typeface="Arial"/>
              <a:ea typeface="Arial"/>
              <a:cs typeface="Arial"/>
              <a:sym typeface="Arial"/>
            </a:endParaRPr>
          </a:p>
        </p:txBody>
      </p:sp>
      <p:pic>
        <p:nvPicPr>
          <p:cNvPr id="157" name="Google Shape;157;p7"/>
          <p:cNvPicPr preferRelativeResize="0"/>
          <p:nvPr/>
        </p:nvPicPr>
        <p:blipFill rotWithShape="1">
          <a:blip r:embed="rId3">
            <a:alphaModFix/>
          </a:blip>
          <a:srcRect b="0" l="0" r="0" t="0"/>
          <a:stretch/>
        </p:blipFill>
        <p:spPr>
          <a:xfrm>
            <a:off x="9331087" y="183117"/>
            <a:ext cx="2407459" cy="2628900"/>
          </a:xfrm>
          <a:prstGeom prst="rect">
            <a:avLst/>
          </a:prstGeom>
          <a:noFill/>
          <a:ln cap="flat" cmpd="sng" w="9525">
            <a:solidFill>
              <a:schemeClr val="dk1"/>
            </a:solidFill>
            <a:prstDash val="solid"/>
            <a:round/>
            <a:headEnd len="sm" w="sm" type="none"/>
            <a:tailEnd len="sm" w="sm" type="none"/>
          </a:ln>
        </p:spPr>
      </p:pic>
      <p:pic>
        <p:nvPicPr>
          <p:cNvPr id="158" name="Google Shape;158;p7"/>
          <p:cNvPicPr preferRelativeResize="0"/>
          <p:nvPr/>
        </p:nvPicPr>
        <p:blipFill rotWithShape="1">
          <a:blip r:embed="rId4">
            <a:alphaModFix/>
          </a:blip>
          <a:srcRect b="0" l="0" r="0" t="0"/>
          <a:stretch/>
        </p:blipFill>
        <p:spPr>
          <a:xfrm>
            <a:off x="9382568" y="2950290"/>
            <a:ext cx="2152650" cy="3524250"/>
          </a:xfrm>
          <a:prstGeom prst="rect">
            <a:avLst/>
          </a:prstGeom>
          <a:noFill/>
          <a:ln cap="flat" cmpd="sng" w="9525">
            <a:solidFill>
              <a:schemeClr val="dk1"/>
            </a:solidFill>
            <a:prstDash val="solid"/>
            <a:round/>
            <a:headEnd len="sm" w="sm" type="none"/>
            <a:tailEnd len="sm" w="sm" type="none"/>
          </a:ln>
        </p:spPr>
      </p:pic>
      <p:sp>
        <p:nvSpPr>
          <p:cNvPr id="159" name="Google Shape;159;p7"/>
          <p:cNvSpPr txBox="1"/>
          <p:nvPr/>
        </p:nvSpPr>
        <p:spPr>
          <a:xfrm>
            <a:off x="9613405" y="5256331"/>
            <a:ext cx="16909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(Pandas Library)</a:t>
            </a:r>
            <a:endParaRPr/>
          </a:p>
        </p:txBody>
      </p:sp>
      <p:pic>
        <p:nvPicPr>
          <p:cNvPr id="160" name="Google Shape;160;p7"/>
          <p:cNvPicPr preferRelativeResize="0"/>
          <p:nvPr/>
        </p:nvPicPr>
        <p:blipFill rotWithShape="1">
          <a:blip r:embed="rId5">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66" name="Google Shape;1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8"/>
          <p:cNvSpPr txBox="1"/>
          <p:nvPr/>
        </p:nvSpPr>
        <p:spPr>
          <a:xfrm>
            <a:off x="0" y="0"/>
            <a:ext cx="76245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Applications of Python in Data Analytics</a:t>
            </a:r>
            <a:endParaRPr/>
          </a:p>
        </p:txBody>
      </p:sp>
      <p:pic>
        <p:nvPicPr>
          <p:cNvPr id="168" name="Google Shape;168;p8"/>
          <p:cNvPicPr preferRelativeResize="0"/>
          <p:nvPr/>
        </p:nvPicPr>
        <p:blipFill rotWithShape="1">
          <a:blip r:embed="rId3">
            <a:alphaModFix/>
          </a:blip>
          <a:srcRect b="0" l="0" r="0" t="0"/>
          <a:stretch/>
        </p:blipFill>
        <p:spPr>
          <a:xfrm>
            <a:off x="0" y="1656907"/>
            <a:ext cx="12192000" cy="3544186"/>
          </a:xfrm>
          <a:prstGeom prst="rect">
            <a:avLst/>
          </a:prstGeom>
          <a:noFill/>
          <a:ln>
            <a:noFill/>
          </a:ln>
        </p:spPr>
      </p:pic>
      <p:pic>
        <p:nvPicPr>
          <p:cNvPr id="169" name="Google Shape;169;p8"/>
          <p:cNvPicPr preferRelativeResize="0"/>
          <p:nvPr/>
        </p:nvPicPr>
        <p:blipFill rotWithShape="1">
          <a:blip r:embed="rId4">
            <a:alphaModFix/>
          </a:blip>
          <a:srcRect b="0" l="0" r="0" t="0"/>
          <a:stretch/>
        </p:blipFill>
        <p:spPr>
          <a:xfrm>
            <a:off x="3097" y="6440129"/>
            <a:ext cx="1414827" cy="416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0" y="0"/>
            <a:ext cx="42134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02060"/>
                </a:solidFill>
                <a:latin typeface="Calibri"/>
                <a:ea typeface="Calibri"/>
                <a:cs typeface="Calibri"/>
                <a:sym typeface="Calibri"/>
              </a:rPr>
              <a:t>When to use Python?</a:t>
            </a:r>
            <a:endParaRPr/>
          </a:p>
        </p:txBody>
      </p:sp>
      <p:sp>
        <p:nvSpPr>
          <p:cNvPr id="175" name="Google Shape;175;p9"/>
          <p:cNvSpPr txBox="1"/>
          <p:nvPr>
            <p:ph idx="11" type="ftr"/>
          </p:nvPr>
        </p:nvSpPr>
        <p:spPr>
          <a:xfrm>
            <a:off x="4139962" y="65389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Science with Python</a:t>
            </a:r>
            <a:endParaRPr/>
          </a:p>
        </p:txBody>
      </p:sp>
      <p:sp>
        <p:nvSpPr>
          <p:cNvPr id="176" name="Google Shape;17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7" name="Google Shape;177;p9"/>
          <p:cNvPicPr preferRelativeResize="0"/>
          <p:nvPr/>
        </p:nvPicPr>
        <p:blipFill rotWithShape="1">
          <a:blip r:embed="rId3">
            <a:alphaModFix/>
          </a:blip>
          <a:srcRect b="0" l="0" r="0" t="41065"/>
          <a:stretch/>
        </p:blipFill>
        <p:spPr>
          <a:xfrm>
            <a:off x="664002" y="1609724"/>
            <a:ext cx="10863995" cy="3638551"/>
          </a:xfrm>
          <a:prstGeom prst="rect">
            <a:avLst/>
          </a:prstGeom>
          <a:noFill/>
          <a:ln cap="flat" cmpd="sng" w="28575">
            <a:solidFill>
              <a:schemeClr val="dk1"/>
            </a:solidFill>
            <a:prstDash val="dash"/>
            <a:round/>
            <a:headEnd len="sm" w="sm" type="none"/>
            <a:tailEnd len="sm" w="sm" type="none"/>
          </a:ln>
        </p:spPr>
      </p:pic>
      <p:pic>
        <p:nvPicPr>
          <p:cNvPr id="178" name="Google Shape;178;p9"/>
          <p:cNvPicPr preferRelativeResize="0"/>
          <p:nvPr/>
        </p:nvPicPr>
        <p:blipFill rotWithShape="1">
          <a:blip r:embed="rId4">
            <a:alphaModFix/>
          </a:blip>
          <a:srcRect b="0" l="0" r="0" t="0"/>
          <a:stretch/>
        </p:blipFill>
        <p:spPr>
          <a:xfrm>
            <a:off x="3097" y="6440129"/>
            <a:ext cx="1414827" cy="416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2018-06-03T01:46:00Z</dcterms:created>
  <dc:creator>Mo</dc:creator>
</cp:coreProperties>
</file>