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embeddedFontLst>
    <p:embeddedFont>
      <p:font typeface="Roboto Slab" pitchFamily="34" charset="0"/>
      <p:bold r:id="rId17"/>
    </p:embeddedFont>
    <p:embeddedFont>
      <p:font typeface="Roboto Slab" pitchFamily="34" charset="-122"/>
      <p:bold r:id="rId18"/>
    </p:embeddedFont>
    <p:embeddedFont>
      <p:font typeface="Roboto Slab" pitchFamily="34" charset="-120"/>
      <p:bold r:id="rId19"/>
    </p:embeddedFont>
    <p:embeddedFont>
      <p:font typeface="Roboto" panose="02000000000000000000" pitchFamily="34" charset="0"/>
      <p:regular r:id="rId20"/>
    </p:embeddedFont>
    <p:embeddedFont>
      <p:font typeface="Roboto" panose="02000000000000000000" pitchFamily="34" charset="-122"/>
      <p:regular r:id="rId21"/>
    </p:embeddedFont>
    <p:embeddedFont>
      <p:font typeface="Roboto" panose="02000000000000000000" pitchFamily="34" charset="-120"/>
      <p:regular r:id="rId22"/>
    </p:embeddedFont>
    <p:embeddedFont>
      <p:font typeface="Calibri" panose="020F0502020204030204" charset="0"/>
      <p:regular r:id="rId23"/>
      <p:bold r:id="rId24"/>
      <p:italic r:id="rId25"/>
      <p:boldItalic r:id="rId26"/>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7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10.fntdata"/><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321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30791"/>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8.xml"/><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0.xml"/><Relationship Id="rId2" Type="http://schemas.openxmlformats.org/officeDocument/2006/relationships/image" Target="../media/image21.png"/><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52555" y="1189315"/>
            <a:ext cx="7811691" cy="4104680"/>
          </a:xfrm>
          <a:prstGeom prst="rect">
            <a:avLst/>
          </a:prstGeom>
          <a:noFill/>
        </p:spPr>
        <p:txBody>
          <a:bodyPr wrap="square" lIns="0" tIns="0" rIns="0" bIns="0" rtlCol="0" anchor="t"/>
          <a:lstStyle/>
          <a:p>
            <a:pPr marL="0" indent="0">
              <a:lnSpc>
                <a:spcPts val="6450"/>
              </a:lnSpc>
              <a:buNone/>
            </a:pPr>
            <a:r>
              <a:rPr lang="en-US" sz="5150" dirty="0">
                <a:solidFill>
                  <a:srgbClr val="76B9FF"/>
                </a:solidFill>
                <a:latin typeface="Roboto Slab" pitchFamily="34" charset="0"/>
                <a:ea typeface="Roboto Slab" pitchFamily="34" charset="-122"/>
                <a:cs typeface="Roboto Slab" pitchFamily="34" charset="-120"/>
              </a:rPr>
              <a:t>PRIVACY-PRESERVING MACHINE LEARNING ON ENCRYPTED DATA USING HOMOMORPHIC ENCRYPTION</a:t>
            </a:r>
            <a:endParaRPr lang="en-US" sz="5150" dirty="0"/>
          </a:p>
        </p:txBody>
      </p:sp>
      <p:sp>
        <p:nvSpPr>
          <p:cNvPr id="4" name="Text 1"/>
          <p:cNvSpPr/>
          <p:nvPr/>
        </p:nvSpPr>
        <p:spPr>
          <a:xfrm>
            <a:off x="6152555" y="5579507"/>
            <a:ext cx="7811691" cy="913686"/>
          </a:xfrm>
          <a:prstGeom prst="rect">
            <a:avLst/>
          </a:prstGeom>
          <a:noFill/>
        </p:spPr>
        <p:txBody>
          <a:bodyPr wrap="square" lIns="0" tIns="0" rIns="0" bIns="0" rtlCol="0" anchor="t"/>
          <a:lstStyle/>
          <a:p>
            <a:pPr marL="0" indent="0">
              <a:lnSpc>
                <a:spcPts val="2350"/>
              </a:lnSpc>
              <a:buNone/>
            </a:pPr>
            <a:r>
              <a:rPr lang="en-US" sz="1450" dirty="0">
                <a:solidFill>
                  <a:srgbClr val="D6E5EF"/>
                </a:solidFill>
                <a:latin typeface="Roboto" panose="02000000000000000000" pitchFamily="34" charset="0"/>
                <a:ea typeface="Roboto" panose="02000000000000000000" pitchFamily="34" charset="-122"/>
                <a:cs typeface="Roboto" panose="02000000000000000000" pitchFamily="34" charset="-120"/>
              </a:rPr>
              <a:t>The rising adoption of machine learning (ML) across various industries has sparked concerns due to the sensitive nature of the data involved and the opacity surrounding its collection, aggregation, and sharing practices.</a:t>
            </a:r>
            <a:endParaRPr lang="en-US" sz="1450" dirty="0"/>
          </a:p>
        </p:txBody>
      </p:sp>
      <p:sp>
        <p:nvSpPr>
          <p:cNvPr id="8" name="Rectangles 7"/>
          <p:cNvSpPr/>
          <p:nvPr/>
        </p:nvSpPr>
        <p:spPr>
          <a:xfrm>
            <a:off x="12462510" y="7616825"/>
            <a:ext cx="2146935" cy="612775"/>
          </a:xfrm>
          <a:prstGeom prst="rect">
            <a:avLst/>
          </a:prstGeom>
          <a:solidFill>
            <a:srgbClr val="20273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2614970"/>
            <a:ext cx="6172200" cy="771525"/>
          </a:xfrm>
          <a:prstGeom prst="rect">
            <a:avLst/>
          </a:prstGeom>
          <a:noFill/>
        </p:spPr>
        <p:txBody>
          <a:bodyPr wrap="none" lIns="0" tIns="0" rIns="0" bIns="0" rtlCol="0" anchor="t"/>
          <a:lstStyle/>
          <a:p>
            <a:pPr marL="0" indent="0">
              <a:lnSpc>
                <a:spcPts val="6050"/>
              </a:lnSpc>
              <a:buNone/>
            </a:pPr>
            <a:r>
              <a:rPr lang="en-US" sz="4850" dirty="0">
                <a:solidFill>
                  <a:srgbClr val="76B9FF"/>
                </a:solidFill>
                <a:latin typeface="Roboto Slab" pitchFamily="34" charset="0"/>
                <a:ea typeface="Roboto Slab" pitchFamily="34" charset="-122"/>
                <a:cs typeface="Roboto Slab" pitchFamily="34" charset="-120"/>
              </a:rPr>
              <a:t>References</a:t>
            </a:r>
            <a:endParaRPr lang="en-US" sz="4850" dirty="0"/>
          </a:p>
        </p:txBody>
      </p:sp>
      <p:sp>
        <p:nvSpPr>
          <p:cNvPr id="3" name="Text 1"/>
          <p:cNvSpPr/>
          <p:nvPr/>
        </p:nvSpPr>
        <p:spPr>
          <a:xfrm>
            <a:off x="864037" y="3756779"/>
            <a:ext cx="12902327" cy="790099"/>
          </a:xfrm>
          <a:prstGeom prst="rect">
            <a:avLst/>
          </a:prstGeom>
          <a:noFill/>
        </p:spPr>
        <p:txBody>
          <a:bodyPr wrap="square" lIns="0" tIns="0" rIns="0" bIns="0" rtlCol="0" anchor="t"/>
          <a:lstStyle/>
          <a:p>
            <a:pPr marL="0" indent="0">
              <a:lnSpc>
                <a:spcPts val="310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1. Smith, J., &amp; Johnson, A. (2021). "Advancements in Privacy-Preserving Machine Learning with Homomorphic Encryption." Journal of Data Security, 15(2), 45-60.</a:t>
            </a:r>
            <a:endParaRPr lang="en-US" sz="1900" dirty="0"/>
          </a:p>
        </p:txBody>
      </p:sp>
      <p:sp>
        <p:nvSpPr>
          <p:cNvPr id="4" name="Text 2"/>
          <p:cNvSpPr/>
          <p:nvPr/>
        </p:nvSpPr>
        <p:spPr>
          <a:xfrm>
            <a:off x="864037" y="4824532"/>
            <a:ext cx="12902327" cy="790099"/>
          </a:xfrm>
          <a:prstGeom prst="rect">
            <a:avLst/>
          </a:prstGeom>
          <a:noFill/>
        </p:spPr>
        <p:txBody>
          <a:bodyPr wrap="square" lIns="0" tIns="0" rIns="0" bIns="0" rtlCol="0" anchor="t"/>
          <a:lstStyle/>
          <a:p>
            <a:pPr marL="0" indent="0">
              <a:lnSpc>
                <a:spcPts val="310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2. Brown, L., et al. (2020). "A Comprehensive Study on Fully Homomorphic Encryption for Secure Machine Learning Tasks." Proceedings of the International Conference on Privacy and Security, 102-115.</a:t>
            </a:r>
            <a:endParaRPr lang="en-US" sz="1900" dirty="0"/>
          </a:p>
        </p:txBody>
      </p:sp>
      <p:sp>
        <p:nvSpPr>
          <p:cNvPr id="8" name="Rectangles 7"/>
          <p:cNvSpPr/>
          <p:nvPr/>
        </p:nvSpPr>
        <p:spPr>
          <a:xfrm>
            <a:off x="12462510" y="7616825"/>
            <a:ext cx="2146935" cy="612775"/>
          </a:xfrm>
          <a:prstGeom prst="rect">
            <a:avLst/>
          </a:prstGeom>
          <a:solidFill>
            <a:srgbClr val="20273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32100"/>
          </a:xfrm>
          <a:prstGeom prst="rect">
            <a:avLst/>
          </a:prstGeom>
        </p:spPr>
      </p:pic>
      <p:pic>
        <p:nvPicPr>
          <p:cNvPr id="3" name="Image 1" descr="preencoded.png"/>
          <p:cNvPicPr>
            <a:picLocks noChangeAspect="1"/>
          </p:cNvPicPr>
          <p:nvPr/>
        </p:nvPicPr>
        <p:blipFill>
          <a:blip r:embed="rId2"/>
          <a:stretch>
            <a:fillRect/>
          </a:stretch>
        </p:blipFill>
        <p:spPr>
          <a:xfrm>
            <a:off x="9387959" y="2660213"/>
            <a:ext cx="4998482" cy="2911673"/>
          </a:xfrm>
          <a:prstGeom prst="rect">
            <a:avLst/>
          </a:prstGeom>
        </p:spPr>
      </p:pic>
      <p:sp>
        <p:nvSpPr>
          <p:cNvPr id="4" name="Text 0"/>
          <p:cNvSpPr/>
          <p:nvPr/>
        </p:nvSpPr>
        <p:spPr>
          <a:xfrm>
            <a:off x="682704" y="536377"/>
            <a:ext cx="7778591" cy="1219200"/>
          </a:xfrm>
          <a:prstGeom prst="rect">
            <a:avLst/>
          </a:prstGeom>
          <a:noFill/>
        </p:spPr>
        <p:txBody>
          <a:bodyPr wrap="square" lIns="0" tIns="0" rIns="0" bIns="0" rtlCol="0" anchor="t"/>
          <a:lstStyle/>
          <a:p>
            <a:pPr marL="0" indent="0">
              <a:lnSpc>
                <a:spcPts val="4800"/>
              </a:lnSpc>
              <a:buNone/>
            </a:pPr>
            <a:r>
              <a:rPr lang="en-US" sz="3800" dirty="0">
                <a:solidFill>
                  <a:srgbClr val="76B9FF"/>
                </a:solidFill>
                <a:latin typeface="Roboto Slab" pitchFamily="34" charset="0"/>
                <a:ea typeface="Roboto Slab" pitchFamily="34" charset="-122"/>
                <a:cs typeface="Roboto Slab" pitchFamily="34" charset="-120"/>
              </a:rPr>
              <a:t>Addressing Privacy Concerns in Machine Learning</a:t>
            </a:r>
            <a:endParaRPr lang="en-US" sz="3800" dirty="0"/>
          </a:p>
        </p:txBody>
      </p:sp>
      <p:sp>
        <p:nvSpPr>
          <p:cNvPr id="5" name="Shape 1"/>
          <p:cNvSpPr/>
          <p:nvPr/>
        </p:nvSpPr>
        <p:spPr>
          <a:xfrm>
            <a:off x="682704" y="2267545"/>
            <a:ext cx="438864" cy="438864"/>
          </a:xfrm>
          <a:prstGeom prst="roundRect">
            <a:avLst>
              <a:gd name="adj" fmla="val 6668"/>
            </a:avLst>
          </a:prstGeom>
          <a:solidFill>
            <a:srgbClr val="3F4652"/>
          </a:solidFill>
        </p:spPr>
      </p:sp>
      <p:sp>
        <p:nvSpPr>
          <p:cNvPr id="6" name="Text 2"/>
          <p:cNvSpPr/>
          <p:nvPr/>
        </p:nvSpPr>
        <p:spPr>
          <a:xfrm>
            <a:off x="841772" y="2340650"/>
            <a:ext cx="120610" cy="292656"/>
          </a:xfrm>
          <a:prstGeom prst="rect">
            <a:avLst/>
          </a:prstGeom>
          <a:noFill/>
        </p:spPr>
        <p:txBody>
          <a:bodyPr wrap="none" lIns="0" tIns="0" rIns="0" bIns="0" rtlCol="0" anchor="t"/>
          <a:lstStyle/>
          <a:p>
            <a:pPr marL="0" indent="0" algn="ctr">
              <a:lnSpc>
                <a:spcPts val="2300"/>
              </a:lnSpc>
              <a:buNone/>
            </a:pPr>
            <a:r>
              <a:rPr lang="en-US" sz="2300" dirty="0">
                <a:solidFill>
                  <a:srgbClr val="D6E5EF"/>
                </a:solidFill>
                <a:latin typeface="Roboto Slab" pitchFamily="34" charset="0"/>
                <a:ea typeface="Roboto Slab" pitchFamily="34" charset="-122"/>
                <a:cs typeface="Roboto Slab" pitchFamily="34" charset="-120"/>
              </a:rPr>
              <a:t>1</a:t>
            </a:r>
            <a:endParaRPr lang="en-US" sz="2300" dirty="0"/>
          </a:p>
        </p:txBody>
      </p:sp>
      <p:sp>
        <p:nvSpPr>
          <p:cNvPr id="7" name="Text 3"/>
          <p:cNvSpPr/>
          <p:nvPr/>
        </p:nvSpPr>
        <p:spPr>
          <a:xfrm>
            <a:off x="1316593" y="2267545"/>
            <a:ext cx="2438519" cy="304800"/>
          </a:xfrm>
          <a:prstGeom prst="rect">
            <a:avLst/>
          </a:prstGeom>
          <a:noFill/>
        </p:spPr>
        <p:txBody>
          <a:bodyPr wrap="none" lIns="0" tIns="0" rIns="0" bIns="0" rtlCol="0" anchor="t"/>
          <a:lstStyle/>
          <a:p>
            <a:pPr marL="0" indent="0">
              <a:lnSpc>
                <a:spcPts val="2400"/>
              </a:lnSpc>
              <a:buNone/>
            </a:pPr>
            <a:r>
              <a:rPr lang="en-US" sz="1900" dirty="0">
                <a:solidFill>
                  <a:srgbClr val="D6E5EF"/>
                </a:solidFill>
                <a:latin typeface="Roboto Slab" pitchFamily="34" charset="0"/>
                <a:ea typeface="Roboto Slab" pitchFamily="34" charset="-122"/>
                <a:cs typeface="Roboto Slab" pitchFamily="34" charset="-120"/>
              </a:rPr>
              <a:t>Data Sensitivity</a:t>
            </a:r>
            <a:endParaRPr lang="en-US" sz="1900" dirty="0"/>
          </a:p>
        </p:txBody>
      </p:sp>
      <p:sp>
        <p:nvSpPr>
          <p:cNvPr id="8" name="Text 4"/>
          <p:cNvSpPr/>
          <p:nvPr/>
        </p:nvSpPr>
        <p:spPr>
          <a:xfrm>
            <a:off x="1316593" y="2689384"/>
            <a:ext cx="7144703" cy="624364"/>
          </a:xfrm>
          <a:prstGeom prst="rect">
            <a:avLst/>
          </a:prstGeom>
          <a:noFill/>
        </p:spPr>
        <p:txBody>
          <a:bodyPr wrap="square" lIns="0" tIns="0" rIns="0" bIns="0" rtlCol="0" anchor="t"/>
          <a:lstStyle/>
          <a:p>
            <a:pPr marL="0" indent="0">
              <a:lnSpc>
                <a:spcPts val="2450"/>
              </a:lnSpc>
              <a:buNone/>
            </a:pPr>
            <a:r>
              <a:rPr lang="en-US" sz="1500" dirty="0">
                <a:solidFill>
                  <a:srgbClr val="D6E5EF"/>
                </a:solidFill>
                <a:latin typeface="Roboto" panose="02000000000000000000" pitchFamily="34" charset="0"/>
                <a:ea typeface="Roboto" panose="02000000000000000000" pitchFamily="34" charset="-122"/>
                <a:cs typeface="Roboto" panose="02000000000000000000" pitchFamily="34" charset="-120"/>
              </a:rPr>
              <a:t>Sensitive information, such as medical records, financial data, and personal identifiers, is often used to train ML models.</a:t>
            </a:r>
            <a:endParaRPr lang="en-US" sz="1500" dirty="0"/>
          </a:p>
        </p:txBody>
      </p:sp>
      <p:sp>
        <p:nvSpPr>
          <p:cNvPr id="9" name="Shape 5"/>
          <p:cNvSpPr/>
          <p:nvPr/>
        </p:nvSpPr>
        <p:spPr>
          <a:xfrm>
            <a:off x="682704" y="3728204"/>
            <a:ext cx="438864" cy="438864"/>
          </a:xfrm>
          <a:prstGeom prst="roundRect">
            <a:avLst>
              <a:gd name="adj" fmla="val 6668"/>
            </a:avLst>
          </a:prstGeom>
          <a:solidFill>
            <a:srgbClr val="3F4652"/>
          </a:solidFill>
        </p:spPr>
      </p:sp>
      <p:sp>
        <p:nvSpPr>
          <p:cNvPr id="10" name="Text 6"/>
          <p:cNvSpPr/>
          <p:nvPr/>
        </p:nvSpPr>
        <p:spPr>
          <a:xfrm>
            <a:off x="821293" y="3801308"/>
            <a:ext cx="161568" cy="292656"/>
          </a:xfrm>
          <a:prstGeom prst="rect">
            <a:avLst/>
          </a:prstGeom>
          <a:noFill/>
        </p:spPr>
        <p:txBody>
          <a:bodyPr wrap="none" lIns="0" tIns="0" rIns="0" bIns="0" rtlCol="0" anchor="t"/>
          <a:lstStyle/>
          <a:p>
            <a:pPr marL="0" indent="0" algn="ctr">
              <a:lnSpc>
                <a:spcPts val="2300"/>
              </a:lnSpc>
              <a:buNone/>
            </a:pPr>
            <a:r>
              <a:rPr lang="en-US" sz="2300" dirty="0">
                <a:solidFill>
                  <a:srgbClr val="D6E5EF"/>
                </a:solidFill>
                <a:latin typeface="Roboto Slab" pitchFamily="34" charset="0"/>
                <a:ea typeface="Roboto Slab" pitchFamily="34" charset="-122"/>
                <a:cs typeface="Roboto Slab" pitchFamily="34" charset="-120"/>
              </a:rPr>
              <a:t>2</a:t>
            </a:r>
            <a:endParaRPr lang="en-US" sz="2300" dirty="0"/>
          </a:p>
        </p:txBody>
      </p:sp>
      <p:sp>
        <p:nvSpPr>
          <p:cNvPr id="11" name="Text 7"/>
          <p:cNvSpPr/>
          <p:nvPr/>
        </p:nvSpPr>
        <p:spPr>
          <a:xfrm>
            <a:off x="1316593" y="3728204"/>
            <a:ext cx="2852380" cy="304800"/>
          </a:xfrm>
          <a:prstGeom prst="rect">
            <a:avLst/>
          </a:prstGeom>
          <a:noFill/>
        </p:spPr>
        <p:txBody>
          <a:bodyPr wrap="none" lIns="0" tIns="0" rIns="0" bIns="0" rtlCol="0" anchor="t"/>
          <a:lstStyle/>
          <a:p>
            <a:pPr marL="0" indent="0">
              <a:lnSpc>
                <a:spcPts val="2400"/>
              </a:lnSpc>
              <a:buNone/>
            </a:pPr>
            <a:r>
              <a:rPr lang="en-US" sz="1900" dirty="0">
                <a:solidFill>
                  <a:srgbClr val="D6E5EF"/>
                </a:solidFill>
                <a:latin typeface="Roboto Slab" pitchFamily="34" charset="0"/>
                <a:ea typeface="Roboto Slab" pitchFamily="34" charset="-122"/>
                <a:cs typeface="Roboto Slab" pitchFamily="34" charset="-120"/>
              </a:rPr>
              <a:t>Opacity of Data Practices</a:t>
            </a:r>
            <a:endParaRPr lang="en-US" sz="1900" dirty="0"/>
          </a:p>
        </p:txBody>
      </p:sp>
      <p:sp>
        <p:nvSpPr>
          <p:cNvPr id="12" name="Text 8"/>
          <p:cNvSpPr/>
          <p:nvPr/>
        </p:nvSpPr>
        <p:spPr>
          <a:xfrm>
            <a:off x="1316593" y="4150042"/>
            <a:ext cx="7144703" cy="624364"/>
          </a:xfrm>
          <a:prstGeom prst="rect">
            <a:avLst/>
          </a:prstGeom>
          <a:noFill/>
        </p:spPr>
        <p:txBody>
          <a:bodyPr wrap="square" lIns="0" tIns="0" rIns="0" bIns="0" rtlCol="0" anchor="t"/>
          <a:lstStyle/>
          <a:p>
            <a:pPr marL="0" indent="0">
              <a:lnSpc>
                <a:spcPts val="2450"/>
              </a:lnSpc>
              <a:buNone/>
            </a:pPr>
            <a:r>
              <a:rPr lang="en-US" sz="1500" dirty="0">
                <a:solidFill>
                  <a:srgbClr val="D6E5EF"/>
                </a:solidFill>
                <a:latin typeface="Roboto" panose="02000000000000000000" pitchFamily="34" charset="0"/>
                <a:ea typeface="Roboto" panose="02000000000000000000" pitchFamily="34" charset="-122"/>
                <a:cs typeface="Roboto" panose="02000000000000000000" pitchFamily="34" charset="-120"/>
              </a:rPr>
              <a:t>Concerns arise regarding the lack of transparency in data collection, aggregation, and sharing practices.</a:t>
            </a:r>
            <a:endParaRPr lang="en-US" sz="1500" dirty="0"/>
          </a:p>
        </p:txBody>
      </p:sp>
      <p:sp>
        <p:nvSpPr>
          <p:cNvPr id="13" name="Shape 9"/>
          <p:cNvSpPr/>
          <p:nvPr/>
        </p:nvSpPr>
        <p:spPr>
          <a:xfrm>
            <a:off x="682704" y="5188863"/>
            <a:ext cx="438864" cy="438864"/>
          </a:xfrm>
          <a:prstGeom prst="roundRect">
            <a:avLst>
              <a:gd name="adj" fmla="val 6668"/>
            </a:avLst>
          </a:prstGeom>
          <a:solidFill>
            <a:srgbClr val="3F4652"/>
          </a:solidFill>
        </p:spPr>
      </p:sp>
      <p:sp>
        <p:nvSpPr>
          <p:cNvPr id="14" name="Text 10"/>
          <p:cNvSpPr/>
          <p:nvPr/>
        </p:nvSpPr>
        <p:spPr>
          <a:xfrm>
            <a:off x="823079" y="5261967"/>
            <a:ext cx="157996" cy="292656"/>
          </a:xfrm>
          <a:prstGeom prst="rect">
            <a:avLst/>
          </a:prstGeom>
          <a:noFill/>
        </p:spPr>
        <p:txBody>
          <a:bodyPr wrap="none" lIns="0" tIns="0" rIns="0" bIns="0" rtlCol="0" anchor="t"/>
          <a:lstStyle/>
          <a:p>
            <a:pPr marL="0" indent="0" algn="ctr">
              <a:lnSpc>
                <a:spcPts val="2300"/>
              </a:lnSpc>
              <a:buNone/>
            </a:pPr>
            <a:r>
              <a:rPr lang="en-US" sz="2300" dirty="0">
                <a:solidFill>
                  <a:srgbClr val="D6E5EF"/>
                </a:solidFill>
                <a:latin typeface="Roboto Slab" pitchFamily="34" charset="0"/>
                <a:ea typeface="Roboto Slab" pitchFamily="34" charset="-122"/>
                <a:cs typeface="Roboto Slab" pitchFamily="34" charset="-120"/>
              </a:rPr>
              <a:t>3</a:t>
            </a:r>
            <a:endParaRPr lang="en-US" sz="2300" dirty="0"/>
          </a:p>
        </p:txBody>
      </p:sp>
      <p:sp>
        <p:nvSpPr>
          <p:cNvPr id="15" name="Text 11"/>
          <p:cNvSpPr/>
          <p:nvPr/>
        </p:nvSpPr>
        <p:spPr>
          <a:xfrm>
            <a:off x="1316593" y="5188863"/>
            <a:ext cx="3785949" cy="304800"/>
          </a:xfrm>
          <a:prstGeom prst="rect">
            <a:avLst/>
          </a:prstGeom>
          <a:noFill/>
        </p:spPr>
        <p:txBody>
          <a:bodyPr wrap="none" lIns="0" tIns="0" rIns="0" bIns="0" rtlCol="0" anchor="t"/>
          <a:lstStyle/>
          <a:p>
            <a:pPr marL="0" indent="0">
              <a:lnSpc>
                <a:spcPts val="2400"/>
              </a:lnSpc>
              <a:buNone/>
            </a:pPr>
            <a:r>
              <a:rPr lang="en-US" sz="1900" dirty="0">
                <a:solidFill>
                  <a:srgbClr val="D6E5EF"/>
                </a:solidFill>
                <a:latin typeface="Roboto Slab" pitchFamily="34" charset="0"/>
                <a:ea typeface="Roboto Slab" pitchFamily="34" charset="-122"/>
                <a:cs typeface="Roboto Slab" pitchFamily="34" charset="-120"/>
              </a:rPr>
              <a:t>Privacy-Preserving Mechanisms</a:t>
            </a:r>
            <a:endParaRPr lang="en-US" sz="1900" dirty="0"/>
          </a:p>
        </p:txBody>
      </p:sp>
      <p:sp>
        <p:nvSpPr>
          <p:cNvPr id="16" name="Text 12"/>
          <p:cNvSpPr/>
          <p:nvPr/>
        </p:nvSpPr>
        <p:spPr>
          <a:xfrm>
            <a:off x="1316593" y="5610701"/>
            <a:ext cx="7144703" cy="624364"/>
          </a:xfrm>
          <a:prstGeom prst="rect">
            <a:avLst/>
          </a:prstGeom>
          <a:noFill/>
        </p:spPr>
        <p:txBody>
          <a:bodyPr wrap="square" lIns="0" tIns="0" rIns="0" bIns="0" rtlCol="0" anchor="t"/>
          <a:lstStyle/>
          <a:p>
            <a:pPr marL="0" indent="0">
              <a:lnSpc>
                <a:spcPts val="2450"/>
              </a:lnSpc>
              <a:buNone/>
            </a:pPr>
            <a:r>
              <a:rPr lang="en-US" sz="1500" dirty="0">
                <a:solidFill>
                  <a:srgbClr val="D6E5EF"/>
                </a:solidFill>
                <a:latin typeface="Roboto" panose="02000000000000000000" pitchFamily="34" charset="0"/>
                <a:ea typeface="Roboto" panose="02000000000000000000" pitchFamily="34" charset="-122"/>
                <a:cs typeface="Roboto" panose="02000000000000000000" pitchFamily="34" charset="-120"/>
              </a:rPr>
              <a:t>Researchers are actively developing methods to mitigate privacy risks associated with ML applications.</a:t>
            </a:r>
            <a:endParaRPr lang="en-US" sz="1500" dirty="0"/>
          </a:p>
        </p:txBody>
      </p:sp>
      <p:sp>
        <p:nvSpPr>
          <p:cNvPr id="17" name="Shape 13"/>
          <p:cNvSpPr/>
          <p:nvPr/>
        </p:nvSpPr>
        <p:spPr>
          <a:xfrm>
            <a:off x="682704" y="6649522"/>
            <a:ext cx="438864" cy="438864"/>
          </a:xfrm>
          <a:prstGeom prst="roundRect">
            <a:avLst>
              <a:gd name="adj" fmla="val 6668"/>
            </a:avLst>
          </a:prstGeom>
          <a:solidFill>
            <a:srgbClr val="3F4652"/>
          </a:solidFill>
        </p:spPr>
      </p:sp>
      <p:sp>
        <p:nvSpPr>
          <p:cNvPr id="18" name="Text 14"/>
          <p:cNvSpPr/>
          <p:nvPr/>
        </p:nvSpPr>
        <p:spPr>
          <a:xfrm>
            <a:off x="817245" y="6722626"/>
            <a:ext cx="169664" cy="292656"/>
          </a:xfrm>
          <a:prstGeom prst="rect">
            <a:avLst/>
          </a:prstGeom>
          <a:noFill/>
        </p:spPr>
        <p:txBody>
          <a:bodyPr wrap="none" lIns="0" tIns="0" rIns="0" bIns="0" rtlCol="0" anchor="t"/>
          <a:lstStyle/>
          <a:p>
            <a:pPr marL="0" indent="0" algn="ctr">
              <a:lnSpc>
                <a:spcPts val="2300"/>
              </a:lnSpc>
              <a:buNone/>
            </a:pPr>
            <a:r>
              <a:rPr lang="en-US" sz="2300" dirty="0">
                <a:solidFill>
                  <a:srgbClr val="D6E5EF"/>
                </a:solidFill>
                <a:latin typeface="Roboto Slab" pitchFamily="34" charset="0"/>
                <a:ea typeface="Roboto Slab" pitchFamily="34" charset="-122"/>
                <a:cs typeface="Roboto Slab" pitchFamily="34" charset="-120"/>
              </a:rPr>
              <a:t>4</a:t>
            </a:r>
            <a:endParaRPr lang="en-US" sz="2300" dirty="0"/>
          </a:p>
        </p:txBody>
      </p:sp>
      <p:sp>
        <p:nvSpPr>
          <p:cNvPr id="19" name="Text 15"/>
          <p:cNvSpPr/>
          <p:nvPr/>
        </p:nvSpPr>
        <p:spPr>
          <a:xfrm>
            <a:off x="1316593" y="6649522"/>
            <a:ext cx="6096833" cy="304800"/>
          </a:xfrm>
          <a:prstGeom prst="rect">
            <a:avLst/>
          </a:prstGeom>
          <a:noFill/>
        </p:spPr>
        <p:txBody>
          <a:bodyPr wrap="none" lIns="0" tIns="0" rIns="0" bIns="0" rtlCol="0" anchor="t"/>
          <a:lstStyle/>
          <a:p>
            <a:pPr marL="0" indent="0">
              <a:lnSpc>
                <a:spcPts val="2400"/>
              </a:lnSpc>
              <a:buNone/>
            </a:pPr>
            <a:r>
              <a:rPr lang="en-US" sz="1900" dirty="0">
                <a:solidFill>
                  <a:srgbClr val="D6E5EF"/>
                </a:solidFill>
                <a:latin typeface="Roboto Slab" pitchFamily="34" charset="0"/>
                <a:ea typeface="Roboto Slab" pitchFamily="34" charset="-122"/>
                <a:cs typeface="Roboto Slab" pitchFamily="34" charset="-120"/>
              </a:rPr>
              <a:t>Homomorphic Encryption-Based Federated Learning</a:t>
            </a:r>
            <a:endParaRPr lang="en-US" sz="1900" dirty="0"/>
          </a:p>
        </p:txBody>
      </p:sp>
      <p:sp>
        <p:nvSpPr>
          <p:cNvPr id="20" name="Text 16"/>
          <p:cNvSpPr/>
          <p:nvPr/>
        </p:nvSpPr>
        <p:spPr>
          <a:xfrm>
            <a:off x="1316593" y="7071360"/>
            <a:ext cx="7144703" cy="624364"/>
          </a:xfrm>
          <a:prstGeom prst="rect">
            <a:avLst/>
          </a:prstGeom>
          <a:noFill/>
        </p:spPr>
        <p:txBody>
          <a:bodyPr wrap="square" lIns="0" tIns="0" rIns="0" bIns="0" rtlCol="0" anchor="t"/>
          <a:lstStyle/>
          <a:p>
            <a:pPr marL="0" indent="0">
              <a:lnSpc>
                <a:spcPts val="2450"/>
              </a:lnSpc>
              <a:buNone/>
            </a:pPr>
            <a:r>
              <a:rPr lang="en-US" sz="1500" dirty="0">
                <a:solidFill>
                  <a:srgbClr val="D6E5EF"/>
                </a:solidFill>
                <a:latin typeface="Roboto" panose="02000000000000000000" pitchFamily="34" charset="0"/>
                <a:ea typeface="Roboto" panose="02000000000000000000" pitchFamily="34" charset="-122"/>
                <a:cs typeface="Roboto" panose="02000000000000000000" pitchFamily="34" charset="-120"/>
              </a:rPr>
              <a:t>This approach enables distributed computation across multiple clients while maintaining strong data privacy.</a:t>
            </a:r>
            <a:endParaRPr lang="en-US"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423440" y="3055382"/>
            <a:ext cx="4927521" cy="2118836"/>
          </a:xfrm>
          <a:prstGeom prst="rect">
            <a:avLst/>
          </a:prstGeom>
        </p:spPr>
      </p:pic>
      <p:sp>
        <p:nvSpPr>
          <p:cNvPr id="3" name="Text 0"/>
          <p:cNvSpPr/>
          <p:nvPr/>
        </p:nvSpPr>
        <p:spPr>
          <a:xfrm>
            <a:off x="782122" y="736283"/>
            <a:ext cx="7579757" cy="1396841"/>
          </a:xfrm>
          <a:prstGeom prst="rect">
            <a:avLst/>
          </a:prstGeom>
          <a:noFill/>
        </p:spPr>
        <p:txBody>
          <a:bodyPr wrap="square" lIns="0" tIns="0" rIns="0" bIns="0" rtlCol="0" anchor="t"/>
          <a:lstStyle/>
          <a:p>
            <a:pPr marL="0" indent="0">
              <a:lnSpc>
                <a:spcPts val="5450"/>
              </a:lnSpc>
              <a:buNone/>
            </a:pPr>
            <a:r>
              <a:rPr lang="en-US" sz="4350" dirty="0">
                <a:solidFill>
                  <a:srgbClr val="76B9FF"/>
                </a:solidFill>
                <a:latin typeface="Roboto Slab" pitchFamily="34" charset="0"/>
                <a:ea typeface="Roboto Slab" pitchFamily="34" charset="-122"/>
                <a:cs typeface="Roboto Slab" pitchFamily="34" charset="-120"/>
              </a:rPr>
              <a:t>Homomorphic Encryption: A Key Solution</a:t>
            </a:r>
            <a:endParaRPr lang="en-US" sz="4350" dirty="0"/>
          </a:p>
        </p:txBody>
      </p:sp>
      <p:sp>
        <p:nvSpPr>
          <p:cNvPr id="4" name="Shape 1"/>
          <p:cNvSpPr/>
          <p:nvPr/>
        </p:nvSpPr>
        <p:spPr>
          <a:xfrm>
            <a:off x="782122" y="2468285"/>
            <a:ext cx="7579757" cy="1287661"/>
          </a:xfrm>
          <a:prstGeom prst="roundRect">
            <a:avLst>
              <a:gd name="adj" fmla="val 2603"/>
            </a:avLst>
          </a:prstGeom>
          <a:solidFill>
            <a:srgbClr val="3F4652"/>
          </a:solidFill>
        </p:spPr>
      </p:sp>
      <p:sp>
        <p:nvSpPr>
          <p:cNvPr id="5" name="Text 2"/>
          <p:cNvSpPr/>
          <p:nvPr/>
        </p:nvSpPr>
        <p:spPr>
          <a:xfrm>
            <a:off x="1005602" y="2691765"/>
            <a:ext cx="2793563" cy="349091"/>
          </a:xfrm>
          <a:prstGeom prst="rect">
            <a:avLst/>
          </a:prstGeom>
          <a:noFill/>
        </p:spPr>
        <p:txBody>
          <a:bodyPr wrap="none" lIns="0" tIns="0" rIns="0" bIns="0" rtlCol="0" anchor="t"/>
          <a:lstStyle/>
          <a:p>
            <a:pPr marL="0" indent="0">
              <a:lnSpc>
                <a:spcPts val="2700"/>
              </a:lnSpc>
              <a:buNone/>
            </a:pPr>
            <a:r>
              <a:rPr lang="en-US" sz="2150" dirty="0">
                <a:solidFill>
                  <a:srgbClr val="D6E5EF"/>
                </a:solidFill>
                <a:latin typeface="Roboto Slab" pitchFamily="34" charset="0"/>
                <a:ea typeface="Roboto Slab" pitchFamily="34" charset="-122"/>
                <a:cs typeface="Roboto Slab" pitchFamily="34" charset="-120"/>
              </a:rPr>
              <a:t>Encryption</a:t>
            </a:r>
            <a:endParaRPr lang="en-US" sz="2150" dirty="0"/>
          </a:p>
        </p:txBody>
      </p:sp>
      <p:sp>
        <p:nvSpPr>
          <p:cNvPr id="6" name="Text 3"/>
          <p:cNvSpPr/>
          <p:nvPr/>
        </p:nvSpPr>
        <p:spPr>
          <a:xfrm>
            <a:off x="1005602" y="3174921"/>
            <a:ext cx="7132796" cy="357545"/>
          </a:xfrm>
          <a:prstGeom prst="rect">
            <a:avLst/>
          </a:prstGeom>
          <a:noFill/>
        </p:spPr>
        <p:txBody>
          <a:bodyPr wrap="none" lIns="0" tIns="0" rIns="0" bIns="0" rtlCol="0" anchor="t"/>
          <a:lstStyle/>
          <a:p>
            <a:pPr marL="0" indent="0">
              <a:lnSpc>
                <a:spcPts val="2800"/>
              </a:lnSpc>
              <a:buNone/>
            </a:pPr>
            <a:r>
              <a:rPr lang="en-US" sz="1750" dirty="0">
                <a:solidFill>
                  <a:srgbClr val="D6E5EF"/>
                </a:solidFill>
                <a:latin typeface="Roboto" panose="02000000000000000000" pitchFamily="34" charset="0"/>
                <a:ea typeface="Roboto" panose="02000000000000000000" pitchFamily="34" charset="-122"/>
                <a:cs typeface="Roboto" panose="02000000000000000000" pitchFamily="34" charset="-120"/>
              </a:rPr>
              <a:t>Data is encrypted using a public key, resulting in a ciphertext.</a:t>
            </a:r>
            <a:endParaRPr lang="en-US" sz="1750" dirty="0"/>
          </a:p>
        </p:txBody>
      </p:sp>
      <p:sp>
        <p:nvSpPr>
          <p:cNvPr id="7" name="Shape 4"/>
          <p:cNvSpPr/>
          <p:nvPr/>
        </p:nvSpPr>
        <p:spPr>
          <a:xfrm>
            <a:off x="782122" y="3979426"/>
            <a:ext cx="7579757" cy="1645206"/>
          </a:xfrm>
          <a:prstGeom prst="roundRect">
            <a:avLst>
              <a:gd name="adj" fmla="val 2038"/>
            </a:avLst>
          </a:prstGeom>
          <a:solidFill>
            <a:srgbClr val="3F4652"/>
          </a:solidFill>
        </p:spPr>
      </p:sp>
      <p:sp>
        <p:nvSpPr>
          <p:cNvPr id="8" name="Text 5"/>
          <p:cNvSpPr/>
          <p:nvPr/>
        </p:nvSpPr>
        <p:spPr>
          <a:xfrm>
            <a:off x="1005602" y="4202906"/>
            <a:ext cx="2793563" cy="349091"/>
          </a:xfrm>
          <a:prstGeom prst="rect">
            <a:avLst/>
          </a:prstGeom>
          <a:noFill/>
        </p:spPr>
        <p:txBody>
          <a:bodyPr wrap="none" lIns="0" tIns="0" rIns="0" bIns="0" rtlCol="0" anchor="t"/>
          <a:lstStyle/>
          <a:p>
            <a:pPr marL="0" indent="0">
              <a:lnSpc>
                <a:spcPts val="2700"/>
              </a:lnSpc>
              <a:buNone/>
            </a:pPr>
            <a:r>
              <a:rPr lang="en-US" sz="2150" dirty="0">
                <a:solidFill>
                  <a:srgbClr val="D6E5EF"/>
                </a:solidFill>
                <a:latin typeface="Roboto Slab" pitchFamily="34" charset="0"/>
                <a:ea typeface="Roboto Slab" pitchFamily="34" charset="-122"/>
                <a:cs typeface="Roboto Slab" pitchFamily="34" charset="-120"/>
              </a:rPr>
              <a:t>Computation</a:t>
            </a:r>
            <a:endParaRPr lang="en-US" sz="2150" dirty="0"/>
          </a:p>
        </p:txBody>
      </p:sp>
      <p:sp>
        <p:nvSpPr>
          <p:cNvPr id="9" name="Text 6"/>
          <p:cNvSpPr/>
          <p:nvPr/>
        </p:nvSpPr>
        <p:spPr>
          <a:xfrm>
            <a:off x="1005602" y="4686062"/>
            <a:ext cx="7132796" cy="715089"/>
          </a:xfrm>
          <a:prstGeom prst="rect">
            <a:avLst/>
          </a:prstGeom>
          <a:noFill/>
        </p:spPr>
        <p:txBody>
          <a:bodyPr wrap="square" lIns="0" tIns="0" rIns="0" bIns="0" rtlCol="0" anchor="t"/>
          <a:lstStyle/>
          <a:p>
            <a:pPr marL="0" indent="0">
              <a:lnSpc>
                <a:spcPts val="2800"/>
              </a:lnSpc>
              <a:buNone/>
            </a:pPr>
            <a:r>
              <a:rPr lang="en-US" sz="1750" dirty="0">
                <a:solidFill>
                  <a:srgbClr val="D6E5EF"/>
                </a:solidFill>
                <a:latin typeface="Roboto" panose="02000000000000000000" pitchFamily="34" charset="0"/>
                <a:ea typeface="Roboto" panose="02000000000000000000" pitchFamily="34" charset="-122"/>
                <a:cs typeface="Roboto" panose="02000000000000000000" pitchFamily="34" charset="-120"/>
              </a:rPr>
              <a:t>Operations (e.g., addition, multiplication) are performed directly on the ciphertext.</a:t>
            </a:r>
            <a:endParaRPr lang="en-US" sz="1750" dirty="0"/>
          </a:p>
        </p:txBody>
      </p:sp>
      <p:sp>
        <p:nvSpPr>
          <p:cNvPr id="10" name="Shape 7"/>
          <p:cNvSpPr/>
          <p:nvPr/>
        </p:nvSpPr>
        <p:spPr>
          <a:xfrm>
            <a:off x="782122" y="5848112"/>
            <a:ext cx="7579757" cy="1645206"/>
          </a:xfrm>
          <a:prstGeom prst="roundRect">
            <a:avLst>
              <a:gd name="adj" fmla="val 2038"/>
            </a:avLst>
          </a:prstGeom>
          <a:solidFill>
            <a:srgbClr val="3F4652"/>
          </a:solidFill>
        </p:spPr>
      </p:sp>
      <p:sp>
        <p:nvSpPr>
          <p:cNvPr id="11" name="Text 8"/>
          <p:cNvSpPr/>
          <p:nvPr/>
        </p:nvSpPr>
        <p:spPr>
          <a:xfrm>
            <a:off x="1005602" y="6071592"/>
            <a:ext cx="2793563" cy="349091"/>
          </a:xfrm>
          <a:prstGeom prst="rect">
            <a:avLst/>
          </a:prstGeom>
          <a:noFill/>
        </p:spPr>
        <p:txBody>
          <a:bodyPr wrap="none" lIns="0" tIns="0" rIns="0" bIns="0" rtlCol="0" anchor="t"/>
          <a:lstStyle/>
          <a:p>
            <a:pPr marL="0" indent="0">
              <a:lnSpc>
                <a:spcPts val="2700"/>
              </a:lnSpc>
              <a:buNone/>
            </a:pPr>
            <a:r>
              <a:rPr lang="en-US" sz="2150" dirty="0">
                <a:solidFill>
                  <a:srgbClr val="D6E5EF"/>
                </a:solidFill>
                <a:latin typeface="Roboto Slab" pitchFamily="34" charset="0"/>
                <a:ea typeface="Roboto Slab" pitchFamily="34" charset="-122"/>
                <a:cs typeface="Roboto Slab" pitchFamily="34" charset="-120"/>
              </a:rPr>
              <a:t>Decryption</a:t>
            </a:r>
            <a:endParaRPr lang="en-US" sz="2150" dirty="0"/>
          </a:p>
        </p:txBody>
      </p:sp>
      <p:sp>
        <p:nvSpPr>
          <p:cNvPr id="12" name="Text 9"/>
          <p:cNvSpPr/>
          <p:nvPr/>
        </p:nvSpPr>
        <p:spPr>
          <a:xfrm>
            <a:off x="1005602" y="6554748"/>
            <a:ext cx="7132796" cy="715089"/>
          </a:xfrm>
          <a:prstGeom prst="rect">
            <a:avLst/>
          </a:prstGeom>
          <a:noFill/>
        </p:spPr>
        <p:txBody>
          <a:bodyPr wrap="square" lIns="0" tIns="0" rIns="0" bIns="0" rtlCol="0" anchor="t"/>
          <a:lstStyle/>
          <a:p>
            <a:pPr marL="0" indent="0">
              <a:lnSpc>
                <a:spcPts val="2800"/>
              </a:lnSpc>
              <a:buNone/>
            </a:pPr>
            <a:r>
              <a:rPr lang="en-US" sz="1750" dirty="0">
                <a:solidFill>
                  <a:srgbClr val="D6E5EF"/>
                </a:solidFill>
                <a:latin typeface="Roboto" panose="02000000000000000000" pitchFamily="34" charset="0"/>
                <a:ea typeface="Roboto" panose="02000000000000000000" pitchFamily="34" charset="-122"/>
                <a:cs typeface="Roboto" panose="02000000000000000000" pitchFamily="34" charset="-120"/>
              </a:rPr>
              <a:t>The result of the computation is unscrambled utilizing a private key, uncovering the plaintext result.</a:t>
            </a:r>
            <a:endParaRPr lang="en-US" sz="1750" dirty="0"/>
          </a:p>
        </p:txBody>
      </p:sp>
      <p:sp>
        <p:nvSpPr>
          <p:cNvPr id="13" name="Rectangles 12"/>
          <p:cNvSpPr/>
          <p:nvPr/>
        </p:nvSpPr>
        <p:spPr>
          <a:xfrm>
            <a:off x="12462510" y="7616825"/>
            <a:ext cx="2146935" cy="612775"/>
          </a:xfrm>
          <a:prstGeom prst="rect">
            <a:avLst/>
          </a:prstGeom>
          <a:solidFill>
            <a:srgbClr val="20273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369147" y="1597343"/>
            <a:ext cx="5036106" cy="5036106"/>
          </a:xfrm>
          <a:prstGeom prst="rect">
            <a:avLst/>
          </a:prstGeom>
        </p:spPr>
      </p:pic>
      <p:sp>
        <p:nvSpPr>
          <p:cNvPr id="3" name="Text 0"/>
          <p:cNvSpPr/>
          <p:nvPr/>
        </p:nvSpPr>
        <p:spPr>
          <a:xfrm>
            <a:off x="630436" y="495419"/>
            <a:ext cx="7883128" cy="1125855"/>
          </a:xfrm>
          <a:prstGeom prst="rect">
            <a:avLst/>
          </a:prstGeom>
          <a:noFill/>
        </p:spPr>
        <p:txBody>
          <a:bodyPr wrap="square" lIns="0" tIns="0" rIns="0" bIns="0" rtlCol="0" anchor="t"/>
          <a:lstStyle/>
          <a:p>
            <a:pPr marL="0" indent="0">
              <a:lnSpc>
                <a:spcPts val="4400"/>
              </a:lnSpc>
              <a:buNone/>
            </a:pPr>
            <a:r>
              <a:rPr lang="en-US" sz="3500" dirty="0">
                <a:solidFill>
                  <a:srgbClr val="76B9FF"/>
                </a:solidFill>
                <a:latin typeface="Roboto Slab" pitchFamily="34" charset="0"/>
                <a:ea typeface="Roboto Slab" pitchFamily="34" charset="-122"/>
                <a:cs typeface="Roboto Slab" pitchFamily="34" charset="-120"/>
              </a:rPr>
              <a:t>Privacy-Preserving Machine Learning (PPML)</a:t>
            </a:r>
            <a:endParaRPr lang="en-US" sz="3500" dirty="0"/>
          </a:p>
        </p:txBody>
      </p:sp>
      <p:sp>
        <p:nvSpPr>
          <p:cNvPr id="4" name="Shape 1"/>
          <p:cNvSpPr/>
          <p:nvPr/>
        </p:nvSpPr>
        <p:spPr>
          <a:xfrm>
            <a:off x="889159" y="1891427"/>
            <a:ext cx="22860" cy="5843945"/>
          </a:xfrm>
          <a:prstGeom prst="roundRect">
            <a:avLst>
              <a:gd name="adj" fmla="val 118213"/>
            </a:avLst>
          </a:prstGeom>
          <a:solidFill>
            <a:srgbClr val="585F6B"/>
          </a:solidFill>
        </p:spPr>
      </p:sp>
      <p:sp>
        <p:nvSpPr>
          <p:cNvPr id="5" name="Shape 2"/>
          <p:cNvSpPr/>
          <p:nvPr/>
        </p:nvSpPr>
        <p:spPr>
          <a:xfrm>
            <a:off x="1080373" y="2285286"/>
            <a:ext cx="630436" cy="22860"/>
          </a:xfrm>
          <a:prstGeom prst="roundRect">
            <a:avLst>
              <a:gd name="adj" fmla="val 118213"/>
            </a:avLst>
          </a:prstGeom>
          <a:solidFill>
            <a:srgbClr val="585F6B"/>
          </a:solidFill>
        </p:spPr>
      </p:sp>
      <p:sp>
        <p:nvSpPr>
          <p:cNvPr id="6" name="Shape 3"/>
          <p:cNvSpPr/>
          <p:nvPr/>
        </p:nvSpPr>
        <p:spPr>
          <a:xfrm>
            <a:off x="697944" y="2094071"/>
            <a:ext cx="405289" cy="405289"/>
          </a:xfrm>
          <a:prstGeom prst="roundRect">
            <a:avLst>
              <a:gd name="adj" fmla="val 6668"/>
            </a:avLst>
          </a:prstGeom>
          <a:solidFill>
            <a:srgbClr val="3F4652"/>
          </a:solidFill>
        </p:spPr>
      </p:sp>
      <p:sp>
        <p:nvSpPr>
          <p:cNvPr id="7" name="Text 4"/>
          <p:cNvSpPr/>
          <p:nvPr/>
        </p:nvSpPr>
        <p:spPr>
          <a:xfrm>
            <a:off x="844868" y="2161580"/>
            <a:ext cx="111443" cy="270272"/>
          </a:xfrm>
          <a:prstGeom prst="rect">
            <a:avLst/>
          </a:prstGeom>
          <a:noFill/>
        </p:spPr>
        <p:txBody>
          <a:bodyPr wrap="none" lIns="0" tIns="0" rIns="0" bIns="0" rtlCol="0" anchor="t"/>
          <a:lstStyle/>
          <a:p>
            <a:pPr marL="0" indent="0" algn="ctr">
              <a:lnSpc>
                <a:spcPts val="2100"/>
              </a:lnSpc>
              <a:buNone/>
            </a:pPr>
            <a:r>
              <a:rPr lang="en-US" sz="2100" dirty="0">
                <a:solidFill>
                  <a:srgbClr val="D6E5EF"/>
                </a:solidFill>
                <a:latin typeface="Roboto Slab" pitchFamily="34" charset="0"/>
                <a:ea typeface="Roboto Slab" pitchFamily="34" charset="-122"/>
                <a:cs typeface="Roboto Slab" pitchFamily="34" charset="-120"/>
              </a:rPr>
              <a:t>1</a:t>
            </a:r>
            <a:endParaRPr lang="en-US" sz="2100" dirty="0"/>
          </a:p>
        </p:txBody>
      </p:sp>
      <p:sp>
        <p:nvSpPr>
          <p:cNvPr id="8" name="Text 5"/>
          <p:cNvSpPr/>
          <p:nvPr/>
        </p:nvSpPr>
        <p:spPr>
          <a:xfrm>
            <a:off x="1891427" y="2071568"/>
            <a:ext cx="2251948" cy="281345"/>
          </a:xfrm>
          <a:prstGeom prst="rect">
            <a:avLst/>
          </a:prstGeom>
          <a:noFill/>
        </p:spPr>
        <p:txBody>
          <a:bodyPr wrap="none" lIns="0" tIns="0" rIns="0" bIns="0" rtlCol="0" anchor="t"/>
          <a:lstStyle/>
          <a:p>
            <a:pPr marL="0" indent="0" algn="l">
              <a:lnSpc>
                <a:spcPts val="2200"/>
              </a:lnSpc>
              <a:buNone/>
            </a:pPr>
            <a:r>
              <a:rPr lang="en-US" sz="1750" dirty="0">
                <a:solidFill>
                  <a:srgbClr val="D6E5EF"/>
                </a:solidFill>
                <a:latin typeface="Roboto Slab" pitchFamily="34" charset="0"/>
                <a:ea typeface="Roboto Slab" pitchFamily="34" charset="-122"/>
                <a:cs typeface="Roboto Slab" pitchFamily="34" charset="-120"/>
              </a:rPr>
              <a:t>Data Encryption</a:t>
            </a:r>
            <a:endParaRPr lang="en-US" sz="1750" dirty="0"/>
          </a:p>
        </p:txBody>
      </p:sp>
      <p:sp>
        <p:nvSpPr>
          <p:cNvPr id="9" name="Text 6"/>
          <p:cNvSpPr/>
          <p:nvPr/>
        </p:nvSpPr>
        <p:spPr>
          <a:xfrm>
            <a:off x="1891427" y="2460903"/>
            <a:ext cx="6622137" cy="576263"/>
          </a:xfrm>
          <a:prstGeom prst="rect">
            <a:avLst/>
          </a:prstGeom>
          <a:noFill/>
        </p:spPr>
        <p:txBody>
          <a:bodyPr wrap="square" lIns="0" tIns="0" rIns="0" bIns="0" rtlCol="0" anchor="t"/>
          <a:lstStyle/>
          <a:p>
            <a:pPr marL="0" indent="0" algn="l">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Data is encrypted using homomorphic encryption methods, like partially homomorphic encryption (PHE) or fully homomorphic encryption (FHE).</a:t>
            </a:r>
            <a:endParaRPr lang="en-US" sz="1400" dirty="0"/>
          </a:p>
        </p:txBody>
      </p:sp>
      <p:sp>
        <p:nvSpPr>
          <p:cNvPr id="10" name="Shape 7"/>
          <p:cNvSpPr/>
          <p:nvPr/>
        </p:nvSpPr>
        <p:spPr>
          <a:xfrm>
            <a:off x="1080373" y="3791307"/>
            <a:ext cx="630436" cy="22860"/>
          </a:xfrm>
          <a:prstGeom prst="roundRect">
            <a:avLst>
              <a:gd name="adj" fmla="val 118213"/>
            </a:avLst>
          </a:prstGeom>
          <a:solidFill>
            <a:srgbClr val="585F6B"/>
          </a:solidFill>
        </p:spPr>
      </p:sp>
      <p:sp>
        <p:nvSpPr>
          <p:cNvPr id="11" name="Shape 8"/>
          <p:cNvSpPr/>
          <p:nvPr/>
        </p:nvSpPr>
        <p:spPr>
          <a:xfrm>
            <a:off x="697944" y="3600093"/>
            <a:ext cx="405289" cy="405289"/>
          </a:xfrm>
          <a:prstGeom prst="roundRect">
            <a:avLst>
              <a:gd name="adj" fmla="val 6668"/>
            </a:avLst>
          </a:prstGeom>
          <a:solidFill>
            <a:srgbClr val="3F4652"/>
          </a:solidFill>
        </p:spPr>
      </p:sp>
      <p:sp>
        <p:nvSpPr>
          <p:cNvPr id="12" name="Text 9"/>
          <p:cNvSpPr/>
          <p:nvPr/>
        </p:nvSpPr>
        <p:spPr>
          <a:xfrm>
            <a:off x="825937" y="3667601"/>
            <a:ext cx="149304" cy="270272"/>
          </a:xfrm>
          <a:prstGeom prst="rect">
            <a:avLst/>
          </a:prstGeom>
          <a:noFill/>
        </p:spPr>
        <p:txBody>
          <a:bodyPr wrap="none" lIns="0" tIns="0" rIns="0" bIns="0" rtlCol="0" anchor="t"/>
          <a:lstStyle/>
          <a:p>
            <a:pPr marL="0" indent="0" algn="ctr">
              <a:lnSpc>
                <a:spcPts val="2100"/>
              </a:lnSpc>
              <a:buNone/>
            </a:pPr>
            <a:r>
              <a:rPr lang="en-US" sz="2100" dirty="0">
                <a:solidFill>
                  <a:srgbClr val="D6E5EF"/>
                </a:solidFill>
                <a:latin typeface="Roboto Slab" pitchFamily="34" charset="0"/>
                <a:ea typeface="Roboto Slab" pitchFamily="34" charset="-122"/>
                <a:cs typeface="Roboto Slab" pitchFamily="34" charset="-120"/>
              </a:rPr>
              <a:t>2</a:t>
            </a:r>
            <a:endParaRPr lang="en-US" sz="2100" dirty="0"/>
          </a:p>
        </p:txBody>
      </p:sp>
      <p:sp>
        <p:nvSpPr>
          <p:cNvPr id="13" name="Text 10"/>
          <p:cNvSpPr/>
          <p:nvPr/>
        </p:nvSpPr>
        <p:spPr>
          <a:xfrm>
            <a:off x="1891427" y="3577590"/>
            <a:ext cx="2251948" cy="281345"/>
          </a:xfrm>
          <a:prstGeom prst="rect">
            <a:avLst/>
          </a:prstGeom>
          <a:noFill/>
        </p:spPr>
        <p:txBody>
          <a:bodyPr wrap="none" lIns="0" tIns="0" rIns="0" bIns="0" rtlCol="0" anchor="t"/>
          <a:lstStyle/>
          <a:p>
            <a:pPr marL="0" indent="0" algn="l">
              <a:lnSpc>
                <a:spcPts val="2200"/>
              </a:lnSpc>
              <a:buNone/>
            </a:pPr>
            <a:r>
              <a:rPr lang="en-US" sz="1750" dirty="0">
                <a:solidFill>
                  <a:srgbClr val="D6E5EF"/>
                </a:solidFill>
                <a:latin typeface="Roboto Slab" pitchFamily="34" charset="0"/>
                <a:ea typeface="Roboto Slab" pitchFamily="34" charset="-122"/>
                <a:cs typeface="Roboto Slab" pitchFamily="34" charset="-120"/>
              </a:rPr>
              <a:t>Model Training</a:t>
            </a:r>
            <a:endParaRPr lang="en-US" sz="1750" dirty="0"/>
          </a:p>
        </p:txBody>
      </p:sp>
      <p:sp>
        <p:nvSpPr>
          <p:cNvPr id="14" name="Text 11"/>
          <p:cNvSpPr/>
          <p:nvPr/>
        </p:nvSpPr>
        <p:spPr>
          <a:xfrm>
            <a:off x="1891427" y="3966924"/>
            <a:ext cx="6622137" cy="576263"/>
          </a:xfrm>
          <a:prstGeom prst="rect">
            <a:avLst/>
          </a:prstGeom>
          <a:noFill/>
        </p:spPr>
        <p:txBody>
          <a:bodyPr wrap="square" lIns="0" tIns="0" rIns="0" bIns="0" rtlCol="0" anchor="t"/>
          <a:lstStyle/>
          <a:p>
            <a:pPr marL="0" indent="0" algn="l">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The machine learning model is trained using the encrypted data, ensuring that sensitive information is never exposed during the training process.</a:t>
            </a:r>
            <a:endParaRPr lang="en-US" sz="1400" dirty="0"/>
          </a:p>
        </p:txBody>
      </p:sp>
      <p:sp>
        <p:nvSpPr>
          <p:cNvPr id="15" name="Shape 12"/>
          <p:cNvSpPr/>
          <p:nvPr/>
        </p:nvSpPr>
        <p:spPr>
          <a:xfrm>
            <a:off x="1080373" y="5297329"/>
            <a:ext cx="630436" cy="22860"/>
          </a:xfrm>
          <a:prstGeom prst="roundRect">
            <a:avLst>
              <a:gd name="adj" fmla="val 118213"/>
            </a:avLst>
          </a:prstGeom>
          <a:solidFill>
            <a:srgbClr val="585F6B"/>
          </a:solidFill>
        </p:spPr>
      </p:sp>
      <p:sp>
        <p:nvSpPr>
          <p:cNvPr id="16" name="Shape 13"/>
          <p:cNvSpPr/>
          <p:nvPr/>
        </p:nvSpPr>
        <p:spPr>
          <a:xfrm>
            <a:off x="697944" y="5106114"/>
            <a:ext cx="405289" cy="405289"/>
          </a:xfrm>
          <a:prstGeom prst="roundRect">
            <a:avLst>
              <a:gd name="adj" fmla="val 6668"/>
            </a:avLst>
          </a:prstGeom>
          <a:solidFill>
            <a:srgbClr val="3F4652"/>
          </a:solidFill>
        </p:spPr>
      </p:sp>
      <p:sp>
        <p:nvSpPr>
          <p:cNvPr id="17" name="Text 14"/>
          <p:cNvSpPr/>
          <p:nvPr/>
        </p:nvSpPr>
        <p:spPr>
          <a:xfrm>
            <a:off x="827603" y="5173623"/>
            <a:ext cx="145971" cy="270272"/>
          </a:xfrm>
          <a:prstGeom prst="rect">
            <a:avLst/>
          </a:prstGeom>
          <a:noFill/>
        </p:spPr>
        <p:txBody>
          <a:bodyPr wrap="none" lIns="0" tIns="0" rIns="0" bIns="0" rtlCol="0" anchor="t"/>
          <a:lstStyle/>
          <a:p>
            <a:pPr marL="0" indent="0" algn="ctr">
              <a:lnSpc>
                <a:spcPts val="2100"/>
              </a:lnSpc>
              <a:buNone/>
            </a:pPr>
            <a:r>
              <a:rPr lang="en-US" sz="2100" dirty="0">
                <a:solidFill>
                  <a:srgbClr val="D6E5EF"/>
                </a:solidFill>
                <a:latin typeface="Roboto Slab" pitchFamily="34" charset="0"/>
                <a:ea typeface="Roboto Slab" pitchFamily="34" charset="-122"/>
                <a:cs typeface="Roboto Slab" pitchFamily="34" charset="-120"/>
              </a:rPr>
              <a:t>3</a:t>
            </a:r>
            <a:endParaRPr lang="en-US" sz="2100" dirty="0"/>
          </a:p>
        </p:txBody>
      </p:sp>
      <p:sp>
        <p:nvSpPr>
          <p:cNvPr id="18" name="Text 15"/>
          <p:cNvSpPr/>
          <p:nvPr/>
        </p:nvSpPr>
        <p:spPr>
          <a:xfrm>
            <a:off x="1891427" y="5083612"/>
            <a:ext cx="2251948" cy="281345"/>
          </a:xfrm>
          <a:prstGeom prst="rect">
            <a:avLst/>
          </a:prstGeom>
          <a:noFill/>
        </p:spPr>
        <p:txBody>
          <a:bodyPr wrap="none" lIns="0" tIns="0" rIns="0" bIns="0" rtlCol="0" anchor="t"/>
          <a:lstStyle/>
          <a:p>
            <a:pPr marL="0" indent="0" algn="l">
              <a:lnSpc>
                <a:spcPts val="2200"/>
              </a:lnSpc>
              <a:buNone/>
            </a:pPr>
            <a:r>
              <a:rPr lang="en-US" sz="1750" dirty="0">
                <a:solidFill>
                  <a:srgbClr val="D6E5EF"/>
                </a:solidFill>
                <a:latin typeface="Roboto Slab" pitchFamily="34" charset="0"/>
                <a:ea typeface="Roboto Slab" pitchFamily="34" charset="-122"/>
                <a:cs typeface="Roboto Slab" pitchFamily="34" charset="-120"/>
              </a:rPr>
              <a:t>Evaluation</a:t>
            </a:r>
            <a:endParaRPr lang="en-US" sz="1750" dirty="0"/>
          </a:p>
        </p:txBody>
      </p:sp>
      <p:sp>
        <p:nvSpPr>
          <p:cNvPr id="19" name="Text 16"/>
          <p:cNvSpPr/>
          <p:nvPr/>
        </p:nvSpPr>
        <p:spPr>
          <a:xfrm>
            <a:off x="1891427" y="5472946"/>
            <a:ext cx="6622137" cy="576263"/>
          </a:xfrm>
          <a:prstGeom prst="rect">
            <a:avLst/>
          </a:prstGeom>
          <a:noFill/>
        </p:spPr>
        <p:txBody>
          <a:bodyPr wrap="square" lIns="0" tIns="0" rIns="0" bIns="0" rtlCol="0" anchor="t"/>
          <a:lstStyle/>
          <a:p>
            <a:pPr marL="0" indent="0" algn="l">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The performance of the trained model is evaluated on encrypted test data to ensure it can perform well without compromising data privacy.</a:t>
            </a:r>
            <a:endParaRPr lang="en-US" sz="1400" dirty="0"/>
          </a:p>
        </p:txBody>
      </p:sp>
      <p:sp>
        <p:nvSpPr>
          <p:cNvPr id="20" name="Shape 17"/>
          <p:cNvSpPr/>
          <p:nvPr/>
        </p:nvSpPr>
        <p:spPr>
          <a:xfrm>
            <a:off x="1080373" y="6803350"/>
            <a:ext cx="630436" cy="22860"/>
          </a:xfrm>
          <a:prstGeom prst="roundRect">
            <a:avLst>
              <a:gd name="adj" fmla="val 118213"/>
            </a:avLst>
          </a:prstGeom>
          <a:solidFill>
            <a:srgbClr val="585F6B"/>
          </a:solidFill>
        </p:spPr>
      </p:sp>
      <p:sp>
        <p:nvSpPr>
          <p:cNvPr id="21" name="Shape 18"/>
          <p:cNvSpPr/>
          <p:nvPr/>
        </p:nvSpPr>
        <p:spPr>
          <a:xfrm>
            <a:off x="697944" y="6612136"/>
            <a:ext cx="405289" cy="405289"/>
          </a:xfrm>
          <a:prstGeom prst="roundRect">
            <a:avLst>
              <a:gd name="adj" fmla="val 6668"/>
            </a:avLst>
          </a:prstGeom>
          <a:solidFill>
            <a:srgbClr val="3F4652"/>
          </a:solidFill>
        </p:spPr>
      </p:sp>
      <p:sp>
        <p:nvSpPr>
          <p:cNvPr id="22" name="Text 19"/>
          <p:cNvSpPr/>
          <p:nvPr/>
        </p:nvSpPr>
        <p:spPr>
          <a:xfrm>
            <a:off x="822246" y="6679644"/>
            <a:ext cx="156686" cy="270272"/>
          </a:xfrm>
          <a:prstGeom prst="rect">
            <a:avLst/>
          </a:prstGeom>
          <a:noFill/>
        </p:spPr>
        <p:txBody>
          <a:bodyPr wrap="none" lIns="0" tIns="0" rIns="0" bIns="0" rtlCol="0" anchor="t"/>
          <a:lstStyle/>
          <a:p>
            <a:pPr marL="0" indent="0" algn="ctr">
              <a:lnSpc>
                <a:spcPts val="2100"/>
              </a:lnSpc>
              <a:buNone/>
            </a:pPr>
            <a:r>
              <a:rPr lang="en-US" sz="2100" dirty="0">
                <a:solidFill>
                  <a:srgbClr val="D6E5EF"/>
                </a:solidFill>
                <a:latin typeface="Roboto Slab" pitchFamily="34" charset="0"/>
                <a:ea typeface="Roboto Slab" pitchFamily="34" charset="-122"/>
                <a:cs typeface="Roboto Slab" pitchFamily="34" charset="-120"/>
              </a:rPr>
              <a:t>4</a:t>
            </a:r>
            <a:endParaRPr lang="en-US" sz="2100" dirty="0"/>
          </a:p>
        </p:txBody>
      </p:sp>
      <p:sp>
        <p:nvSpPr>
          <p:cNvPr id="23" name="Text 20"/>
          <p:cNvSpPr/>
          <p:nvPr/>
        </p:nvSpPr>
        <p:spPr>
          <a:xfrm>
            <a:off x="1891427" y="6589633"/>
            <a:ext cx="2251948" cy="281345"/>
          </a:xfrm>
          <a:prstGeom prst="rect">
            <a:avLst/>
          </a:prstGeom>
          <a:noFill/>
        </p:spPr>
        <p:txBody>
          <a:bodyPr wrap="none" lIns="0" tIns="0" rIns="0" bIns="0" rtlCol="0" anchor="t"/>
          <a:lstStyle/>
          <a:p>
            <a:pPr marL="0" indent="0" algn="l">
              <a:lnSpc>
                <a:spcPts val="2200"/>
              </a:lnSpc>
              <a:buNone/>
            </a:pPr>
            <a:r>
              <a:rPr lang="en-US" sz="1750" dirty="0">
                <a:solidFill>
                  <a:srgbClr val="D6E5EF"/>
                </a:solidFill>
                <a:latin typeface="Roboto Slab" pitchFamily="34" charset="0"/>
                <a:ea typeface="Roboto Slab" pitchFamily="34" charset="-122"/>
                <a:cs typeface="Roboto Slab" pitchFamily="34" charset="-120"/>
              </a:rPr>
              <a:t>Decryption</a:t>
            </a:r>
            <a:endParaRPr lang="en-US" sz="1750" dirty="0"/>
          </a:p>
        </p:txBody>
      </p:sp>
      <p:sp>
        <p:nvSpPr>
          <p:cNvPr id="24" name="Text 21"/>
          <p:cNvSpPr/>
          <p:nvPr/>
        </p:nvSpPr>
        <p:spPr>
          <a:xfrm>
            <a:off x="1891427" y="6978968"/>
            <a:ext cx="6622137" cy="576263"/>
          </a:xfrm>
          <a:prstGeom prst="rect">
            <a:avLst/>
          </a:prstGeom>
          <a:noFill/>
        </p:spPr>
        <p:txBody>
          <a:bodyPr wrap="square" lIns="0" tIns="0" rIns="0" bIns="0" rtlCol="0" anchor="t"/>
          <a:lstStyle/>
          <a:p>
            <a:pPr marL="0" indent="0" algn="l">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After the computations, the final model or prediction outputs can optionally be decrypted to obtain plaintext results if necessary.</a:t>
            </a:r>
            <a:endParaRPr lang="en-US" sz="1400" dirty="0"/>
          </a:p>
        </p:txBody>
      </p:sp>
      <p:sp>
        <p:nvSpPr>
          <p:cNvPr id="25" name="Rectangles 24"/>
          <p:cNvSpPr/>
          <p:nvPr/>
        </p:nvSpPr>
        <p:spPr>
          <a:xfrm>
            <a:off x="12462510" y="7616825"/>
            <a:ext cx="2146935" cy="612775"/>
          </a:xfrm>
          <a:prstGeom prst="rect">
            <a:avLst/>
          </a:prstGeom>
          <a:solidFill>
            <a:srgbClr val="20273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1900714"/>
            <a:ext cx="9615130" cy="771525"/>
          </a:xfrm>
          <a:prstGeom prst="rect">
            <a:avLst/>
          </a:prstGeom>
          <a:noFill/>
        </p:spPr>
        <p:txBody>
          <a:bodyPr wrap="none" lIns="0" tIns="0" rIns="0" bIns="0" rtlCol="0" anchor="t"/>
          <a:lstStyle/>
          <a:p>
            <a:pPr marL="0" indent="0">
              <a:lnSpc>
                <a:spcPts val="6050"/>
              </a:lnSpc>
              <a:buNone/>
            </a:pPr>
            <a:r>
              <a:rPr lang="en-US" sz="4850" dirty="0">
                <a:solidFill>
                  <a:srgbClr val="76B9FF"/>
                </a:solidFill>
                <a:latin typeface="Roboto Slab" pitchFamily="34" charset="0"/>
                <a:ea typeface="Roboto Slab" pitchFamily="34" charset="-122"/>
                <a:cs typeface="Roboto Slab" pitchFamily="34" charset="-120"/>
              </a:rPr>
              <a:t>Challenges and Benefits of PPML</a:t>
            </a:r>
            <a:endParaRPr lang="en-US" sz="4850" dirty="0"/>
          </a:p>
        </p:txBody>
      </p:sp>
      <p:sp>
        <p:nvSpPr>
          <p:cNvPr id="3" name="Text 1"/>
          <p:cNvSpPr/>
          <p:nvPr/>
        </p:nvSpPr>
        <p:spPr>
          <a:xfrm>
            <a:off x="864037" y="3289340"/>
            <a:ext cx="3086100" cy="385763"/>
          </a:xfrm>
          <a:prstGeom prst="rect">
            <a:avLst/>
          </a:prstGeom>
          <a:noFill/>
        </p:spPr>
        <p:txBody>
          <a:bodyPr wrap="none" lIns="0" tIns="0" rIns="0" bIns="0" rtlCol="0" anchor="t"/>
          <a:lstStyle/>
          <a:p>
            <a:pPr marL="0" indent="0">
              <a:lnSpc>
                <a:spcPts val="3000"/>
              </a:lnSpc>
              <a:buNone/>
            </a:pPr>
            <a:r>
              <a:rPr lang="en-US" sz="2400" dirty="0">
                <a:solidFill>
                  <a:srgbClr val="76B9FF"/>
                </a:solidFill>
                <a:latin typeface="Roboto Slab" pitchFamily="34" charset="0"/>
                <a:ea typeface="Roboto Slab" pitchFamily="34" charset="-122"/>
                <a:cs typeface="Roboto Slab" pitchFamily="34" charset="-120"/>
              </a:rPr>
              <a:t>Challenges</a:t>
            </a:r>
            <a:endParaRPr lang="en-US" sz="2400" dirty="0"/>
          </a:p>
        </p:txBody>
      </p:sp>
      <p:sp>
        <p:nvSpPr>
          <p:cNvPr id="4" name="Text 2"/>
          <p:cNvSpPr/>
          <p:nvPr/>
        </p:nvSpPr>
        <p:spPr>
          <a:xfrm>
            <a:off x="1258967" y="3921919"/>
            <a:ext cx="575512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Computational Overhead</a:t>
            </a:r>
            <a:endParaRPr lang="en-US" sz="1900" dirty="0"/>
          </a:p>
        </p:txBody>
      </p:sp>
      <p:sp>
        <p:nvSpPr>
          <p:cNvPr id="5" name="Text 3"/>
          <p:cNvSpPr/>
          <p:nvPr/>
        </p:nvSpPr>
        <p:spPr>
          <a:xfrm>
            <a:off x="1258967" y="4403288"/>
            <a:ext cx="575512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Scalability</a:t>
            </a:r>
            <a:endParaRPr lang="en-US" sz="1900" dirty="0"/>
          </a:p>
        </p:txBody>
      </p:sp>
      <p:sp>
        <p:nvSpPr>
          <p:cNvPr id="6" name="Text 4"/>
          <p:cNvSpPr/>
          <p:nvPr/>
        </p:nvSpPr>
        <p:spPr>
          <a:xfrm>
            <a:off x="1258967" y="4884658"/>
            <a:ext cx="575512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Model Accuracy</a:t>
            </a:r>
            <a:endParaRPr lang="en-US" sz="1900" dirty="0"/>
          </a:p>
        </p:txBody>
      </p:sp>
      <p:sp>
        <p:nvSpPr>
          <p:cNvPr id="7" name="Text 5"/>
          <p:cNvSpPr/>
          <p:nvPr/>
        </p:nvSpPr>
        <p:spPr>
          <a:xfrm>
            <a:off x="1258967" y="5366028"/>
            <a:ext cx="575512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Data Management</a:t>
            </a:r>
            <a:endParaRPr lang="en-US" sz="1900" dirty="0"/>
          </a:p>
        </p:txBody>
      </p:sp>
      <p:sp>
        <p:nvSpPr>
          <p:cNvPr id="8" name="Text 6"/>
          <p:cNvSpPr/>
          <p:nvPr/>
        </p:nvSpPr>
        <p:spPr>
          <a:xfrm>
            <a:off x="1258967" y="5847398"/>
            <a:ext cx="575512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Regulatory Compliance</a:t>
            </a:r>
            <a:endParaRPr lang="en-US" sz="1900" dirty="0"/>
          </a:p>
        </p:txBody>
      </p:sp>
      <p:sp>
        <p:nvSpPr>
          <p:cNvPr id="9" name="Text 7"/>
          <p:cNvSpPr/>
          <p:nvPr/>
        </p:nvSpPr>
        <p:spPr>
          <a:xfrm>
            <a:off x="7623929" y="3289340"/>
            <a:ext cx="3086100" cy="385763"/>
          </a:xfrm>
          <a:prstGeom prst="rect">
            <a:avLst/>
          </a:prstGeom>
          <a:noFill/>
        </p:spPr>
        <p:txBody>
          <a:bodyPr wrap="none" lIns="0" tIns="0" rIns="0" bIns="0" rtlCol="0" anchor="t"/>
          <a:lstStyle/>
          <a:p>
            <a:pPr marL="0" indent="0">
              <a:lnSpc>
                <a:spcPts val="3000"/>
              </a:lnSpc>
              <a:buNone/>
            </a:pPr>
            <a:r>
              <a:rPr lang="en-US" sz="2400" dirty="0">
                <a:solidFill>
                  <a:srgbClr val="76B9FF"/>
                </a:solidFill>
                <a:latin typeface="Roboto Slab" pitchFamily="34" charset="0"/>
                <a:ea typeface="Roboto Slab" pitchFamily="34" charset="-122"/>
                <a:cs typeface="Roboto Slab" pitchFamily="34" charset="-120"/>
              </a:rPr>
              <a:t>Benefits</a:t>
            </a:r>
            <a:endParaRPr lang="en-US" sz="2400" dirty="0"/>
          </a:p>
        </p:txBody>
      </p:sp>
      <p:sp>
        <p:nvSpPr>
          <p:cNvPr id="10" name="Text 8"/>
          <p:cNvSpPr/>
          <p:nvPr/>
        </p:nvSpPr>
        <p:spPr>
          <a:xfrm>
            <a:off x="8018859" y="3921919"/>
            <a:ext cx="575512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Enhanced Privacy</a:t>
            </a:r>
            <a:endParaRPr lang="en-US" sz="1900" dirty="0"/>
          </a:p>
        </p:txBody>
      </p:sp>
      <p:sp>
        <p:nvSpPr>
          <p:cNvPr id="11" name="Text 9"/>
          <p:cNvSpPr/>
          <p:nvPr/>
        </p:nvSpPr>
        <p:spPr>
          <a:xfrm>
            <a:off x="8018859" y="4403288"/>
            <a:ext cx="575512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Collaboration and Data Sharing</a:t>
            </a:r>
            <a:endParaRPr lang="en-US" sz="1900" dirty="0"/>
          </a:p>
        </p:txBody>
      </p:sp>
      <p:sp>
        <p:nvSpPr>
          <p:cNvPr id="12" name="Text 10"/>
          <p:cNvSpPr/>
          <p:nvPr/>
        </p:nvSpPr>
        <p:spPr>
          <a:xfrm>
            <a:off x="8018859" y="4884658"/>
            <a:ext cx="575512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Regulatory Compliance</a:t>
            </a:r>
            <a:endParaRPr lang="en-US" sz="1900" dirty="0"/>
          </a:p>
        </p:txBody>
      </p:sp>
      <p:sp>
        <p:nvSpPr>
          <p:cNvPr id="13" name="Text 11"/>
          <p:cNvSpPr/>
          <p:nvPr/>
        </p:nvSpPr>
        <p:spPr>
          <a:xfrm>
            <a:off x="8018859" y="5366028"/>
            <a:ext cx="575512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Data Utility</a:t>
            </a:r>
            <a:endParaRPr lang="en-US" sz="1900" dirty="0"/>
          </a:p>
        </p:txBody>
      </p:sp>
      <p:sp>
        <p:nvSpPr>
          <p:cNvPr id="14" name="Text 12"/>
          <p:cNvSpPr/>
          <p:nvPr/>
        </p:nvSpPr>
        <p:spPr>
          <a:xfrm>
            <a:off x="8018859" y="5847398"/>
            <a:ext cx="575512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Cross-Domain Applications</a:t>
            </a:r>
            <a:endParaRPr lang="en-US" sz="1900" dirty="0"/>
          </a:p>
        </p:txBody>
      </p:sp>
      <p:sp>
        <p:nvSpPr>
          <p:cNvPr id="15" name="Rectangles 14"/>
          <p:cNvSpPr/>
          <p:nvPr/>
        </p:nvSpPr>
        <p:spPr>
          <a:xfrm>
            <a:off x="12462510" y="7616825"/>
            <a:ext cx="2146935" cy="612775"/>
          </a:xfrm>
          <a:prstGeom prst="rect">
            <a:avLst/>
          </a:prstGeom>
          <a:solidFill>
            <a:srgbClr val="20273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72095" y="447556"/>
            <a:ext cx="6884313" cy="507921"/>
          </a:xfrm>
          <a:prstGeom prst="rect">
            <a:avLst/>
          </a:prstGeom>
          <a:noFill/>
        </p:spPr>
        <p:txBody>
          <a:bodyPr wrap="none" lIns="0" tIns="0" rIns="0" bIns="0" rtlCol="0" anchor="t"/>
          <a:lstStyle/>
          <a:p>
            <a:pPr marL="0" indent="0">
              <a:lnSpc>
                <a:spcPts val="3950"/>
              </a:lnSpc>
              <a:buNone/>
            </a:pPr>
            <a:r>
              <a:rPr lang="en-US" sz="3150" dirty="0">
                <a:solidFill>
                  <a:srgbClr val="76B9FF"/>
                </a:solidFill>
                <a:latin typeface="Roboto Slab" pitchFamily="34" charset="0"/>
                <a:ea typeface="Roboto Slab" pitchFamily="34" charset="-122"/>
                <a:cs typeface="Roboto Slab" pitchFamily="34" charset="-120"/>
              </a:rPr>
              <a:t>Homomorphic Encryption in Action</a:t>
            </a:r>
            <a:endParaRPr lang="en-US" sz="3150" dirty="0"/>
          </a:p>
        </p:txBody>
      </p:sp>
      <p:pic>
        <p:nvPicPr>
          <p:cNvPr id="3" name="Image 0" descr="preencoded.png"/>
          <p:cNvPicPr>
            <a:picLocks noChangeAspect="1"/>
          </p:cNvPicPr>
          <p:nvPr/>
        </p:nvPicPr>
        <p:blipFill>
          <a:blip r:embed="rId1"/>
          <a:stretch>
            <a:fillRect/>
          </a:stretch>
        </p:blipFill>
        <p:spPr>
          <a:xfrm>
            <a:off x="572095" y="1280517"/>
            <a:ext cx="812602" cy="1300282"/>
          </a:xfrm>
          <a:prstGeom prst="rect">
            <a:avLst/>
          </a:prstGeom>
        </p:spPr>
      </p:pic>
      <p:sp>
        <p:nvSpPr>
          <p:cNvPr id="4" name="Text 1"/>
          <p:cNvSpPr/>
          <p:nvPr/>
        </p:nvSpPr>
        <p:spPr>
          <a:xfrm>
            <a:off x="1628418" y="1443038"/>
            <a:ext cx="2031682" cy="253841"/>
          </a:xfrm>
          <a:prstGeom prst="rect">
            <a:avLst/>
          </a:prstGeom>
          <a:noFill/>
        </p:spPr>
        <p:txBody>
          <a:bodyPr wrap="none" lIns="0" tIns="0" rIns="0" bIns="0" rtlCol="0" anchor="t"/>
          <a:lstStyle/>
          <a:p>
            <a:pPr marL="0" indent="0" algn="l">
              <a:lnSpc>
                <a:spcPts val="1950"/>
              </a:lnSpc>
              <a:buNone/>
            </a:pPr>
            <a:r>
              <a:rPr lang="en-US" sz="1550" dirty="0">
                <a:solidFill>
                  <a:srgbClr val="D6E5EF"/>
                </a:solidFill>
                <a:latin typeface="Roboto Slab" pitchFamily="34" charset="0"/>
                <a:ea typeface="Roboto Slab" pitchFamily="34" charset="-122"/>
                <a:cs typeface="Roboto Slab" pitchFamily="34" charset="-120"/>
              </a:rPr>
              <a:t>Data</a:t>
            </a:r>
            <a:endParaRPr lang="en-US" sz="1550" dirty="0"/>
          </a:p>
        </p:txBody>
      </p:sp>
      <p:sp>
        <p:nvSpPr>
          <p:cNvPr id="5" name="Text 2"/>
          <p:cNvSpPr/>
          <p:nvPr/>
        </p:nvSpPr>
        <p:spPr>
          <a:xfrm>
            <a:off x="1628418" y="1794391"/>
            <a:ext cx="12429887" cy="260033"/>
          </a:xfrm>
          <a:prstGeom prst="rect">
            <a:avLst/>
          </a:prstGeom>
          <a:noFill/>
        </p:spPr>
        <p:txBody>
          <a:bodyPr wrap="none" lIns="0" tIns="0" rIns="0" bIns="0" rtlCol="0" anchor="t"/>
          <a:lstStyle/>
          <a:p>
            <a:pPr marL="0" indent="0" algn="l">
              <a:lnSpc>
                <a:spcPts val="2000"/>
              </a:lnSpc>
              <a:buNone/>
            </a:pPr>
            <a:r>
              <a:rPr lang="en-US" sz="1250" dirty="0">
                <a:solidFill>
                  <a:srgbClr val="D6E5EF"/>
                </a:solidFill>
                <a:latin typeface="Roboto" panose="02000000000000000000" pitchFamily="34" charset="0"/>
                <a:ea typeface="Roboto" panose="02000000000000000000" pitchFamily="34" charset="-122"/>
                <a:cs typeface="Roboto" panose="02000000000000000000" pitchFamily="34" charset="-120"/>
              </a:rPr>
              <a:t>The user's data is represented by the document icon.</a:t>
            </a:r>
            <a:endParaRPr lang="en-US" sz="1250" dirty="0"/>
          </a:p>
        </p:txBody>
      </p:sp>
      <p:pic>
        <p:nvPicPr>
          <p:cNvPr id="6" name="Image 1" descr="preencoded.png"/>
          <p:cNvPicPr>
            <a:picLocks noChangeAspect="1"/>
          </p:cNvPicPr>
          <p:nvPr/>
        </p:nvPicPr>
        <p:blipFill>
          <a:blip r:embed="rId2"/>
          <a:stretch>
            <a:fillRect/>
          </a:stretch>
        </p:blipFill>
        <p:spPr>
          <a:xfrm>
            <a:off x="572095" y="2580799"/>
            <a:ext cx="812602" cy="1300282"/>
          </a:xfrm>
          <a:prstGeom prst="rect">
            <a:avLst/>
          </a:prstGeom>
        </p:spPr>
      </p:pic>
      <p:sp>
        <p:nvSpPr>
          <p:cNvPr id="7" name="Text 3"/>
          <p:cNvSpPr/>
          <p:nvPr/>
        </p:nvSpPr>
        <p:spPr>
          <a:xfrm>
            <a:off x="1628418" y="2743319"/>
            <a:ext cx="2031682" cy="253841"/>
          </a:xfrm>
          <a:prstGeom prst="rect">
            <a:avLst/>
          </a:prstGeom>
          <a:noFill/>
        </p:spPr>
        <p:txBody>
          <a:bodyPr wrap="none" lIns="0" tIns="0" rIns="0" bIns="0" rtlCol="0" anchor="t"/>
          <a:lstStyle/>
          <a:p>
            <a:pPr marL="0" indent="0" algn="l">
              <a:lnSpc>
                <a:spcPts val="1950"/>
              </a:lnSpc>
              <a:buNone/>
            </a:pPr>
            <a:r>
              <a:rPr lang="en-US" sz="1550" dirty="0">
                <a:solidFill>
                  <a:srgbClr val="D6E5EF"/>
                </a:solidFill>
                <a:latin typeface="Roboto Slab" pitchFamily="34" charset="0"/>
                <a:ea typeface="Roboto Slab" pitchFamily="34" charset="-122"/>
                <a:cs typeface="Roboto Slab" pitchFamily="34" charset="-120"/>
              </a:rPr>
              <a:t>Encryption</a:t>
            </a:r>
            <a:endParaRPr lang="en-US" sz="1550" dirty="0"/>
          </a:p>
        </p:txBody>
      </p:sp>
      <p:sp>
        <p:nvSpPr>
          <p:cNvPr id="8" name="Text 4"/>
          <p:cNvSpPr/>
          <p:nvPr/>
        </p:nvSpPr>
        <p:spPr>
          <a:xfrm>
            <a:off x="1628418" y="3094673"/>
            <a:ext cx="12429887" cy="260033"/>
          </a:xfrm>
          <a:prstGeom prst="rect">
            <a:avLst/>
          </a:prstGeom>
          <a:noFill/>
        </p:spPr>
        <p:txBody>
          <a:bodyPr wrap="none" lIns="0" tIns="0" rIns="0" bIns="0" rtlCol="0" anchor="t"/>
          <a:lstStyle/>
          <a:p>
            <a:pPr marL="0" indent="0" algn="l">
              <a:lnSpc>
                <a:spcPts val="2000"/>
              </a:lnSpc>
              <a:buNone/>
            </a:pPr>
            <a:r>
              <a:rPr lang="en-US" sz="1250" dirty="0">
                <a:solidFill>
                  <a:srgbClr val="D6E5EF"/>
                </a:solidFill>
                <a:latin typeface="Roboto" panose="02000000000000000000" pitchFamily="34" charset="0"/>
                <a:ea typeface="Roboto" panose="02000000000000000000" pitchFamily="34" charset="-122"/>
                <a:cs typeface="Roboto" panose="02000000000000000000" pitchFamily="34" charset="-120"/>
              </a:rPr>
              <a:t>The data is encrypted using a public key, ensuring its confidentiality.</a:t>
            </a:r>
            <a:endParaRPr lang="en-US" sz="1250" dirty="0"/>
          </a:p>
        </p:txBody>
      </p:sp>
      <p:pic>
        <p:nvPicPr>
          <p:cNvPr id="9" name="Image 2" descr="preencoded.png"/>
          <p:cNvPicPr>
            <a:picLocks noChangeAspect="1"/>
          </p:cNvPicPr>
          <p:nvPr/>
        </p:nvPicPr>
        <p:blipFill>
          <a:blip r:embed="rId3"/>
          <a:stretch>
            <a:fillRect/>
          </a:stretch>
        </p:blipFill>
        <p:spPr>
          <a:xfrm>
            <a:off x="572095" y="3881080"/>
            <a:ext cx="812602" cy="1300282"/>
          </a:xfrm>
          <a:prstGeom prst="rect">
            <a:avLst/>
          </a:prstGeom>
        </p:spPr>
      </p:pic>
      <p:sp>
        <p:nvSpPr>
          <p:cNvPr id="10" name="Text 5"/>
          <p:cNvSpPr/>
          <p:nvPr/>
        </p:nvSpPr>
        <p:spPr>
          <a:xfrm>
            <a:off x="1628418" y="4043601"/>
            <a:ext cx="2031682" cy="253841"/>
          </a:xfrm>
          <a:prstGeom prst="rect">
            <a:avLst/>
          </a:prstGeom>
          <a:noFill/>
        </p:spPr>
        <p:txBody>
          <a:bodyPr wrap="none" lIns="0" tIns="0" rIns="0" bIns="0" rtlCol="0" anchor="t"/>
          <a:lstStyle/>
          <a:p>
            <a:pPr marL="0" indent="0" algn="l">
              <a:lnSpc>
                <a:spcPts val="1950"/>
              </a:lnSpc>
              <a:buNone/>
            </a:pPr>
            <a:r>
              <a:rPr lang="en-US" sz="1550" dirty="0">
                <a:solidFill>
                  <a:srgbClr val="D6E5EF"/>
                </a:solidFill>
                <a:latin typeface="Roboto Slab" pitchFamily="34" charset="0"/>
                <a:ea typeface="Roboto Slab" pitchFamily="34" charset="-122"/>
                <a:cs typeface="Roboto Slab" pitchFamily="34" charset="-120"/>
              </a:rPr>
              <a:t>Search</a:t>
            </a:r>
            <a:endParaRPr lang="en-US" sz="1550" dirty="0"/>
          </a:p>
        </p:txBody>
      </p:sp>
      <p:sp>
        <p:nvSpPr>
          <p:cNvPr id="11" name="Text 6"/>
          <p:cNvSpPr/>
          <p:nvPr/>
        </p:nvSpPr>
        <p:spPr>
          <a:xfrm>
            <a:off x="1628418" y="4394954"/>
            <a:ext cx="12429887" cy="260033"/>
          </a:xfrm>
          <a:prstGeom prst="rect">
            <a:avLst/>
          </a:prstGeom>
          <a:noFill/>
        </p:spPr>
        <p:txBody>
          <a:bodyPr wrap="none" lIns="0" tIns="0" rIns="0" bIns="0" rtlCol="0" anchor="t"/>
          <a:lstStyle/>
          <a:p>
            <a:pPr marL="0" indent="0" algn="l">
              <a:lnSpc>
                <a:spcPts val="2000"/>
              </a:lnSpc>
              <a:buNone/>
            </a:pPr>
            <a:r>
              <a:rPr lang="en-US" sz="1250" dirty="0">
                <a:solidFill>
                  <a:srgbClr val="D6E5EF"/>
                </a:solidFill>
                <a:latin typeface="Roboto" panose="02000000000000000000" pitchFamily="34" charset="0"/>
                <a:ea typeface="Roboto" panose="02000000000000000000" pitchFamily="34" charset="-122"/>
                <a:cs typeface="Roboto" panose="02000000000000000000" pitchFamily="34" charset="-120"/>
              </a:rPr>
              <a:t>The encrypted data is sent to the model owner for search.</a:t>
            </a:r>
            <a:endParaRPr lang="en-US" sz="1250" dirty="0"/>
          </a:p>
        </p:txBody>
      </p:sp>
      <p:pic>
        <p:nvPicPr>
          <p:cNvPr id="12" name="Image 3" descr="preencoded.png"/>
          <p:cNvPicPr>
            <a:picLocks noChangeAspect="1"/>
          </p:cNvPicPr>
          <p:nvPr/>
        </p:nvPicPr>
        <p:blipFill>
          <a:blip r:embed="rId4"/>
          <a:stretch>
            <a:fillRect/>
          </a:stretch>
        </p:blipFill>
        <p:spPr>
          <a:xfrm>
            <a:off x="572095" y="5181362"/>
            <a:ext cx="812602" cy="1300282"/>
          </a:xfrm>
          <a:prstGeom prst="rect">
            <a:avLst/>
          </a:prstGeom>
        </p:spPr>
      </p:pic>
      <p:sp>
        <p:nvSpPr>
          <p:cNvPr id="13" name="Text 7"/>
          <p:cNvSpPr/>
          <p:nvPr/>
        </p:nvSpPr>
        <p:spPr>
          <a:xfrm>
            <a:off x="1628418" y="5343882"/>
            <a:ext cx="3686532" cy="253841"/>
          </a:xfrm>
          <a:prstGeom prst="rect">
            <a:avLst/>
          </a:prstGeom>
          <a:noFill/>
        </p:spPr>
        <p:txBody>
          <a:bodyPr wrap="none" lIns="0" tIns="0" rIns="0" bIns="0" rtlCol="0" anchor="t"/>
          <a:lstStyle/>
          <a:p>
            <a:pPr marL="0" indent="0" algn="l">
              <a:lnSpc>
                <a:spcPts val="1950"/>
              </a:lnSpc>
              <a:buNone/>
            </a:pPr>
            <a:r>
              <a:rPr lang="en-US" sz="1550" dirty="0">
                <a:solidFill>
                  <a:srgbClr val="D6E5EF"/>
                </a:solidFill>
                <a:latin typeface="Roboto Slab" pitchFamily="34" charset="0"/>
                <a:ea typeface="Roboto Slab" pitchFamily="34" charset="-122"/>
                <a:cs typeface="Roboto Slab" pitchFamily="34" charset="-120"/>
              </a:rPr>
              <a:t>Search Information in Encrypted State</a:t>
            </a:r>
            <a:endParaRPr lang="en-US" sz="1550" dirty="0"/>
          </a:p>
        </p:txBody>
      </p:sp>
      <p:sp>
        <p:nvSpPr>
          <p:cNvPr id="14" name="Text 8"/>
          <p:cNvSpPr/>
          <p:nvPr/>
        </p:nvSpPr>
        <p:spPr>
          <a:xfrm>
            <a:off x="1628418" y="5695236"/>
            <a:ext cx="12429887" cy="260033"/>
          </a:xfrm>
          <a:prstGeom prst="rect">
            <a:avLst/>
          </a:prstGeom>
          <a:noFill/>
        </p:spPr>
        <p:txBody>
          <a:bodyPr wrap="none" lIns="0" tIns="0" rIns="0" bIns="0" rtlCol="0" anchor="t"/>
          <a:lstStyle/>
          <a:p>
            <a:pPr marL="0" indent="0" algn="l">
              <a:lnSpc>
                <a:spcPts val="2000"/>
              </a:lnSpc>
              <a:buNone/>
            </a:pPr>
            <a:r>
              <a:rPr lang="en-US" sz="1250" dirty="0">
                <a:solidFill>
                  <a:srgbClr val="D6E5EF"/>
                </a:solidFill>
                <a:latin typeface="Roboto" panose="02000000000000000000" pitchFamily="34" charset="0"/>
                <a:ea typeface="Roboto" panose="02000000000000000000" pitchFamily="34" charset="-122"/>
                <a:cs typeface="Roboto" panose="02000000000000000000" pitchFamily="34" charset="-120"/>
              </a:rPr>
              <a:t>The model owner performs the search operation directly on the encrypted data without decrypting it.</a:t>
            </a:r>
            <a:endParaRPr lang="en-US" sz="1250" dirty="0"/>
          </a:p>
        </p:txBody>
      </p:sp>
      <p:pic>
        <p:nvPicPr>
          <p:cNvPr id="15" name="Image 4" descr="preencoded.png"/>
          <p:cNvPicPr>
            <a:picLocks noChangeAspect="1"/>
          </p:cNvPicPr>
          <p:nvPr/>
        </p:nvPicPr>
        <p:blipFill>
          <a:blip r:embed="rId5"/>
          <a:stretch>
            <a:fillRect/>
          </a:stretch>
        </p:blipFill>
        <p:spPr>
          <a:xfrm>
            <a:off x="572095" y="6481643"/>
            <a:ext cx="812602" cy="1300282"/>
          </a:xfrm>
          <a:prstGeom prst="rect">
            <a:avLst/>
          </a:prstGeom>
        </p:spPr>
      </p:pic>
      <p:sp>
        <p:nvSpPr>
          <p:cNvPr id="16" name="Text 9"/>
          <p:cNvSpPr/>
          <p:nvPr/>
        </p:nvSpPr>
        <p:spPr>
          <a:xfrm>
            <a:off x="1628418" y="6644164"/>
            <a:ext cx="2031682" cy="253841"/>
          </a:xfrm>
          <a:prstGeom prst="rect">
            <a:avLst/>
          </a:prstGeom>
          <a:noFill/>
        </p:spPr>
        <p:txBody>
          <a:bodyPr wrap="none" lIns="0" tIns="0" rIns="0" bIns="0" rtlCol="0" anchor="t"/>
          <a:lstStyle/>
          <a:p>
            <a:pPr marL="0" indent="0" algn="l">
              <a:lnSpc>
                <a:spcPts val="1950"/>
              </a:lnSpc>
              <a:buNone/>
            </a:pPr>
            <a:r>
              <a:rPr lang="en-US" sz="1550" dirty="0">
                <a:solidFill>
                  <a:srgbClr val="D6E5EF"/>
                </a:solidFill>
                <a:latin typeface="Roboto Slab" pitchFamily="34" charset="0"/>
                <a:ea typeface="Roboto Slab" pitchFamily="34" charset="-122"/>
                <a:cs typeface="Roboto Slab" pitchFamily="34" charset="-120"/>
              </a:rPr>
              <a:t>Return Result</a:t>
            </a:r>
            <a:endParaRPr lang="en-US" sz="1550" dirty="0"/>
          </a:p>
        </p:txBody>
      </p:sp>
      <p:sp>
        <p:nvSpPr>
          <p:cNvPr id="17" name="Text 10"/>
          <p:cNvSpPr/>
          <p:nvPr/>
        </p:nvSpPr>
        <p:spPr>
          <a:xfrm>
            <a:off x="1628418" y="6995517"/>
            <a:ext cx="12429887" cy="260033"/>
          </a:xfrm>
          <a:prstGeom prst="rect">
            <a:avLst/>
          </a:prstGeom>
          <a:noFill/>
        </p:spPr>
        <p:txBody>
          <a:bodyPr wrap="none" lIns="0" tIns="0" rIns="0" bIns="0" rtlCol="0" anchor="t"/>
          <a:lstStyle/>
          <a:p>
            <a:pPr marL="0" indent="0" algn="l">
              <a:lnSpc>
                <a:spcPts val="2000"/>
              </a:lnSpc>
              <a:buNone/>
            </a:pPr>
            <a:r>
              <a:rPr lang="en-US" sz="1250" dirty="0">
                <a:solidFill>
                  <a:srgbClr val="D6E5EF"/>
                </a:solidFill>
                <a:latin typeface="Roboto" panose="02000000000000000000" pitchFamily="34" charset="0"/>
                <a:ea typeface="Roboto" panose="02000000000000000000" pitchFamily="34" charset="-122"/>
                <a:cs typeface="Roboto" panose="02000000000000000000" pitchFamily="34" charset="-120"/>
              </a:rPr>
              <a:t>The search result is returned to the user in an encrypted state.</a:t>
            </a:r>
            <a:endParaRPr lang="en-US" sz="1250" dirty="0"/>
          </a:p>
        </p:txBody>
      </p:sp>
      <p:sp>
        <p:nvSpPr>
          <p:cNvPr id="18" name="Rectangles 17"/>
          <p:cNvSpPr/>
          <p:nvPr/>
        </p:nvSpPr>
        <p:spPr>
          <a:xfrm>
            <a:off x="12462510" y="7616825"/>
            <a:ext cx="2146935" cy="612775"/>
          </a:xfrm>
          <a:prstGeom prst="rect">
            <a:avLst/>
          </a:prstGeom>
          <a:solidFill>
            <a:srgbClr val="20273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2"/>
          <a:stretch>
            <a:fillRect/>
          </a:stretch>
        </p:blipFill>
        <p:spPr>
          <a:xfrm>
            <a:off x="9452610" y="2459236"/>
            <a:ext cx="4869061" cy="3311009"/>
          </a:xfrm>
          <a:prstGeom prst="rect">
            <a:avLst/>
          </a:prstGeom>
        </p:spPr>
      </p:pic>
      <p:sp>
        <p:nvSpPr>
          <p:cNvPr id="4" name="Text 0"/>
          <p:cNvSpPr/>
          <p:nvPr/>
        </p:nvSpPr>
        <p:spPr>
          <a:xfrm>
            <a:off x="864037" y="1729859"/>
            <a:ext cx="7415927" cy="1543050"/>
          </a:xfrm>
          <a:prstGeom prst="rect">
            <a:avLst/>
          </a:prstGeom>
          <a:noFill/>
        </p:spPr>
        <p:txBody>
          <a:bodyPr wrap="square" lIns="0" tIns="0" rIns="0" bIns="0" rtlCol="0" anchor="t"/>
          <a:lstStyle/>
          <a:p>
            <a:pPr marL="0" indent="0">
              <a:lnSpc>
                <a:spcPts val="6050"/>
              </a:lnSpc>
              <a:buNone/>
            </a:pPr>
            <a:r>
              <a:rPr lang="en-US" sz="4850" dirty="0">
                <a:solidFill>
                  <a:srgbClr val="76B9FF"/>
                </a:solidFill>
                <a:latin typeface="Roboto Slab" pitchFamily="34" charset="0"/>
                <a:ea typeface="Roboto Slab" pitchFamily="34" charset="-122"/>
                <a:cs typeface="Roboto Slab" pitchFamily="34" charset="-120"/>
              </a:rPr>
              <a:t>Addressing Gradient Leakage</a:t>
            </a:r>
            <a:endParaRPr lang="en-US" sz="4850" dirty="0"/>
          </a:p>
        </p:txBody>
      </p:sp>
      <p:sp>
        <p:nvSpPr>
          <p:cNvPr id="5" name="Shape 1"/>
          <p:cNvSpPr/>
          <p:nvPr/>
        </p:nvSpPr>
        <p:spPr>
          <a:xfrm>
            <a:off x="864037" y="3643193"/>
            <a:ext cx="7415927" cy="2856547"/>
          </a:xfrm>
          <a:prstGeom prst="roundRect">
            <a:avLst>
              <a:gd name="adj" fmla="val 1296"/>
            </a:avLst>
          </a:prstGeom>
          <a:noFill/>
          <a:ln w="15240">
            <a:solidFill>
              <a:srgbClr val="FFFFFF">
                <a:alpha val="24000"/>
              </a:srgbClr>
            </a:solidFill>
            <a:prstDash val="solid"/>
          </a:ln>
        </p:spPr>
      </p:sp>
      <p:sp>
        <p:nvSpPr>
          <p:cNvPr id="6" name="Shape 2"/>
          <p:cNvSpPr/>
          <p:nvPr/>
        </p:nvSpPr>
        <p:spPr>
          <a:xfrm>
            <a:off x="879277" y="3658433"/>
            <a:ext cx="7385447" cy="706517"/>
          </a:xfrm>
          <a:prstGeom prst="rect">
            <a:avLst/>
          </a:prstGeom>
          <a:solidFill>
            <a:srgbClr val="FFFFFF">
              <a:alpha val="4000"/>
            </a:srgbClr>
          </a:solidFill>
        </p:spPr>
      </p:sp>
      <p:sp>
        <p:nvSpPr>
          <p:cNvPr id="7" name="Text 3"/>
          <p:cNvSpPr/>
          <p:nvPr/>
        </p:nvSpPr>
        <p:spPr>
          <a:xfrm>
            <a:off x="1126093" y="3814167"/>
            <a:ext cx="3195280" cy="395049"/>
          </a:xfrm>
          <a:prstGeom prst="rect">
            <a:avLst/>
          </a:prstGeom>
          <a:noFill/>
        </p:spPr>
        <p:txBody>
          <a:bodyPr wrap="none" lIns="0" tIns="0" rIns="0" bIns="0" rtlCol="0" anchor="t"/>
          <a:lstStyle/>
          <a:p>
            <a:pPr marL="0" indent="0">
              <a:lnSpc>
                <a:spcPts val="310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Scheme</a:t>
            </a:r>
            <a:endParaRPr lang="en-US" sz="1900" dirty="0"/>
          </a:p>
        </p:txBody>
      </p:sp>
      <p:sp>
        <p:nvSpPr>
          <p:cNvPr id="8" name="Text 4"/>
          <p:cNvSpPr/>
          <p:nvPr/>
        </p:nvSpPr>
        <p:spPr>
          <a:xfrm>
            <a:off x="4822627" y="3814167"/>
            <a:ext cx="3195280" cy="395049"/>
          </a:xfrm>
          <a:prstGeom prst="rect">
            <a:avLst/>
          </a:prstGeom>
          <a:noFill/>
        </p:spPr>
        <p:txBody>
          <a:bodyPr wrap="none" lIns="0" tIns="0" rIns="0" bIns="0" rtlCol="0" anchor="t"/>
          <a:lstStyle/>
          <a:p>
            <a:pPr marL="0" indent="0">
              <a:lnSpc>
                <a:spcPts val="310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Gradient Leakage Rate</a:t>
            </a:r>
            <a:endParaRPr lang="en-US" sz="1900" dirty="0"/>
          </a:p>
        </p:txBody>
      </p:sp>
      <p:sp>
        <p:nvSpPr>
          <p:cNvPr id="9" name="Shape 5"/>
          <p:cNvSpPr/>
          <p:nvPr/>
        </p:nvSpPr>
        <p:spPr>
          <a:xfrm>
            <a:off x="879277" y="4364950"/>
            <a:ext cx="7385447" cy="706517"/>
          </a:xfrm>
          <a:prstGeom prst="rect">
            <a:avLst/>
          </a:prstGeom>
          <a:solidFill>
            <a:srgbClr val="000000">
              <a:alpha val="4000"/>
            </a:srgbClr>
          </a:solidFill>
        </p:spPr>
      </p:sp>
      <p:sp>
        <p:nvSpPr>
          <p:cNvPr id="10" name="Text 6"/>
          <p:cNvSpPr/>
          <p:nvPr/>
        </p:nvSpPr>
        <p:spPr>
          <a:xfrm>
            <a:off x="1126093" y="4520684"/>
            <a:ext cx="3195280" cy="395049"/>
          </a:xfrm>
          <a:prstGeom prst="rect">
            <a:avLst/>
          </a:prstGeom>
          <a:noFill/>
        </p:spPr>
        <p:txBody>
          <a:bodyPr wrap="none" lIns="0" tIns="0" rIns="0" bIns="0" rtlCol="0" anchor="t"/>
          <a:lstStyle/>
          <a:p>
            <a:pPr marL="0" indent="0">
              <a:lnSpc>
                <a:spcPts val="310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Proposed Scheme</a:t>
            </a:r>
            <a:endParaRPr lang="en-US" sz="1900" dirty="0"/>
          </a:p>
        </p:txBody>
      </p:sp>
      <p:sp>
        <p:nvSpPr>
          <p:cNvPr id="11" name="Text 7"/>
          <p:cNvSpPr/>
          <p:nvPr/>
        </p:nvSpPr>
        <p:spPr>
          <a:xfrm>
            <a:off x="4822627" y="4520684"/>
            <a:ext cx="3195280" cy="395049"/>
          </a:xfrm>
          <a:prstGeom prst="rect">
            <a:avLst/>
          </a:prstGeom>
          <a:noFill/>
        </p:spPr>
        <p:txBody>
          <a:bodyPr wrap="none" lIns="0" tIns="0" rIns="0" bIns="0" rtlCol="0" anchor="t"/>
          <a:lstStyle/>
          <a:p>
            <a:pPr marL="0" indent="0">
              <a:lnSpc>
                <a:spcPts val="310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0%</a:t>
            </a:r>
            <a:endParaRPr lang="en-US" sz="1900" dirty="0"/>
          </a:p>
        </p:txBody>
      </p:sp>
      <p:sp>
        <p:nvSpPr>
          <p:cNvPr id="12" name="Shape 8"/>
          <p:cNvSpPr/>
          <p:nvPr/>
        </p:nvSpPr>
        <p:spPr>
          <a:xfrm>
            <a:off x="879277" y="5071467"/>
            <a:ext cx="7385447" cy="706517"/>
          </a:xfrm>
          <a:prstGeom prst="rect">
            <a:avLst/>
          </a:prstGeom>
          <a:solidFill>
            <a:srgbClr val="FFFFFF">
              <a:alpha val="4000"/>
            </a:srgbClr>
          </a:solidFill>
        </p:spPr>
      </p:sp>
      <p:sp>
        <p:nvSpPr>
          <p:cNvPr id="13" name="Text 9"/>
          <p:cNvSpPr/>
          <p:nvPr/>
        </p:nvSpPr>
        <p:spPr>
          <a:xfrm>
            <a:off x="1126093" y="5227201"/>
            <a:ext cx="3195280" cy="395049"/>
          </a:xfrm>
          <a:prstGeom prst="rect">
            <a:avLst/>
          </a:prstGeom>
          <a:noFill/>
        </p:spPr>
        <p:txBody>
          <a:bodyPr wrap="none" lIns="0" tIns="0" rIns="0" bIns="0" rtlCol="0" anchor="t"/>
          <a:lstStyle/>
          <a:p>
            <a:pPr marL="0" indent="0">
              <a:lnSpc>
                <a:spcPts val="310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Alternative Scheme 1</a:t>
            </a:r>
            <a:endParaRPr lang="en-US" sz="1900" dirty="0"/>
          </a:p>
        </p:txBody>
      </p:sp>
      <p:sp>
        <p:nvSpPr>
          <p:cNvPr id="14" name="Text 10"/>
          <p:cNvSpPr/>
          <p:nvPr/>
        </p:nvSpPr>
        <p:spPr>
          <a:xfrm>
            <a:off x="4822627" y="5227201"/>
            <a:ext cx="3195280" cy="395049"/>
          </a:xfrm>
          <a:prstGeom prst="rect">
            <a:avLst/>
          </a:prstGeom>
          <a:noFill/>
        </p:spPr>
        <p:txBody>
          <a:bodyPr wrap="none" lIns="0" tIns="0" rIns="0" bIns="0" rtlCol="0" anchor="t"/>
          <a:lstStyle/>
          <a:p>
            <a:pPr marL="0" indent="0">
              <a:lnSpc>
                <a:spcPts val="310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74.5%</a:t>
            </a:r>
            <a:endParaRPr lang="en-US" sz="1900" dirty="0"/>
          </a:p>
        </p:txBody>
      </p:sp>
      <p:sp>
        <p:nvSpPr>
          <p:cNvPr id="15" name="Shape 11"/>
          <p:cNvSpPr/>
          <p:nvPr/>
        </p:nvSpPr>
        <p:spPr>
          <a:xfrm>
            <a:off x="879277" y="5777984"/>
            <a:ext cx="7385447" cy="706517"/>
          </a:xfrm>
          <a:prstGeom prst="rect">
            <a:avLst/>
          </a:prstGeom>
          <a:solidFill>
            <a:srgbClr val="000000">
              <a:alpha val="4000"/>
            </a:srgbClr>
          </a:solidFill>
        </p:spPr>
      </p:sp>
      <p:sp>
        <p:nvSpPr>
          <p:cNvPr id="16" name="Text 12"/>
          <p:cNvSpPr/>
          <p:nvPr/>
        </p:nvSpPr>
        <p:spPr>
          <a:xfrm>
            <a:off x="1126093" y="5933718"/>
            <a:ext cx="3195280" cy="395049"/>
          </a:xfrm>
          <a:prstGeom prst="rect">
            <a:avLst/>
          </a:prstGeom>
          <a:noFill/>
        </p:spPr>
        <p:txBody>
          <a:bodyPr wrap="none" lIns="0" tIns="0" rIns="0" bIns="0" rtlCol="0" anchor="t"/>
          <a:lstStyle/>
          <a:p>
            <a:pPr marL="0" indent="0">
              <a:lnSpc>
                <a:spcPts val="310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Alternative Scheme 2</a:t>
            </a:r>
            <a:endParaRPr lang="en-US" sz="1900" dirty="0"/>
          </a:p>
        </p:txBody>
      </p:sp>
      <p:sp>
        <p:nvSpPr>
          <p:cNvPr id="17" name="Text 13"/>
          <p:cNvSpPr/>
          <p:nvPr/>
        </p:nvSpPr>
        <p:spPr>
          <a:xfrm>
            <a:off x="4822627" y="5933718"/>
            <a:ext cx="3195280" cy="395049"/>
          </a:xfrm>
          <a:prstGeom prst="rect">
            <a:avLst/>
          </a:prstGeom>
          <a:noFill/>
        </p:spPr>
        <p:txBody>
          <a:bodyPr wrap="none" lIns="0" tIns="0" rIns="0" bIns="0" rtlCol="0" anchor="t"/>
          <a:lstStyle/>
          <a:p>
            <a:pPr marL="0" indent="0">
              <a:lnSpc>
                <a:spcPts val="310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82.3%</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2"/>
          <a:stretch>
            <a:fillRect/>
          </a:stretch>
        </p:blipFill>
        <p:spPr>
          <a:xfrm>
            <a:off x="188476" y="2411611"/>
            <a:ext cx="5109329" cy="3406259"/>
          </a:xfrm>
          <a:prstGeom prst="rect">
            <a:avLst/>
          </a:prstGeom>
        </p:spPr>
      </p:pic>
      <p:sp>
        <p:nvSpPr>
          <p:cNvPr id="4" name="Text 0"/>
          <p:cNvSpPr/>
          <p:nvPr/>
        </p:nvSpPr>
        <p:spPr>
          <a:xfrm>
            <a:off x="6014085" y="536734"/>
            <a:ext cx="3907036" cy="471130"/>
          </a:xfrm>
          <a:prstGeom prst="rect">
            <a:avLst/>
          </a:prstGeom>
          <a:noFill/>
        </p:spPr>
        <p:txBody>
          <a:bodyPr wrap="none" lIns="0" tIns="0" rIns="0" bIns="0" rtlCol="0" anchor="t"/>
          <a:lstStyle/>
          <a:p>
            <a:pPr marL="0" indent="0">
              <a:lnSpc>
                <a:spcPts val="3700"/>
              </a:lnSpc>
              <a:buNone/>
            </a:pPr>
            <a:r>
              <a:rPr lang="en-US" sz="2950" dirty="0">
                <a:solidFill>
                  <a:srgbClr val="76B9FF"/>
                </a:solidFill>
                <a:latin typeface="Roboto Slab" pitchFamily="34" charset="0"/>
                <a:ea typeface="Roboto Slab" pitchFamily="34" charset="-122"/>
                <a:cs typeface="Roboto Slab" pitchFamily="34" charset="-120"/>
              </a:rPr>
              <a:t>Future Scope of PPML</a:t>
            </a:r>
            <a:endParaRPr lang="en-US" sz="2950" dirty="0"/>
          </a:p>
        </p:txBody>
      </p:sp>
      <p:pic>
        <p:nvPicPr>
          <p:cNvPr id="5" name="Image 2" descr="preencoded.png"/>
          <p:cNvPicPr>
            <a:picLocks noChangeAspect="1"/>
          </p:cNvPicPr>
          <p:nvPr/>
        </p:nvPicPr>
        <p:blipFill>
          <a:blip r:embed="rId3"/>
          <a:stretch>
            <a:fillRect/>
          </a:stretch>
        </p:blipFill>
        <p:spPr>
          <a:xfrm>
            <a:off x="6014085" y="1233964"/>
            <a:ext cx="376952" cy="376952"/>
          </a:xfrm>
          <a:prstGeom prst="rect">
            <a:avLst/>
          </a:prstGeom>
        </p:spPr>
      </p:pic>
      <p:sp>
        <p:nvSpPr>
          <p:cNvPr id="6" name="Text 1"/>
          <p:cNvSpPr/>
          <p:nvPr/>
        </p:nvSpPr>
        <p:spPr>
          <a:xfrm>
            <a:off x="6014085" y="1761649"/>
            <a:ext cx="2672001" cy="235506"/>
          </a:xfrm>
          <a:prstGeom prst="rect">
            <a:avLst/>
          </a:prstGeom>
          <a:noFill/>
        </p:spPr>
        <p:txBody>
          <a:bodyPr wrap="none" lIns="0" tIns="0" rIns="0" bIns="0" rtlCol="0" anchor="t"/>
          <a:lstStyle/>
          <a:p>
            <a:pPr marL="0" indent="0" algn="l">
              <a:lnSpc>
                <a:spcPts val="1850"/>
              </a:lnSpc>
              <a:buNone/>
            </a:pPr>
            <a:r>
              <a:rPr lang="en-US" sz="1450" dirty="0">
                <a:solidFill>
                  <a:srgbClr val="D6E5EF"/>
                </a:solidFill>
                <a:latin typeface="Roboto Slab" pitchFamily="34" charset="0"/>
                <a:ea typeface="Roboto Slab" pitchFamily="34" charset="-122"/>
                <a:cs typeface="Roboto Slab" pitchFamily="34" charset="-120"/>
              </a:rPr>
              <a:t>Secure Collaborative Learning</a:t>
            </a:r>
            <a:endParaRPr lang="en-US" sz="1450" dirty="0"/>
          </a:p>
        </p:txBody>
      </p:sp>
      <p:sp>
        <p:nvSpPr>
          <p:cNvPr id="7" name="Text 2"/>
          <p:cNvSpPr/>
          <p:nvPr/>
        </p:nvSpPr>
        <p:spPr>
          <a:xfrm>
            <a:off x="6014085" y="2087523"/>
            <a:ext cx="8088630" cy="482203"/>
          </a:xfrm>
          <a:prstGeom prst="rect">
            <a:avLst/>
          </a:prstGeom>
          <a:noFill/>
        </p:spPr>
        <p:txBody>
          <a:bodyPr wrap="square" lIns="0" tIns="0" rIns="0" bIns="0" rtlCol="0" anchor="t"/>
          <a:lstStyle/>
          <a:p>
            <a:pPr marL="0" indent="0" algn="l">
              <a:lnSpc>
                <a:spcPts val="1850"/>
              </a:lnSpc>
              <a:buNone/>
            </a:pPr>
            <a:r>
              <a:rPr lang="en-US" sz="1150" dirty="0">
                <a:solidFill>
                  <a:srgbClr val="D6E5EF"/>
                </a:solidFill>
                <a:latin typeface="Roboto" panose="02000000000000000000" pitchFamily="34" charset="0"/>
                <a:ea typeface="Roboto" panose="02000000000000000000" pitchFamily="34" charset="-122"/>
                <a:cs typeface="Roboto" panose="02000000000000000000" pitchFamily="34" charset="-120"/>
              </a:rPr>
              <a:t>Enable multiple parties to jointly train machine learning models on their combined encrypted data, without revealing individual data.</a:t>
            </a:r>
            <a:endParaRPr lang="en-US" sz="1150" dirty="0"/>
          </a:p>
        </p:txBody>
      </p:sp>
      <p:pic>
        <p:nvPicPr>
          <p:cNvPr id="8" name="Image 3" descr="preencoded.png"/>
          <p:cNvPicPr>
            <a:picLocks noChangeAspect="1"/>
          </p:cNvPicPr>
          <p:nvPr/>
        </p:nvPicPr>
        <p:blipFill>
          <a:blip r:embed="rId4"/>
          <a:stretch>
            <a:fillRect/>
          </a:stretch>
        </p:blipFill>
        <p:spPr>
          <a:xfrm>
            <a:off x="6014085" y="3022044"/>
            <a:ext cx="376952" cy="376952"/>
          </a:xfrm>
          <a:prstGeom prst="rect">
            <a:avLst/>
          </a:prstGeom>
        </p:spPr>
      </p:pic>
      <p:sp>
        <p:nvSpPr>
          <p:cNvPr id="9" name="Text 3"/>
          <p:cNvSpPr/>
          <p:nvPr/>
        </p:nvSpPr>
        <p:spPr>
          <a:xfrm>
            <a:off x="6014085" y="3549729"/>
            <a:ext cx="1884759" cy="235506"/>
          </a:xfrm>
          <a:prstGeom prst="rect">
            <a:avLst/>
          </a:prstGeom>
          <a:noFill/>
        </p:spPr>
        <p:txBody>
          <a:bodyPr wrap="none" lIns="0" tIns="0" rIns="0" bIns="0" rtlCol="0" anchor="t"/>
          <a:lstStyle/>
          <a:p>
            <a:pPr marL="0" indent="0" algn="l">
              <a:lnSpc>
                <a:spcPts val="1850"/>
              </a:lnSpc>
              <a:buNone/>
            </a:pPr>
            <a:r>
              <a:rPr lang="en-US" sz="1450" dirty="0">
                <a:solidFill>
                  <a:srgbClr val="D6E5EF"/>
                </a:solidFill>
                <a:latin typeface="Roboto Slab" pitchFamily="34" charset="0"/>
                <a:ea typeface="Roboto Slab" pitchFamily="34" charset="-122"/>
                <a:cs typeface="Roboto Slab" pitchFamily="34" charset="-120"/>
              </a:rPr>
              <a:t>Improved Efficiency</a:t>
            </a:r>
            <a:endParaRPr lang="en-US" sz="1450" dirty="0"/>
          </a:p>
        </p:txBody>
      </p:sp>
      <p:sp>
        <p:nvSpPr>
          <p:cNvPr id="10" name="Text 4"/>
          <p:cNvSpPr/>
          <p:nvPr/>
        </p:nvSpPr>
        <p:spPr>
          <a:xfrm>
            <a:off x="6014085" y="3875603"/>
            <a:ext cx="8088630" cy="482203"/>
          </a:xfrm>
          <a:prstGeom prst="rect">
            <a:avLst/>
          </a:prstGeom>
          <a:noFill/>
        </p:spPr>
        <p:txBody>
          <a:bodyPr wrap="square" lIns="0" tIns="0" rIns="0" bIns="0" rtlCol="0" anchor="t"/>
          <a:lstStyle/>
          <a:p>
            <a:pPr marL="0" indent="0" algn="l">
              <a:lnSpc>
                <a:spcPts val="1850"/>
              </a:lnSpc>
              <a:buNone/>
            </a:pPr>
            <a:r>
              <a:rPr lang="en-US" sz="1150" dirty="0">
                <a:solidFill>
                  <a:srgbClr val="D6E5EF"/>
                </a:solidFill>
                <a:latin typeface="Roboto" panose="02000000000000000000" pitchFamily="34" charset="0"/>
                <a:ea typeface="Roboto" panose="02000000000000000000" pitchFamily="34" charset="-122"/>
                <a:cs typeface="Roboto" panose="02000000000000000000" pitchFamily="34" charset="-120"/>
              </a:rPr>
              <a:t>Advancements in HE algorithms and hardware acceleration will reduce computational overhead, making PPML more practical.</a:t>
            </a:r>
            <a:endParaRPr lang="en-US" sz="1150" dirty="0"/>
          </a:p>
        </p:txBody>
      </p:sp>
      <p:pic>
        <p:nvPicPr>
          <p:cNvPr id="11" name="Image 4" descr="preencoded.png"/>
          <p:cNvPicPr>
            <a:picLocks noChangeAspect="1"/>
          </p:cNvPicPr>
          <p:nvPr/>
        </p:nvPicPr>
        <p:blipFill>
          <a:blip r:embed="rId5"/>
          <a:stretch>
            <a:fillRect/>
          </a:stretch>
        </p:blipFill>
        <p:spPr>
          <a:xfrm>
            <a:off x="6014085" y="4810125"/>
            <a:ext cx="376952" cy="376952"/>
          </a:xfrm>
          <a:prstGeom prst="rect">
            <a:avLst/>
          </a:prstGeom>
        </p:spPr>
      </p:pic>
      <p:sp>
        <p:nvSpPr>
          <p:cNvPr id="12" name="Text 5"/>
          <p:cNvSpPr/>
          <p:nvPr/>
        </p:nvSpPr>
        <p:spPr>
          <a:xfrm>
            <a:off x="6014085" y="5337810"/>
            <a:ext cx="1884759" cy="235506"/>
          </a:xfrm>
          <a:prstGeom prst="rect">
            <a:avLst/>
          </a:prstGeom>
          <a:noFill/>
        </p:spPr>
        <p:txBody>
          <a:bodyPr wrap="none" lIns="0" tIns="0" rIns="0" bIns="0" rtlCol="0" anchor="t"/>
          <a:lstStyle/>
          <a:p>
            <a:pPr marL="0" indent="0" algn="l">
              <a:lnSpc>
                <a:spcPts val="1850"/>
              </a:lnSpc>
              <a:buNone/>
            </a:pPr>
            <a:r>
              <a:rPr lang="en-US" sz="1450" dirty="0">
                <a:solidFill>
                  <a:srgbClr val="D6E5EF"/>
                </a:solidFill>
                <a:latin typeface="Roboto Slab" pitchFamily="34" charset="0"/>
                <a:ea typeface="Roboto Slab" pitchFamily="34" charset="-122"/>
                <a:cs typeface="Roboto Slab" pitchFamily="34" charset="-120"/>
              </a:rPr>
              <a:t>Secure Data Sharing</a:t>
            </a:r>
            <a:endParaRPr lang="en-US" sz="1450" dirty="0"/>
          </a:p>
        </p:txBody>
      </p:sp>
      <p:sp>
        <p:nvSpPr>
          <p:cNvPr id="13" name="Text 6"/>
          <p:cNvSpPr/>
          <p:nvPr/>
        </p:nvSpPr>
        <p:spPr>
          <a:xfrm>
            <a:off x="6014085" y="5663684"/>
            <a:ext cx="8088630" cy="241102"/>
          </a:xfrm>
          <a:prstGeom prst="rect">
            <a:avLst/>
          </a:prstGeom>
          <a:noFill/>
        </p:spPr>
        <p:txBody>
          <a:bodyPr wrap="none" lIns="0" tIns="0" rIns="0" bIns="0" rtlCol="0" anchor="t"/>
          <a:lstStyle/>
          <a:p>
            <a:pPr marL="0" indent="0" algn="l">
              <a:lnSpc>
                <a:spcPts val="1850"/>
              </a:lnSpc>
              <a:buNone/>
            </a:pPr>
            <a:r>
              <a:rPr lang="en-US" sz="1150" dirty="0">
                <a:solidFill>
                  <a:srgbClr val="D6E5EF"/>
                </a:solidFill>
                <a:latin typeface="Roboto" panose="02000000000000000000" pitchFamily="34" charset="0"/>
                <a:ea typeface="Roboto" panose="02000000000000000000" pitchFamily="34" charset="-122"/>
                <a:cs typeface="Roboto" panose="02000000000000000000" pitchFamily="34" charset="-120"/>
              </a:rPr>
              <a:t>Facilitate secure data sharing between organizations, enabling collaboration while maintaining data confidentiality.</a:t>
            </a:r>
            <a:endParaRPr lang="en-US" sz="1150" dirty="0"/>
          </a:p>
        </p:txBody>
      </p:sp>
      <p:pic>
        <p:nvPicPr>
          <p:cNvPr id="14" name="Image 5" descr="preencoded.png"/>
          <p:cNvPicPr>
            <a:picLocks noChangeAspect="1"/>
          </p:cNvPicPr>
          <p:nvPr/>
        </p:nvPicPr>
        <p:blipFill>
          <a:blip r:embed="rId6"/>
          <a:stretch>
            <a:fillRect/>
          </a:stretch>
        </p:blipFill>
        <p:spPr>
          <a:xfrm>
            <a:off x="6014085" y="6357104"/>
            <a:ext cx="376952" cy="376952"/>
          </a:xfrm>
          <a:prstGeom prst="rect">
            <a:avLst/>
          </a:prstGeom>
        </p:spPr>
      </p:pic>
      <p:sp>
        <p:nvSpPr>
          <p:cNvPr id="15" name="Text 7"/>
          <p:cNvSpPr/>
          <p:nvPr/>
        </p:nvSpPr>
        <p:spPr>
          <a:xfrm>
            <a:off x="6014085" y="6884789"/>
            <a:ext cx="1884759" cy="235506"/>
          </a:xfrm>
          <a:prstGeom prst="rect">
            <a:avLst/>
          </a:prstGeom>
          <a:noFill/>
        </p:spPr>
        <p:txBody>
          <a:bodyPr wrap="none" lIns="0" tIns="0" rIns="0" bIns="0" rtlCol="0" anchor="t"/>
          <a:lstStyle/>
          <a:p>
            <a:pPr marL="0" indent="0" algn="l">
              <a:lnSpc>
                <a:spcPts val="1850"/>
              </a:lnSpc>
              <a:buNone/>
            </a:pPr>
            <a:r>
              <a:rPr lang="en-US" sz="1450" dirty="0">
                <a:solidFill>
                  <a:srgbClr val="D6E5EF"/>
                </a:solidFill>
                <a:latin typeface="Roboto Slab" pitchFamily="34" charset="0"/>
                <a:ea typeface="Roboto Slab" pitchFamily="34" charset="-122"/>
                <a:cs typeface="Roboto Slab" pitchFamily="34" charset="-120"/>
              </a:rPr>
              <a:t>Explainable AI</a:t>
            </a:r>
            <a:endParaRPr lang="en-US" sz="1450" dirty="0"/>
          </a:p>
        </p:txBody>
      </p:sp>
      <p:sp>
        <p:nvSpPr>
          <p:cNvPr id="16" name="Text 8"/>
          <p:cNvSpPr/>
          <p:nvPr/>
        </p:nvSpPr>
        <p:spPr>
          <a:xfrm>
            <a:off x="6014085" y="7210663"/>
            <a:ext cx="8088630" cy="482203"/>
          </a:xfrm>
          <a:prstGeom prst="rect">
            <a:avLst/>
          </a:prstGeom>
          <a:noFill/>
        </p:spPr>
        <p:txBody>
          <a:bodyPr wrap="square" lIns="0" tIns="0" rIns="0" bIns="0" rtlCol="0" anchor="t"/>
          <a:lstStyle/>
          <a:p>
            <a:pPr marL="0" indent="0" algn="l">
              <a:lnSpc>
                <a:spcPts val="1850"/>
              </a:lnSpc>
              <a:buNone/>
            </a:pPr>
            <a:r>
              <a:rPr lang="en-US" sz="1150" dirty="0">
                <a:solidFill>
                  <a:srgbClr val="D6E5EF"/>
                </a:solidFill>
                <a:latin typeface="Roboto" panose="02000000000000000000" pitchFamily="34" charset="0"/>
                <a:ea typeface="Roboto" panose="02000000000000000000" pitchFamily="34" charset="-122"/>
                <a:cs typeface="Roboto" panose="02000000000000000000" pitchFamily="34" charset="-120"/>
              </a:rPr>
              <a:t>Homomorphic encryption will facilitate explainable AI, enabling secure interpretation of machine learning models trained on encrypted data.</a:t>
            </a:r>
            <a:endParaRPr lang="en-US" sz="1150" dirty="0"/>
          </a:p>
        </p:txBody>
      </p:sp>
      <p:sp>
        <p:nvSpPr>
          <p:cNvPr id="17" name="Rectangles 16"/>
          <p:cNvSpPr/>
          <p:nvPr/>
        </p:nvSpPr>
        <p:spPr>
          <a:xfrm>
            <a:off x="12462510" y="7616825"/>
            <a:ext cx="2146935" cy="612775"/>
          </a:xfrm>
          <a:prstGeom prst="rect">
            <a:avLst/>
          </a:prstGeom>
          <a:solidFill>
            <a:srgbClr val="20273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2"/>
          <a:stretch>
            <a:fillRect/>
          </a:stretch>
        </p:blipFill>
        <p:spPr>
          <a:xfrm>
            <a:off x="308729" y="2492812"/>
            <a:ext cx="4868942" cy="3243977"/>
          </a:xfrm>
          <a:prstGeom prst="rect">
            <a:avLst/>
          </a:prstGeom>
        </p:spPr>
      </p:pic>
      <p:sp>
        <p:nvSpPr>
          <p:cNvPr id="4" name="Text 0"/>
          <p:cNvSpPr/>
          <p:nvPr/>
        </p:nvSpPr>
        <p:spPr>
          <a:xfrm>
            <a:off x="6350437" y="2753797"/>
            <a:ext cx="6172200" cy="771525"/>
          </a:xfrm>
          <a:prstGeom prst="rect">
            <a:avLst/>
          </a:prstGeom>
          <a:noFill/>
        </p:spPr>
        <p:txBody>
          <a:bodyPr wrap="none" lIns="0" tIns="0" rIns="0" bIns="0" rtlCol="0" anchor="t"/>
          <a:lstStyle/>
          <a:p>
            <a:pPr marL="0" indent="0">
              <a:lnSpc>
                <a:spcPts val="6050"/>
              </a:lnSpc>
              <a:buNone/>
            </a:pPr>
            <a:r>
              <a:rPr lang="en-US" sz="4850" dirty="0">
                <a:solidFill>
                  <a:srgbClr val="76B9FF"/>
                </a:solidFill>
                <a:latin typeface="Roboto Slab" pitchFamily="34" charset="0"/>
                <a:ea typeface="Roboto Slab" pitchFamily="34" charset="-122"/>
                <a:cs typeface="Roboto Slab" pitchFamily="34" charset="-120"/>
              </a:rPr>
              <a:t>Conclusion</a:t>
            </a:r>
            <a:endParaRPr lang="en-US" sz="4850" dirty="0"/>
          </a:p>
        </p:txBody>
      </p:sp>
      <p:sp>
        <p:nvSpPr>
          <p:cNvPr id="5" name="Text 1"/>
          <p:cNvSpPr/>
          <p:nvPr/>
        </p:nvSpPr>
        <p:spPr>
          <a:xfrm>
            <a:off x="6350437" y="3895606"/>
            <a:ext cx="7415927" cy="1580198"/>
          </a:xfrm>
          <a:prstGeom prst="rect">
            <a:avLst/>
          </a:prstGeom>
          <a:noFill/>
        </p:spPr>
        <p:txBody>
          <a:bodyPr wrap="square" lIns="0" tIns="0" rIns="0" bIns="0" rtlCol="0" anchor="t"/>
          <a:lstStyle/>
          <a:p>
            <a:pPr marL="0" indent="0">
              <a:lnSpc>
                <a:spcPts val="310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Leveraging homomorphic encryption for privacy-preserving machine learning on encrypted data offers a groundbreaking solution to protect sensitive information while still enabling valuable insights to be extracted.</a:t>
            </a:r>
            <a:endParaRPr lang="en-US" sz="1900" dirty="0"/>
          </a:p>
        </p:txBody>
      </p:sp>
      <p:sp>
        <p:nvSpPr>
          <p:cNvPr id="8" name="Rectangles 7"/>
          <p:cNvSpPr/>
          <p:nvPr/>
        </p:nvSpPr>
        <p:spPr>
          <a:xfrm>
            <a:off x="12462510" y="7616825"/>
            <a:ext cx="2146935" cy="612775"/>
          </a:xfrm>
          <a:prstGeom prst="rect">
            <a:avLst/>
          </a:prstGeom>
          <a:solidFill>
            <a:srgbClr val="20273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3872</Words>
  <Application>WPS Presentation</Application>
  <PresentationFormat>On-screen Show (16:9)</PresentationFormat>
  <Paragraphs>164</Paragraphs>
  <Slides>10</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Roboto Slab</vt:lpstr>
      <vt:lpstr>Roboto Slab</vt:lpstr>
      <vt:lpstr>Roboto Slab</vt:lpstr>
      <vt:lpstr>Roboto</vt:lpstr>
      <vt:lpstr>Roboto</vt:lpstr>
      <vt:lpstr>Roboto</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WPS_1607768724</cp:lastModifiedBy>
  <cp:revision>4</cp:revision>
  <dcterms:created xsi:type="dcterms:W3CDTF">2024-09-04T05:03:00Z</dcterms:created>
  <dcterms:modified xsi:type="dcterms:W3CDTF">2024-11-18T03:40:07Z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BD785FD105BC4B93A8548BE4749E5B93_12</vt:lpwstr>
  </property>
  <property fmtid="{D5CDD505-2E9C-101B-9397-08002B2CF9AE}" pid="3" name="KSOProductBuildVer">
    <vt:lpwstr>1033-12.2.0.18638</vt:lpwstr>
  </property>
</Properties>
</file>