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  <p:embeddedFontLst>
    <p:embeddedFont>
      <p:font typeface="WPGBUD+Wingdings-Regular"/>
      <p:regular r:id="rId24"/>
    </p:embeddedFont>
    <p:embeddedFont>
      <p:font typeface="TWMPOW+AptosNarrowI-1900000-5a0000"/>
      <p:regular r:id="rId25"/>
    </p:embeddedFont>
    <p:embeddedFont>
      <p:font typeface="HKUKLE+AptosNarrowI-2bc0000-560000"/>
      <p:regular r:id="rId2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font" Target="fonts/font1.fntdata" /><Relationship Id="rId25" Type="http://schemas.openxmlformats.org/officeDocument/2006/relationships/font" Target="fonts/font2.fntdata" /><Relationship Id="rId26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54562" y="793967"/>
            <a:ext cx="4199752" cy="1797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1e565f"/>
                </a:solidFill>
                <a:latin typeface="Calibri"/>
                <a:cs typeface="Calibri"/>
              </a:rPr>
              <a:t>Columbia</a:t>
            </a:r>
            <a:r>
              <a:rPr dirty="0" sz="5400" b="1">
                <a:solidFill>
                  <a:srgbClr val="1e565f"/>
                </a:solidFill>
                <a:latin typeface="Calibri"/>
                <a:cs typeface="Calibri"/>
              </a:rPr>
              <a:t> </a:t>
            </a:r>
            <a:r>
              <a:rPr dirty="0" sz="5400" b="1">
                <a:solidFill>
                  <a:srgbClr val="1e565f"/>
                </a:solidFill>
                <a:latin typeface="Calibri"/>
                <a:cs typeface="Calibri"/>
              </a:rPr>
              <a:t>Asia</a:t>
            </a:r>
          </a:p>
          <a:p>
            <a:pPr marL="851073" marR="0">
              <a:lnSpc>
                <a:spcPts val="5400"/>
              </a:lnSpc>
              <a:spcBef>
                <a:spcPts val="1079"/>
              </a:spcBef>
              <a:spcAft>
                <a:spcPts val="0"/>
              </a:spcAft>
            </a:pPr>
            <a:r>
              <a:rPr dirty="0" sz="5400" b="1">
                <a:solidFill>
                  <a:srgbClr val="1e565f"/>
                </a:solidFill>
                <a:latin typeface="Calibri"/>
                <a:cs typeface="Calibri"/>
              </a:rPr>
              <a:t>Hospital</a:t>
            </a:r>
          </a:p>
          <a:p>
            <a:pPr marL="1128067" marR="0">
              <a:lnSpc>
                <a:spcPts val="1600"/>
              </a:lnSpc>
              <a:spcBef>
                <a:spcPts val="373"/>
              </a:spcBef>
              <a:spcAft>
                <a:spcPts val="0"/>
              </a:spcAft>
            </a:pPr>
            <a:r>
              <a:rPr dirty="0" sz="1600" b="1">
                <a:solidFill>
                  <a:srgbClr val="1e565f"/>
                </a:solidFill>
                <a:latin typeface="Calibri"/>
                <a:cs typeface="Calibri"/>
              </a:rPr>
              <a:t>BY</a:t>
            </a:r>
            <a:r>
              <a:rPr dirty="0" sz="1600" b="1">
                <a:solidFill>
                  <a:srgbClr val="1e565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1e565f"/>
                </a:solidFill>
                <a:latin typeface="Calibri"/>
                <a:cs typeface="Calibri"/>
              </a:rPr>
              <a:t>:-</a:t>
            </a:r>
            <a:r>
              <a:rPr dirty="0" sz="1600" b="1">
                <a:solidFill>
                  <a:srgbClr val="1e565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1e565f"/>
                </a:solidFill>
                <a:latin typeface="Calibri"/>
                <a:cs typeface="Calibri"/>
              </a:rPr>
              <a:t>SANDESH</a:t>
            </a:r>
            <a:r>
              <a:rPr dirty="0" sz="1600" b="1">
                <a:solidFill>
                  <a:srgbClr val="1e565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1e565f"/>
                </a:solidFill>
                <a:latin typeface="Calibri"/>
                <a:cs typeface="Calibri"/>
              </a:rPr>
              <a:t>MORE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271648"/>
            <a:ext cx="4689682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PATIENTS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DISCOUNTS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STATERGIES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976" y="1326424"/>
            <a:ext cx="6640763" cy="844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can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notice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that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</a:t>
            </a:r>
            <a:r>
              <a:rPr dirty="0" sz="1600" spc="299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profit,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which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means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have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strong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Trust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well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doctors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make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trust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more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strong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some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statergies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like.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6976" y="2204248"/>
            <a:ext cx="3632178" cy="844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Bulk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Discounts: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Offer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discounts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patients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who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purchase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multiple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appointments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or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services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in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advance.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976" y="3082072"/>
            <a:ext cx="3838916" cy="11369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Referral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Discounts: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Encourage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patients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to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refer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friends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family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by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offering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them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discount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on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their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next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visit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each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successful</a:t>
            </a:r>
          </a:p>
          <a:p>
            <a:pPr marL="0" marR="0">
              <a:lnSpc>
                <a:spcPts val="1740"/>
              </a:lnSpc>
              <a:spcBef>
                <a:spcPts val="61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Referral.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6976" y="4252505"/>
            <a:ext cx="4029574" cy="551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Senior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or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Student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Discounts: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Provide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discounted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rates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seniors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or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students.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6976" y="4837721"/>
            <a:ext cx="4088568" cy="5869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Bundle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Services: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Offer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discounts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patients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who</a:t>
            </a:r>
          </a:p>
          <a:p>
            <a:pPr marL="0" marR="0">
              <a:lnSpc>
                <a:spcPts val="1958"/>
              </a:lnSpc>
              <a:spcBef>
                <a:spcPts val="62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bundle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multiple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services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together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271648"/>
            <a:ext cx="588733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DISCRIMINATION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GENDER/RACE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976" y="1326424"/>
            <a:ext cx="6850046" cy="11369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Although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providing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best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facility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with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excellents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doctors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staff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With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high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revenue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generation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which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makes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good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profitable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but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lacking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behind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doing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discrimination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based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gender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race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</a:p>
          <a:p>
            <a:pPr marL="0" marR="0">
              <a:lnSpc>
                <a:spcPts val="1740"/>
              </a:lnSpc>
              <a:spcBef>
                <a:spcPts val="61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that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visited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from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different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race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gender.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6976" y="2496856"/>
            <a:ext cx="6130085" cy="259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made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these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statment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based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analysis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made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from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below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charts.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976" y="5422937"/>
            <a:ext cx="6617738" cy="844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can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see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that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that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not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want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disclose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gender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have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Wait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long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time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same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native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people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like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native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american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also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wait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Long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time.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271648"/>
            <a:ext cx="1941903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APPROACHES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" y="953632"/>
            <a:ext cx="8266455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Exploration: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Begin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immersing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yourself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model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within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Power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BI.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Take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deep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" y="1258992"/>
            <a:ext cx="7318196" cy="259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tables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fields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available,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understanding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their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representations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relationships.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" y="1831456"/>
            <a:ext cx="7291542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Identification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Quantifiable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Metrics: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Focus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fields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that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with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numerical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values,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" y="2136816"/>
            <a:ext cx="8754585" cy="502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percentages,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rates.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These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metrics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often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form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foundation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objective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questions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that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can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answered</a:t>
            </a:r>
          </a:p>
          <a:p>
            <a:pPr marL="0" marR="0">
              <a:lnSpc>
                <a:spcPts val="1740"/>
              </a:lnSpc>
              <a:spcBef>
                <a:spcPts val="229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through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analysis.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" y="2953120"/>
            <a:ext cx="8101352" cy="857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Visualization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Insight: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Utilize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visualizations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such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charts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graphs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uncover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trends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</a:p>
          <a:p>
            <a:pPr marL="37998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patterns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hidden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within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objective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data.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These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visual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cues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often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spark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formulation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concrete</a:t>
            </a:r>
          </a:p>
          <a:p>
            <a:pPr marL="37998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questions.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40" y="4123552"/>
            <a:ext cx="7892818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Recognition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Potential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Subjectivity: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While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objective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takes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precedence,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keep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eye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out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40" y="4428913"/>
            <a:ext cx="5158789" cy="259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areas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where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subjective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analysis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may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offer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valuable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insights.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40" y="5001376"/>
            <a:ext cx="8225282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Utilization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DAX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Calculations: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Leverage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power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DAX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calculations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Power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BI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create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new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440" y="5306737"/>
            <a:ext cx="3646778" cy="259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fields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that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derive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insights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from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existing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40" y="5879201"/>
            <a:ext cx="8536304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Inquisitive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Approach: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you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delve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deeper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adopt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inquisitive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mindset,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questioning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40" y="6184562"/>
            <a:ext cx="8889615" cy="502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"why"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"how"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behind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observed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trends.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These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queries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often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lead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discovery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objective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questions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that</a:t>
            </a:r>
          </a:p>
          <a:p>
            <a:pPr marL="0" marR="0">
              <a:lnSpc>
                <a:spcPts val="1740"/>
              </a:lnSpc>
              <a:spcBef>
                <a:spcPts val="229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can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addressed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through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thorough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analysis.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94139" y="1925508"/>
            <a:ext cx="5200774" cy="927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235861"/>
                </a:solidFill>
                <a:latin typeface="Calibri"/>
                <a:cs typeface="Calibri"/>
              </a:rPr>
              <a:t>DASHBOARDS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271648"/>
            <a:ext cx="269220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271648"/>
            <a:ext cx="3211947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DOCTORS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271648"/>
            <a:ext cx="3202422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PATIENTS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0879" y="186241"/>
            <a:ext cx="2479278" cy="4802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879" y="746931"/>
            <a:ext cx="5249062" cy="1123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project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report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details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meticulous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planning</a:t>
            </a:r>
          </a:p>
          <a:p>
            <a:pPr marL="0" marR="0">
              <a:lnSpc>
                <a:spcPts val="1958"/>
              </a:lnSpc>
              <a:spcBef>
                <a:spcPts val="151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execution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comprehensive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management</a:t>
            </a:r>
          </a:p>
          <a:p>
            <a:pPr marL="0" marR="0">
              <a:lnSpc>
                <a:spcPts val="1958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system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Columbia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Asia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Hospitals,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renowned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their</a:t>
            </a:r>
          </a:p>
          <a:p>
            <a:pPr marL="0" marR="0">
              <a:lnSpc>
                <a:spcPts val="1958"/>
              </a:lnSpc>
              <a:spcBef>
                <a:spcPts val="151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emphasis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on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efficiency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affordability.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0879" y="2118531"/>
            <a:ext cx="5230038" cy="16720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It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outlines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specific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medical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services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offered,</a:t>
            </a:r>
          </a:p>
          <a:p>
            <a:pPr marL="0" marR="0">
              <a:lnSpc>
                <a:spcPts val="1958"/>
              </a:lnSpc>
              <a:spcBef>
                <a:spcPts val="151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catering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patients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all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ages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ethnic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backgrounds,</a:t>
            </a:r>
          </a:p>
          <a:p>
            <a:pPr marL="0" marR="0">
              <a:lnSpc>
                <a:spcPts val="1958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alongside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strategic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project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management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approaches</a:t>
            </a:r>
          </a:p>
          <a:p>
            <a:pPr marL="0" marR="0">
              <a:lnSpc>
                <a:spcPts val="1958"/>
              </a:lnSpc>
              <a:spcBef>
                <a:spcPts val="151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ensuring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timely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completion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adherence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budget</a:t>
            </a:r>
          </a:p>
          <a:p>
            <a:pPr marL="0" marR="0">
              <a:lnSpc>
                <a:spcPts val="1958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constraints,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ultimately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serving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roadmap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for</a:t>
            </a:r>
          </a:p>
          <a:p>
            <a:pPr marL="0" marR="0">
              <a:lnSpc>
                <a:spcPts val="1958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establishing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new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Columbia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Asia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hospitals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0879" y="3778084"/>
            <a:ext cx="4168926" cy="5611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committed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delivering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quality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healthcare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at</a:t>
            </a:r>
          </a:p>
          <a:p>
            <a:pPr marL="0" marR="0">
              <a:lnSpc>
                <a:spcPts val="1958"/>
              </a:lnSpc>
              <a:spcBef>
                <a:spcPts val="151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accessible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costs.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56529" y="1925508"/>
            <a:ext cx="4481031" cy="927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f1820c"/>
                </a:solidFill>
                <a:latin typeface="Calibri"/>
                <a:cs typeface="Calibri"/>
              </a:rPr>
              <a:t>T</a:t>
            </a:r>
            <a:r>
              <a:rPr dirty="0" sz="7000">
                <a:solidFill>
                  <a:srgbClr val="235861"/>
                </a:solidFill>
                <a:latin typeface="Calibri"/>
                <a:cs typeface="Calibri"/>
              </a:rPr>
              <a:t>HANK</a:t>
            </a:r>
            <a:r>
              <a:rPr dirty="0" sz="7000">
                <a:solidFill>
                  <a:srgbClr val="235861"/>
                </a:solidFill>
                <a:latin typeface="Calibri"/>
                <a:cs typeface="Calibri"/>
              </a:rPr>
              <a:t> </a:t>
            </a:r>
            <a:r>
              <a:rPr dirty="0" sz="7000">
                <a:solidFill>
                  <a:srgbClr val="235861"/>
                </a:solidFill>
                <a:latin typeface="Calibri"/>
                <a:cs typeface="Calibri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2787" y="1316533"/>
            <a:ext cx="2464085" cy="367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1820c"/>
                </a:solidFill>
                <a:latin typeface="Calibri"/>
                <a:cs typeface="Calibri"/>
              </a:rPr>
              <a:t>01</a:t>
            </a:r>
            <a:r>
              <a:rPr dirty="0" sz="2500" spc="1979" b="1">
                <a:solidFill>
                  <a:srgbClr val="f1820c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2841" y="2280782"/>
            <a:ext cx="488320" cy="2260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345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235b62"/>
                </a:solidFill>
                <a:latin typeface="Calibri"/>
                <a:cs typeface="Calibri"/>
              </a:rPr>
              <a:t>02</a:t>
            </a:r>
          </a:p>
          <a:p>
            <a:pPr marL="1" marR="0">
              <a:lnSpc>
                <a:spcPts val="2500"/>
              </a:lnSpc>
              <a:spcBef>
                <a:spcPts val="4999"/>
              </a:spcBef>
              <a:spcAft>
                <a:spcPts val="0"/>
              </a:spcAft>
            </a:pPr>
            <a:r>
              <a:rPr dirty="0" sz="2500" b="1">
                <a:solidFill>
                  <a:srgbClr val="f1820c"/>
                </a:solidFill>
                <a:latin typeface="Calibri"/>
                <a:cs typeface="Calibri"/>
              </a:rPr>
              <a:t>03</a:t>
            </a:r>
          </a:p>
          <a:p>
            <a:pPr marL="0" marR="0">
              <a:lnSpc>
                <a:spcPts val="2500"/>
              </a:lnSpc>
              <a:spcBef>
                <a:spcPts val="4999"/>
              </a:spcBef>
              <a:spcAft>
                <a:spcPts val="0"/>
              </a:spcAft>
            </a:pPr>
            <a:r>
              <a:rPr dirty="0" sz="2500" b="1">
                <a:solidFill>
                  <a:srgbClr val="235b62"/>
                </a:solidFill>
                <a:latin typeface="Calibri"/>
                <a:cs typeface="Calibri"/>
              </a:rPr>
              <a:t>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339" y="2308868"/>
            <a:ext cx="2541807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PROBLEM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2704" y="3122398"/>
            <a:ext cx="287958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OVERVIEW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COLUMBIA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ASIA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HOSPITAL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8221" y="4039699"/>
            <a:ext cx="310473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ANALTICAL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APPROACH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TOOLS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2787" y="5123958"/>
            <a:ext cx="2230998" cy="3697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1820c"/>
                </a:solidFill>
                <a:latin typeface="Calibri"/>
                <a:cs typeface="Calibri"/>
              </a:rPr>
              <a:t>05</a:t>
            </a:r>
            <a:r>
              <a:rPr dirty="0" sz="2500" spc="1585" b="1">
                <a:solidFill>
                  <a:srgbClr val="f1820c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DASHBOARDS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271648"/>
            <a:ext cx="2238009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976" y="1313672"/>
            <a:ext cx="8385528" cy="10034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Columbia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Asia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chain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headquartered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Malaysia,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with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network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</a:p>
          <a:p>
            <a:pPr marL="342900" marR="0">
              <a:lnSpc>
                <a:spcPts val="1740"/>
              </a:lnSpc>
              <a:spcBef>
                <a:spcPts val="229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across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Asia,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including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countries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like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India,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Indonesia,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Vietnam,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others.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hospitals</a:t>
            </a:r>
          </a:p>
          <a:p>
            <a:pPr marL="342900" marR="0">
              <a:lnSpc>
                <a:spcPts val="1740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known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their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patient-centric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approach,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advanced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medical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technology,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quality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healthcare</a:t>
            </a:r>
          </a:p>
          <a:p>
            <a:pPr marL="342900" marR="0">
              <a:lnSpc>
                <a:spcPts val="1740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services.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6976" y="2630408"/>
            <a:ext cx="8376936" cy="10034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Columbia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Asia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typically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offer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wide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range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medical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services,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including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specialties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such</a:t>
            </a:r>
          </a:p>
          <a:p>
            <a:pPr marL="342900" marR="0">
              <a:lnSpc>
                <a:spcPts val="1740"/>
              </a:lnSpc>
              <a:spcBef>
                <a:spcPts val="229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cardiology,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oncology,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orthopedics,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neurology,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more.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focus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providing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accessible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</a:p>
          <a:p>
            <a:pPr marL="342900" marR="0">
              <a:lnSpc>
                <a:spcPts val="1740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affordable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healthcare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their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patients,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often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incorporating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international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standards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best</a:t>
            </a:r>
          </a:p>
          <a:p>
            <a:pPr marL="342900" marR="0">
              <a:lnSpc>
                <a:spcPts val="1740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practices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their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operations.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976" y="3947144"/>
            <a:ext cx="8165763" cy="759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Each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Columbia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Asia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designed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efficient,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with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streamlined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processes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modern</a:t>
            </a:r>
          </a:p>
          <a:p>
            <a:pPr marL="342900" marR="0">
              <a:lnSpc>
                <a:spcPts val="1740"/>
              </a:lnSpc>
              <a:spcBef>
                <a:spcPts val="229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facilities.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often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emphasize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patient-friendly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environment,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aiming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provide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comfort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</a:p>
          <a:p>
            <a:pPr marL="342900" marR="0">
              <a:lnSpc>
                <a:spcPts val="1740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convenience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those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seeking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medical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treatment.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271648"/>
            <a:ext cx="3139159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976" y="1313672"/>
            <a:ext cx="7800319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You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have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been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hired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consultant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analyst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Columbia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Asia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Hospital.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9876" y="1570264"/>
            <a:ext cx="7773892" cy="259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looking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key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insights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following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objectives: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Assess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hospital's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revenue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generation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976" y="1850120"/>
            <a:ext cx="4442438" cy="564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Insights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about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suitable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departments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new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hires</a:t>
            </a:r>
          </a:p>
          <a:p>
            <a:pPr marL="0" marR="0">
              <a:lnSpc>
                <a:spcPts val="1831"/>
              </a:lnSpc>
              <a:spcBef>
                <a:spcPts val="462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Strategies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suggestions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discounts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6976" y="2435335"/>
            <a:ext cx="7717559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healthcare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industry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continuously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strives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understand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demographics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their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9876" y="2691928"/>
            <a:ext cx="6716926" cy="259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healthcare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utilization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patterns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optimize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services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improve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outcomes.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6976" y="3264392"/>
            <a:ext cx="7407568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presentation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focuses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analyzing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department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referrals,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physician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billing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patterns,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9876" y="3520985"/>
            <a:ext cx="4839156" cy="259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Satisfaction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score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revenue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generated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2019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&amp;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2020.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289231"/>
            <a:ext cx="5624464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COLUMBIA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ASIA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HOSPITAL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" y="1025640"/>
            <a:ext cx="8339656" cy="564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9216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have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been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attended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across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premises,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signifying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significant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reliance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placed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our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healthcare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services.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" y="1610855"/>
            <a:ext cx="8676052" cy="564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36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impressive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revenue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$509.31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million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been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generated,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reflecting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trust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investment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made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our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their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well-being.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" y="2196072"/>
            <a:ext cx="8056650" cy="5645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36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staffed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with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22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doctors,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ready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address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myriad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medical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concerns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with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their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expertise.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" y="2781287"/>
            <a:ext cx="7700225" cy="564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Seven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distinct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departments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operational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within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catering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various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medical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requirements.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" y="3366504"/>
            <a:ext cx="8535692" cy="1149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satisfaction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indicated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average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score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5.47,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highlighting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quality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provided.</a:t>
            </a:r>
          </a:p>
          <a:p>
            <a:pPr marL="0" marR="0">
              <a:lnSpc>
                <a:spcPts val="1831"/>
              </a:lnSpc>
              <a:spcBef>
                <a:spcPts val="462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36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General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Practice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department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emerges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most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frequented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area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within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premises.</a:t>
            </a:r>
          </a:p>
          <a:p>
            <a:pPr marL="0" marR="0">
              <a:lnSpc>
                <a:spcPts val="1831"/>
              </a:lnSpc>
              <a:spcBef>
                <a:spcPts val="462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Within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our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diverse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community,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gender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race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seamlessly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integrated,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ensuring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equitable</a:t>
            </a:r>
          </a:p>
          <a:p>
            <a:pPr marL="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access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healthcare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services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all.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271648"/>
            <a:ext cx="3892269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976" y="1313672"/>
            <a:ext cx="6181419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mainly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two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datasets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provided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newton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school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which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0963" y="1619032"/>
            <a:ext cx="4491961" cy="259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Doctors_patients_data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dataset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976" y="2191496"/>
            <a:ext cx="6643889" cy="857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Both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dataset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structure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standard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format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,but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some</a:t>
            </a:r>
          </a:p>
          <a:p>
            <a:pPr marL="265988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inconsistencies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dataset,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inconsistencies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like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are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some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null</a:t>
            </a:r>
          </a:p>
          <a:p>
            <a:pPr marL="22799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values.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6976" y="3361928"/>
            <a:ext cx="6422368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DOCTORS_PATIENTS_DATA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DATASETS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CONTAINS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COLUMNS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NAMED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AS:-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2964" y="3667288"/>
            <a:ext cx="6957769" cy="259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patient_id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,department_referral</a:t>
            </a:r>
            <a:r>
              <a:rPr dirty="0" sz="1600" spc="-81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,Doctor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Name</a:t>
            </a:r>
            <a:r>
              <a:rPr dirty="0" sz="1600" spc="-1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,Appointment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Fees</a:t>
            </a:r>
            <a:r>
              <a:rPr dirty="0" sz="1600" spc="28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,Total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Bill,Doctor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6976" y="4239752"/>
            <a:ext cx="7043952" cy="1149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DATASETS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CONTAINS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COLUMNS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NAMED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AS:-</a:t>
            </a:r>
          </a:p>
          <a:p>
            <a:pPr marL="265988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date</a:t>
            </a:r>
            <a:r>
              <a:rPr dirty="0" sz="1600" spc="-11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,patient_id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,patient_gender,</a:t>
            </a:r>
            <a:r>
              <a:rPr dirty="0" sz="1600" spc="-87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patient_age,</a:t>
            </a:r>
            <a:r>
              <a:rPr dirty="0" sz="1600" spc="-52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patient_sat_score,</a:t>
            </a:r>
            <a:r>
              <a:rPr dirty="0" sz="1600" spc="-82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patient_first_inital,</a:t>
            </a:r>
          </a:p>
          <a:p>
            <a:pPr marL="26670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patient_last_name,</a:t>
            </a:r>
            <a:r>
              <a:rPr dirty="0" sz="1600" spc="-38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patient_race,</a:t>
            </a:r>
            <a:r>
              <a:rPr dirty="0" sz="1600" spc="-73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patient_admin_flag,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patient_waittime,</a:t>
            </a:r>
          </a:p>
          <a:p>
            <a:pPr marL="22799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department_referral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271648"/>
            <a:ext cx="4784933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ANALTICAL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976" y="1313672"/>
            <a:ext cx="7590959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Cleanup: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Used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Power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Query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Editor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functions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assess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column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integrity,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health,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964" y="1619032"/>
            <a:ext cx="2332683" cy="259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identify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missing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values.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976" y="2191496"/>
            <a:ext cx="7596802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Enhancement: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Augmented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dataset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incorporating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additional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variables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through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2964" y="2496856"/>
            <a:ext cx="6679741" cy="259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various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DAX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functions,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cross-referencing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with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external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sources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validation.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6976" y="3069320"/>
            <a:ext cx="7858476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Descriptive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Analytics: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Introduced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new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measures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summarize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important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metrics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detect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0963" y="3374680"/>
            <a:ext cx="5875882" cy="259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distribution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trends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among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different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departments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patient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categories.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6976" y="3947144"/>
            <a:ext cx="7521157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Visualization: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Developed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dynamic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charts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reports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visually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represent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data,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2964" y="4252505"/>
            <a:ext cx="3903826" cy="259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facilitating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interactive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exploration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analysis.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271648"/>
            <a:ext cx="623687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HOSPITAL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GENERATION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976" y="1313672"/>
            <a:ext cx="3967022" cy="27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revenue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generated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about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$509.31m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6976" y="1898887"/>
            <a:ext cx="6841104" cy="857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81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Total</a:t>
            </a:r>
            <a:r>
              <a:rPr dirty="0" sz="1600" spc="3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revenue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generated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can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obtained</a:t>
            </a:r>
            <a:r>
              <a:rPr dirty="0" sz="1600" spc="3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subtracting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appointment</a:t>
            </a:r>
          </a:p>
          <a:p>
            <a:pPr marL="265988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Fees,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considered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expenses,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from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overall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revenue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generated,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we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arrive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</a:t>
            </a:r>
          </a:p>
          <a:p>
            <a:pPr marL="265988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Total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profit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$503.96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million.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976" y="3069320"/>
            <a:ext cx="6773095" cy="857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d0d0d"/>
                </a:solidFill>
                <a:latin typeface="WPGBUD+Wingdings-Regular"/>
                <a:cs typeface="WPGBUD+Wingdings-Regular"/>
              </a:rPr>
              <a:t>q</a:t>
            </a:r>
            <a:r>
              <a:rPr dirty="0" sz="1650" spc="36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This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profit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margin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not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only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reflects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hospital's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established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reputation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but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also</a:t>
            </a:r>
          </a:p>
          <a:p>
            <a:pPr marL="227990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serves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significant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motivator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both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doctors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management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expand</a:t>
            </a:r>
          </a:p>
          <a:p>
            <a:pPr marL="189991" marR="0">
              <a:lnSpc>
                <a:spcPts val="1740"/>
              </a:lnSpc>
              <a:spcBef>
                <a:spcPts val="563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enhance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their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services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600">
                <a:solidFill>
                  <a:srgbClr val="0d0d0d"/>
                </a:solidFill>
                <a:latin typeface="TWMPOW+AptosNarrowI-1900000-5a0000"/>
                <a:cs typeface="TWMPOW+AptosNarrowI-1900000-5a0000"/>
              </a:rPr>
              <a:t>further.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271648"/>
            <a:ext cx="318840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DOCTORS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libri"/>
                <a:cs typeface="Calibri"/>
              </a:rPr>
              <a:t>HIRING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177" y="1039885"/>
            <a:ext cx="7687764" cy="945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If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hospital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has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budget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hire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2-3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new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doctors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so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we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must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analysis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which</a:t>
            </a:r>
          </a:p>
          <a:p>
            <a:pPr marL="0" marR="0">
              <a:lnSpc>
                <a:spcPts val="1958"/>
              </a:lnSpc>
              <a:spcBef>
                <a:spcPts val="63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department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has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highest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count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patients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visits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number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doctors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assign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that</a:t>
            </a:r>
          </a:p>
          <a:p>
            <a:pPr marL="0" marR="0">
              <a:lnSpc>
                <a:spcPts val="1958"/>
              </a:lnSpc>
              <a:spcBef>
                <a:spcPts val="58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particular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department.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2177" y="2027437"/>
            <a:ext cx="8131201" cy="1274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By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analysing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chart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table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we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can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draw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conclusion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that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we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must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hire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new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doctors</a:t>
            </a:r>
          </a:p>
          <a:p>
            <a:pPr marL="0" marR="0">
              <a:lnSpc>
                <a:spcPts val="1962"/>
              </a:lnSpc>
              <a:spcBef>
                <a:spcPts val="62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for</a:t>
            </a:r>
            <a:r>
              <a:rPr dirty="0" sz="1800" spc="-15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 b="1">
                <a:solidFill>
                  <a:srgbClr val="000000"/>
                </a:solidFill>
                <a:latin typeface="HKUKLE+AptosNarrowI-2bc0000-560000"/>
                <a:cs typeface="HKUKLE+AptosNarrowI-2bc0000-560000"/>
              </a:rPr>
              <a:t>General</a:t>
            </a:r>
            <a:r>
              <a:rPr dirty="0" sz="1800" b="1">
                <a:solidFill>
                  <a:srgbClr val="000000"/>
                </a:solidFill>
                <a:latin typeface="HKUKLE+AptosNarrowI-2bc0000-560000"/>
                <a:cs typeface="HKUKLE+AptosNarrowI-2bc0000-560000"/>
              </a:rPr>
              <a:t> </a:t>
            </a:r>
            <a:r>
              <a:rPr dirty="0" sz="1800" b="1">
                <a:solidFill>
                  <a:srgbClr val="000000"/>
                </a:solidFill>
                <a:latin typeface="HKUKLE+AptosNarrowI-2bc0000-560000"/>
                <a:cs typeface="HKUKLE+AptosNarrowI-2bc0000-560000"/>
              </a:rPr>
              <a:t>Practice</a:t>
            </a:r>
            <a:r>
              <a:rPr dirty="0" sz="1800" spc="-58" b="1">
                <a:solidFill>
                  <a:srgbClr val="000000"/>
                </a:solidFill>
                <a:latin typeface="HKUKLE+AptosNarrowI-2bc0000-560000"/>
                <a:cs typeface="HKUKLE+AptosNarrowI-2bc0000-56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department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because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it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has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more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number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of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patients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and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count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of</a:t>
            </a:r>
          </a:p>
          <a:p>
            <a:pPr marL="0" marR="0">
              <a:lnSpc>
                <a:spcPts val="1958"/>
              </a:lnSpc>
              <a:spcBef>
                <a:spcPts val="58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doctors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are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also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less.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We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can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also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tell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new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hired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doctors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that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they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have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to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work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 </a:t>
            </a: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in</a:t>
            </a:r>
          </a:p>
          <a:p>
            <a:pPr marL="0" marR="0">
              <a:lnSpc>
                <a:spcPts val="1958"/>
              </a:lnSpc>
              <a:spcBef>
                <a:spcPts val="63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WMPOW+AptosNarrowI-1900000-5a0000"/>
                <a:cs typeface="TWMPOW+AptosNarrowI-1900000-5a0000"/>
              </a:rPr>
              <a:t>Shifts(AM/PM)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2024-04-13T09:30:48-05:00</dcterms:modified>
</cp:coreProperties>
</file>