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5" r:id="rId3"/>
    <p:sldId id="257" r:id="rId4"/>
    <p:sldId id="258" r:id="rId5"/>
    <p:sldId id="259" r:id="rId6"/>
    <p:sldId id="263" r:id="rId7"/>
    <p:sldId id="264" r:id="rId8"/>
    <p:sldId id="260" r:id="rId9"/>
    <p:sldId id="261"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FF6DA9-008F-8B48-92A6-B652298478BF}"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54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581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333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647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42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518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705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658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733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807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254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5BCAD085-E8A6-8845-BD4E-CB4CCA059FC4}" type="datetimeFigureOut">
              <a:rPr lang="en-US" smtClean="0"/>
              <a:t>4/6/2025</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918695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Education Consultancy System</a:t>
            </a:r>
          </a:p>
        </p:txBody>
      </p:sp>
      <p:sp>
        <p:nvSpPr>
          <p:cNvPr id="3" name="Subtitle 2"/>
          <p:cNvSpPr>
            <a:spLocks noGrp="1"/>
          </p:cNvSpPr>
          <p:nvPr>
            <p:ph type="subTitle" idx="1"/>
          </p:nvPr>
        </p:nvSpPr>
        <p:spPr>
          <a:xfrm>
            <a:off x="5680977" y="3977790"/>
            <a:ext cx="3463023" cy="1388165"/>
          </a:xfrm>
        </p:spPr>
        <p:txBody>
          <a:bodyPr>
            <a:normAutofit lnSpcReduction="10000"/>
          </a:bodyPr>
          <a:lstStyle/>
          <a:p>
            <a:r>
              <a:rPr lang="en-US" dirty="0"/>
              <a:t>Presented By:</a:t>
            </a:r>
          </a:p>
          <a:p>
            <a:r>
              <a:rPr lang="en-US" dirty="0" err="1"/>
              <a:t>Sandhesh</a:t>
            </a:r>
            <a:r>
              <a:rPr lang="en-US" dirty="0"/>
              <a:t> S</a:t>
            </a:r>
          </a:p>
          <a:p>
            <a:r>
              <a:rPr lang="en-US" dirty="0" err="1"/>
              <a:t>Mongal</a:t>
            </a:r>
            <a:r>
              <a:rPr lang="en-US" dirty="0"/>
              <a:t> Das</a:t>
            </a:r>
          </a:p>
          <a:p>
            <a:r>
              <a:rPr lang="en-US" dirty="0"/>
              <a:t> Gangadhara Shravya</a:t>
            </a:r>
            <a:endParaRPr dirty="0"/>
          </a:p>
        </p:txBody>
      </p:sp>
      <p:sp>
        <p:nvSpPr>
          <p:cNvPr id="4" name="TextBox 3">
            <a:extLst>
              <a:ext uri="{FF2B5EF4-FFF2-40B4-BE49-F238E27FC236}">
                <a16:creationId xmlns:a16="http://schemas.microsoft.com/office/drawing/2014/main" id="{BF2D8523-5458-87B6-F9D1-3CCF211299C2}"/>
              </a:ext>
            </a:extLst>
          </p:cNvPr>
          <p:cNvSpPr txBox="1"/>
          <p:nvPr/>
        </p:nvSpPr>
        <p:spPr>
          <a:xfrm>
            <a:off x="832485" y="4100052"/>
            <a:ext cx="3739515" cy="369332"/>
          </a:xfrm>
          <a:prstGeom prst="rect">
            <a:avLst/>
          </a:prstGeom>
          <a:noFill/>
        </p:spPr>
        <p:txBody>
          <a:bodyPr wrap="square" rtlCol="0">
            <a:spAutoFit/>
          </a:bodyPr>
          <a:lstStyle/>
          <a:p>
            <a:r>
              <a:rPr lang="en-US" dirty="0">
                <a:solidFill>
                  <a:schemeClr val="bg1"/>
                </a:solidFill>
              </a:rPr>
              <a:t>Mentor : Suramya Biswas</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BA58-F3A8-B3A4-13B4-359AB8CDD1F4}"/>
              </a:ext>
            </a:extLst>
          </p:cNvPr>
          <p:cNvSpPr>
            <a:spLocks noGrp="1"/>
          </p:cNvSpPr>
          <p:nvPr>
            <p:ph type="title"/>
          </p:nvPr>
        </p:nvSpPr>
        <p:spPr>
          <a:xfrm>
            <a:off x="868680" y="2005781"/>
            <a:ext cx="7406640" cy="2969342"/>
          </a:xfrm>
        </p:spPr>
        <p:txBody>
          <a:bodyPr/>
          <a:lstStyle/>
          <a:p>
            <a:pPr algn="ctr"/>
            <a:r>
              <a:rPr lang="en-IN" b="1" dirty="0"/>
              <a:t>Thank You</a:t>
            </a:r>
          </a:p>
        </p:txBody>
      </p:sp>
    </p:spTree>
    <p:extLst>
      <p:ext uri="{BB962C8B-B14F-4D97-AF65-F5344CB8AC3E}">
        <p14:creationId xmlns:p14="http://schemas.microsoft.com/office/powerpoint/2010/main" val="30875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098A-B733-B543-9B4E-B6108A8EF8FF}"/>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A0F5FE8B-2FBD-3680-EB4C-A2E3CA48C962}"/>
              </a:ext>
            </a:extLst>
          </p:cNvPr>
          <p:cNvSpPr>
            <a:spLocks noGrp="1"/>
          </p:cNvSpPr>
          <p:nvPr>
            <p:ph idx="1"/>
          </p:nvPr>
        </p:nvSpPr>
        <p:spPr/>
        <p:txBody>
          <a:bodyPr/>
          <a:lstStyle/>
          <a:p>
            <a:r>
              <a:rPr lang="en-IN" dirty="0"/>
              <a:t>Introduction</a:t>
            </a:r>
          </a:p>
          <a:p>
            <a:r>
              <a:rPr lang="en-IN" dirty="0"/>
              <a:t>Technology and tools</a:t>
            </a:r>
          </a:p>
          <a:p>
            <a:r>
              <a:rPr lang="en-IN" dirty="0"/>
              <a:t>Modules to be Implemented</a:t>
            </a:r>
          </a:p>
          <a:p>
            <a:r>
              <a:rPr lang="en-IN" dirty="0"/>
              <a:t>Outputs</a:t>
            </a:r>
          </a:p>
          <a:p>
            <a:r>
              <a:rPr lang="en-IN" dirty="0"/>
              <a:t>Future Enhancements</a:t>
            </a:r>
          </a:p>
          <a:p>
            <a:r>
              <a:rPr lang="en-IN" dirty="0"/>
              <a:t>Conclusion</a:t>
            </a:r>
          </a:p>
          <a:p>
            <a:pPr marL="34290" indent="0">
              <a:buNone/>
            </a:pPr>
            <a:endParaRPr lang="en-IN" dirty="0"/>
          </a:p>
          <a:p>
            <a:endParaRPr lang="en-IN" dirty="0"/>
          </a:p>
          <a:p>
            <a:endParaRPr lang="en-IN" dirty="0"/>
          </a:p>
        </p:txBody>
      </p:sp>
    </p:spTree>
    <p:extLst>
      <p:ext uri="{BB962C8B-B14F-4D97-AF65-F5344CB8AC3E}">
        <p14:creationId xmlns:p14="http://schemas.microsoft.com/office/powerpoint/2010/main" val="326356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778593" y="1762431"/>
            <a:ext cx="7404653" cy="2172191"/>
          </a:xfrm>
        </p:spPr>
        <p:txBody>
          <a:bodyPr/>
          <a:lstStyle/>
          <a:p>
            <a:pPr marL="34290" indent="0">
              <a:lnSpc>
                <a:spcPct val="150000"/>
              </a:lnSpc>
              <a:buNone/>
            </a:pPr>
            <a:r>
              <a:rPr lang="en-US" dirty="0">
                <a:latin typeface="Times New Roman" panose="02020603050405020304" pitchFamily="18" charset="0"/>
                <a:cs typeface="Times New Roman" panose="02020603050405020304" pitchFamily="18" charset="0"/>
              </a:rPr>
              <a:t>In today’s fast-paced world, students and parents often struggle with choosing the right academic path. </a:t>
            </a:r>
            <a:r>
              <a:rPr lang="en-US" b="1" dirty="0">
                <a:latin typeface="Times New Roman" panose="02020603050405020304" pitchFamily="18" charset="0"/>
                <a:cs typeface="Times New Roman" panose="02020603050405020304" pitchFamily="18" charset="0"/>
              </a:rPr>
              <a:t>Education Consultancy Systems</a:t>
            </a:r>
            <a:r>
              <a:rPr lang="en-US" dirty="0">
                <a:latin typeface="Times New Roman" panose="02020603050405020304" pitchFamily="18" charset="0"/>
                <a:cs typeface="Times New Roman" panose="02020603050405020304" pitchFamily="18" charset="0"/>
              </a:rPr>
              <a:t> play a crucial role in bridging this gap by providing structured guidance. This project provides guidance to students, parents.</a:t>
            </a:r>
          </a:p>
          <a:p>
            <a:pPr marL="34290" indent="0">
              <a:buNone/>
            </a:pPr>
            <a:endParaRPr lang="en-US" dirty="0"/>
          </a:p>
          <a:p>
            <a:pPr marL="34290" indent="0">
              <a:buNone/>
            </a:pPr>
            <a:endParaRPr dirty="0"/>
          </a:p>
        </p:txBody>
      </p:sp>
      <p:pic>
        <p:nvPicPr>
          <p:cNvPr id="1028" name="Picture 4" descr="Best Reviewed Fiction of 2023 Book Marks">
            <a:extLst>
              <a:ext uri="{FF2B5EF4-FFF2-40B4-BE49-F238E27FC236}">
                <a16:creationId xmlns:a16="http://schemas.microsoft.com/office/drawing/2014/main" id="{9CEFD442-A3AC-9DBA-3E20-B4A74DD52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012" y="4474415"/>
            <a:ext cx="5909187" cy="2172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Technology and Tools</a:t>
            </a:r>
          </a:p>
        </p:txBody>
      </p:sp>
      <p:sp>
        <p:nvSpPr>
          <p:cNvPr id="3" name="Content Placeholder 2"/>
          <p:cNvSpPr>
            <a:spLocks noGrp="1"/>
          </p:cNvSpPr>
          <p:nvPr>
            <p:ph idx="1"/>
          </p:nvPr>
        </p:nvSpPr>
        <p:spPr>
          <a:xfrm>
            <a:off x="255639" y="2057400"/>
            <a:ext cx="8563896" cy="4038600"/>
          </a:xfrm>
        </p:spPr>
        <p:txBody>
          <a:bodyPr>
            <a:normAutofit/>
          </a:bodyPr>
          <a:lstStyle/>
          <a:p>
            <a:pPr>
              <a:lnSpc>
                <a:spcPct val="150000"/>
              </a:lnSpc>
            </a:pPr>
            <a:r>
              <a:rPr dirty="0">
                <a:latin typeface="Times New Roman" panose="02020603050405020304" pitchFamily="18" charset="0"/>
                <a:cs typeface="Times New Roman" panose="02020603050405020304" pitchFamily="18" charset="0"/>
              </a:rPr>
              <a:t> Backend: </a:t>
            </a:r>
            <a:r>
              <a:rPr lang="en-IN" dirty="0">
                <a:latin typeface="Times New Roman" panose="02020603050405020304" pitchFamily="18" charset="0"/>
                <a:cs typeface="Times New Roman" panose="02020603050405020304" pitchFamily="18" charset="0"/>
              </a:rPr>
              <a:t>Java 17, </a:t>
            </a:r>
            <a:r>
              <a:rPr dirty="0">
                <a:latin typeface="Times New Roman" panose="02020603050405020304" pitchFamily="18" charset="0"/>
                <a:cs typeface="Times New Roman" panose="02020603050405020304" pitchFamily="18" charset="0"/>
              </a:rPr>
              <a:t>Spring Boot</a:t>
            </a:r>
            <a:r>
              <a:rPr lang="en-IN" dirty="0">
                <a:latin typeface="Times New Roman" panose="02020603050405020304" pitchFamily="18" charset="0"/>
                <a:cs typeface="Times New Roman" panose="02020603050405020304" pitchFamily="18" charset="0"/>
              </a:rPr>
              <a:t> 3(Spring Data JPA , Spring Security)</a:t>
            </a:r>
            <a:endParaRPr dirty="0">
              <a:latin typeface="Times New Roman" panose="02020603050405020304" pitchFamily="18" charset="0"/>
              <a:cs typeface="Times New Roman" panose="02020603050405020304" pitchFamily="18" charset="0"/>
            </a:endParaRPr>
          </a:p>
          <a:p>
            <a:pPr>
              <a:lnSpc>
                <a:spcPct val="150000"/>
              </a:lnSpc>
            </a:pPr>
            <a:r>
              <a:rPr dirty="0">
                <a:latin typeface="Times New Roman" panose="02020603050405020304" pitchFamily="18" charset="0"/>
                <a:cs typeface="Times New Roman" panose="02020603050405020304" pitchFamily="18" charset="0"/>
              </a:rPr>
              <a:t> Frontend: ReactJS</a:t>
            </a:r>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HTML, CSS, JavaScript </a:t>
            </a:r>
            <a:endParaRPr dirty="0">
              <a:latin typeface="Times New Roman" panose="02020603050405020304" pitchFamily="18" charset="0"/>
              <a:cs typeface="Times New Roman" panose="02020603050405020304" pitchFamily="18" charset="0"/>
            </a:endParaRPr>
          </a:p>
          <a:p>
            <a:pPr>
              <a:lnSpc>
                <a:spcPct val="150000"/>
              </a:lnSpc>
            </a:pPr>
            <a:r>
              <a:rPr dirty="0">
                <a:latin typeface="Times New Roman" panose="02020603050405020304" pitchFamily="18" charset="0"/>
                <a:cs typeface="Times New Roman" panose="02020603050405020304" pitchFamily="18" charset="0"/>
              </a:rPr>
              <a:t> Database: SQL-based storage for user and payment management</a:t>
            </a:r>
          </a:p>
          <a:p>
            <a:pPr>
              <a:lnSpc>
                <a:spcPct val="150000"/>
              </a:lnSpc>
            </a:pPr>
            <a:r>
              <a:rP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Build tool: Maven</a:t>
            </a:r>
          </a:p>
          <a:p>
            <a:pPr>
              <a:lnSpc>
                <a:spcPct val="150000"/>
              </a:lnSpc>
            </a:pPr>
            <a:r>
              <a:rPr lang="en-US" dirty="0">
                <a:latin typeface="Times New Roman" panose="02020603050405020304" pitchFamily="18" charset="0"/>
                <a:cs typeface="Times New Roman" panose="02020603050405020304" pitchFamily="18" charset="0"/>
              </a:rPr>
              <a:t>Code editor and tool : Eclipse IDE , Visual Studio Code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Modules to be Implemented</a:t>
            </a:r>
          </a:p>
        </p:txBody>
      </p:sp>
      <p:sp>
        <p:nvSpPr>
          <p:cNvPr id="3" name="Content Placeholder 2"/>
          <p:cNvSpPr>
            <a:spLocks noGrp="1"/>
          </p:cNvSpPr>
          <p:nvPr>
            <p:ph idx="1"/>
          </p:nvPr>
        </p:nvSpPr>
        <p:spPr/>
        <p:txBody>
          <a:bodyPr/>
          <a:lstStyle/>
          <a:p>
            <a:pPr>
              <a:lnSpc>
                <a:spcPct val="150000"/>
              </a:lnSpc>
            </a:pPr>
            <a:r>
              <a:rPr dirty="0">
                <a:latin typeface="Times New Roman" panose="02020603050405020304" pitchFamily="18" charset="0"/>
                <a:cs typeface="Times New Roman" panose="02020603050405020304" pitchFamily="18" charset="0"/>
              </a:rPr>
              <a:t>User Authentication and Registration</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 Admin Dashboard</a:t>
            </a:r>
          </a:p>
          <a:p>
            <a:pPr>
              <a:lnSpc>
                <a:spcPct val="150000"/>
              </a:lnSpc>
            </a:pPr>
            <a:r>
              <a:rPr lang="en-IN" dirty="0">
                <a:latin typeface="Times New Roman" panose="02020603050405020304" pitchFamily="18" charset="0"/>
                <a:cs typeface="Times New Roman" panose="02020603050405020304" pitchFamily="18" charset="0"/>
              </a:rPr>
              <a:t>Student Dashboard</a:t>
            </a:r>
          </a:p>
          <a:p>
            <a:pPr>
              <a:lnSpc>
                <a:spcPct val="150000"/>
              </a:lnSpc>
            </a:pPr>
            <a:r>
              <a:rPr lang="en-IN" dirty="0">
                <a:latin typeface="Times New Roman" panose="02020603050405020304" pitchFamily="18" charset="0"/>
                <a:cs typeface="Times New Roman" panose="02020603050405020304" pitchFamily="18" charset="0"/>
              </a:rPr>
              <a:t>Course</a:t>
            </a:r>
          </a:p>
          <a:p>
            <a:pPr>
              <a:lnSpc>
                <a:spcPct val="150000"/>
              </a:lnSpc>
            </a:pPr>
            <a:r>
              <a:rPr lang="en-IN" dirty="0">
                <a:latin typeface="Times New Roman" panose="02020603050405020304" pitchFamily="18" charset="0"/>
                <a:cs typeface="Times New Roman" panose="02020603050405020304" pitchFamily="18" charset="0"/>
              </a:rPr>
              <a:t>Subscription Management</a:t>
            </a:r>
            <a:endParaRPr dirty="0">
              <a:latin typeface="Times New Roman" panose="02020603050405020304" pitchFamily="18" charset="0"/>
              <a:cs typeface="Times New Roman" panose="02020603050405020304" pitchFamily="18" charset="0"/>
            </a:endParaRPr>
          </a:p>
          <a:p>
            <a:pPr>
              <a:lnSpc>
                <a:spcPct val="150000"/>
              </a:lnSpc>
            </a:pPr>
            <a:r>
              <a:rPr dirty="0">
                <a:latin typeface="Times New Roman" panose="02020603050405020304" pitchFamily="18" charset="0"/>
                <a:cs typeface="Times New Roman" panose="02020603050405020304" pitchFamily="18" charset="0"/>
              </a:rPr>
              <a:t>Payment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C10A-2918-BBB7-C2CD-B7CEFD0F6563}"/>
              </a:ext>
            </a:extLst>
          </p:cNvPr>
          <p:cNvSpPr>
            <a:spLocks noGrp="1"/>
          </p:cNvSpPr>
          <p:nvPr>
            <p:ph type="title"/>
          </p:nvPr>
        </p:nvSpPr>
        <p:spPr>
          <a:xfrm>
            <a:off x="768760" y="353961"/>
            <a:ext cx="7406640" cy="1356360"/>
          </a:xfrm>
        </p:spPr>
        <p:txBody>
          <a:bodyPr/>
          <a:lstStyle/>
          <a:p>
            <a:r>
              <a:rPr lang="en-US" dirty="0"/>
              <a:t>Outputs</a:t>
            </a:r>
            <a:endParaRPr lang="en-IN" dirty="0"/>
          </a:p>
        </p:txBody>
      </p:sp>
      <p:sp>
        <p:nvSpPr>
          <p:cNvPr id="3" name="Content Placeholder 2">
            <a:extLst>
              <a:ext uri="{FF2B5EF4-FFF2-40B4-BE49-F238E27FC236}">
                <a16:creationId xmlns:a16="http://schemas.microsoft.com/office/drawing/2014/main" id="{93614974-62B5-D149-D4D2-7983C1EF1A55}"/>
              </a:ext>
            </a:extLst>
          </p:cNvPr>
          <p:cNvSpPr>
            <a:spLocks noGrp="1"/>
          </p:cNvSpPr>
          <p:nvPr>
            <p:ph idx="1"/>
          </p:nvPr>
        </p:nvSpPr>
        <p:spPr>
          <a:xfrm>
            <a:off x="768760" y="1617406"/>
            <a:ext cx="7404653" cy="439994"/>
          </a:xfrm>
        </p:spPr>
        <p:txBody>
          <a:bodyPr/>
          <a:lstStyle/>
          <a:p>
            <a:pPr marL="34290" indent="0">
              <a:buNone/>
            </a:pPr>
            <a:r>
              <a:rPr lang="en-US" dirty="0"/>
              <a:t>Admin Dashboard					</a:t>
            </a:r>
            <a:endParaRPr lang="en-IN" dirty="0"/>
          </a:p>
        </p:txBody>
      </p:sp>
      <p:pic>
        <p:nvPicPr>
          <p:cNvPr id="5" name="Picture 4">
            <a:extLst>
              <a:ext uri="{FF2B5EF4-FFF2-40B4-BE49-F238E27FC236}">
                <a16:creationId xmlns:a16="http://schemas.microsoft.com/office/drawing/2014/main" id="{FBFBBBC0-B736-F07D-84B4-A4FD92F825A2}"/>
              </a:ext>
            </a:extLst>
          </p:cNvPr>
          <p:cNvPicPr>
            <a:picLocks noChangeAspect="1"/>
          </p:cNvPicPr>
          <p:nvPr/>
        </p:nvPicPr>
        <p:blipFill>
          <a:blip r:embed="rId2"/>
          <a:stretch>
            <a:fillRect/>
          </a:stretch>
        </p:blipFill>
        <p:spPr>
          <a:xfrm>
            <a:off x="668593" y="2244705"/>
            <a:ext cx="8072284" cy="1845223"/>
          </a:xfrm>
          <a:prstGeom prst="rect">
            <a:avLst/>
          </a:prstGeom>
        </p:spPr>
      </p:pic>
      <p:sp>
        <p:nvSpPr>
          <p:cNvPr id="6" name="TextBox 5">
            <a:extLst>
              <a:ext uri="{FF2B5EF4-FFF2-40B4-BE49-F238E27FC236}">
                <a16:creationId xmlns:a16="http://schemas.microsoft.com/office/drawing/2014/main" id="{8B0B3C7A-6D26-4FF1-F4BB-85800732167D}"/>
              </a:ext>
            </a:extLst>
          </p:cNvPr>
          <p:cNvSpPr txBox="1"/>
          <p:nvPr/>
        </p:nvSpPr>
        <p:spPr>
          <a:xfrm>
            <a:off x="668592" y="4336026"/>
            <a:ext cx="8229601" cy="2031325"/>
          </a:xfrm>
          <a:prstGeom prst="rect">
            <a:avLst/>
          </a:prstGeom>
          <a:noFill/>
        </p:spPr>
        <p:txBody>
          <a:bodyPr wrap="square" rtlCol="0">
            <a:spAutoFit/>
          </a:bodyPr>
          <a:lstStyle/>
          <a:p>
            <a:pPr marL="34290" indent="0">
              <a:buNone/>
            </a:pPr>
            <a:r>
              <a:rPr lang="en-US" dirty="0">
                <a:solidFill>
                  <a:schemeClr val="accent1"/>
                </a:solidFill>
                <a:latin typeface="Times New Roman" panose="02020603050405020304" pitchFamily="18" charset="0"/>
                <a:cs typeface="Times New Roman" panose="02020603050405020304" pitchFamily="18" charset="0"/>
              </a:rPr>
              <a:t>The Admin Panel in the Edu Consultancy System serves as a central dashboard for managing students, courses, subscriptions, and payments. It provides an intuitive interface with navigation options for viewing and updating student records, tracking subscriptions, and handling payments securely. Admins can efficiently oversee the system, ensuring smooth operations and transparency. The panel also includes a logout option for secure access control, making it a user-friendly and essential tool for effective administration.</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58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951D-A6BC-9997-DBD4-7440C1DE3ED4}"/>
              </a:ext>
            </a:extLst>
          </p:cNvPr>
          <p:cNvSpPr>
            <a:spLocks noGrp="1"/>
          </p:cNvSpPr>
          <p:nvPr>
            <p:ph type="title"/>
          </p:nvPr>
        </p:nvSpPr>
        <p:spPr/>
        <p:txBody>
          <a:bodyPr/>
          <a:lstStyle/>
          <a:p>
            <a:r>
              <a:rPr lang="en-IN" dirty="0"/>
              <a:t>Outputs:</a:t>
            </a:r>
          </a:p>
        </p:txBody>
      </p:sp>
      <p:sp>
        <p:nvSpPr>
          <p:cNvPr id="3" name="Content Placeholder 2">
            <a:extLst>
              <a:ext uri="{FF2B5EF4-FFF2-40B4-BE49-F238E27FC236}">
                <a16:creationId xmlns:a16="http://schemas.microsoft.com/office/drawing/2014/main" id="{19909C1F-068F-F07F-A1AC-1664ABA399B7}"/>
              </a:ext>
            </a:extLst>
          </p:cNvPr>
          <p:cNvSpPr>
            <a:spLocks noGrp="1"/>
          </p:cNvSpPr>
          <p:nvPr>
            <p:ph idx="1"/>
          </p:nvPr>
        </p:nvSpPr>
        <p:spPr>
          <a:xfrm>
            <a:off x="857251" y="2057400"/>
            <a:ext cx="7404653" cy="410497"/>
          </a:xfrm>
        </p:spPr>
        <p:txBody>
          <a:bodyPr>
            <a:normAutofit/>
          </a:bodyPr>
          <a:lstStyle/>
          <a:p>
            <a:r>
              <a:rPr lang="en-IN" dirty="0">
                <a:latin typeface="Times New Roman" panose="02020603050405020304" pitchFamily="18" charset="0"/>
                <a:cs typeface="Times New Roman" panose="02020603050405020304" pitchFamily="18" charset="0"/>
              </a:rPr>
              <a:t>Student Dashboard</a:t>
            </a:r>
          </a:p>
        </p:txBody>
      </p:sp>
      <p:pic>
        <p:nvPicPr>
          <p:cNvPr id="4" name="Picture 3">
            <a:extLst>
              <a:ext uri="{FF2B5EF4-FFF2-40B4-BE49-F238E27FC236}">
                <a16:creationId xmlns:a16="http://schemas.microsoft.com/office/drawing/2014/main" id="{69A3D5CE-09C1-7658-7903-061A4CA2A695}"/>
              </a:ext>
            </a:extLst>
          </p:cNvPr>
          <p:cNvPicPr>
            <a:picLocks noChangeAspect="1"/>
          </p:cNvPicPr>
          <p:nvPr/>
        </p:nvPicPr>
        <p:blipFill>
          <a:blip r:embed="rId2"/>
          <a:stretch>
            <a:fillRect/>
          </a:stretch>
        </p:blipFill>
        <p:spPr>
          <a:xfrm>
            <a:off x="572728" y="2711519"/>
            <a:ext cx="8217311" cy="1678585"/>
          </a:xfrm>
          <a:prstGeom prst="rect">
            <a:avLst/>
          </a:prstGeom>
        </p:spPr>
      </p:pic>
      <p:sp>
        <p:nvSpPr>
          <p:cNvPr id="5" name="TextBox 4">
            <a:extLst>
              <a:ext uri="{FF2B5EF4-FFF2-40B4-BE49-F238E27FC236}">
                <a16:creationId xmlns:a16="http://schemas.microsoft.com/office/drawing/2014/main" id="{7E452F74-6B3B-FDD3-E2BD-C4F957757156}"/>
              </a:ext>
            </a:extLst>
          </p:cNvPr>
          <p:cNvSpPr txBox="1"/>
          <p:nvPr/>
        </p:nvSpPr>
        <p:spPr>
          <a:xfrm>
            <a:off x="572728" y="4739148"/>
            <a:ext cx="8069827" cy="1754326"/>
          </a:xfrm>
          <a:prstGeom prst="rect">
            <a:avLst/>
          </a:prstGeom>
          <a:noFill/>
        </p:spPr>
        <p:txBody>
          <a:bodyPr wrap="square" rtlCol="0">
            <a:spAutoFit/>
          </a:bodyPr>
          <a:lstStyle/>
          <a:p>
            <a:r>
              <a:rPr lang="en-US" dirty="0">
                <a:solidFill>
                  <a:schemeClr val="accent1"/>
                </a:solidFill>
              </a:rPr>
              <a:t>The Student Dashboard in the Edu Consultancy System provides students with an intuitive interface to access courses, manage subscriptions, and track payments. With a simple navigation menu, students can explore available courses, view their enrollment details, and make secure payments. The dashboard enhances the learning experience by offering easy access to essential academic resources while ensuring a seamless and user-friendly experience.</a:t>
            </a:r>
            <a:endParaRPr lang="en-IN" dirty="0">
              <a:solidFill>
                <a:schemeClr val="accent1"/>
              </a:solidFill>
            </a:endParaRPr>
          </a:p>
        </p:txBody>
      </p:sp>
    </p:spTree>
    <p:extLst>
      <p:ext uri="{BB962C8B-B14F-4D97-AF65-F5344CB8AC3E}">
        <p14:creationId xmlns:p14="http://schemas.microsoft.com/office/powerpoint/2010/main" val="254513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 and Future Enhancements</a:t>
            </a:r>
          </a:p>
        </p:txBody>
      </p:sp>
      <p:sp>
        <p:nvSpPr>
          <p:cNvPr id="3" name="Content Placeholder 2"/>
          <p:cNvSpPr>
            <a:spLocks noGrp="1"/>
          </p:cNvSpPr>
          <p:nvPr>
            <p:ph idx="1"/>
          </p:nvPr>
        </p:nvSpPr>
        <p:spPr/>
        <p:txBody>
          <a:bodyPr/>
          <a:lstStyle/>
          <a:p>
            <a:pPr marL="34290" indent="0">
              <a:buNone/>
            </a:pPr>
            <a:endParaRPr lang="en-IN" dirty="0"/>
          </a:p>
          <a:p>
            <a:r>
              <a:rPr dirty="0"/>
              <a:t>The Education Consultancy System provides an efficient platform for students, parents, and consultants. Future enhancements may include AI-driven recommendations, chatbot integration for instant support, and expansion of course offerings.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The Education Consultancy System provides an efficient platform for students, parents, and consultants. </a:t>
            </a:r>
            <a:r>
              <a:rPr lang="en-IN" dirty="0"/>
              <a:t>It helps in </a:t>
            </a:r>
            <a:r>
              <a:rPr dirty="0"/>
              <a:t>educational planning, ensuring a smooth experience for all stakeholders.</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178</TotalTime>
  <Words>383</Words>
  <Application>Microsoft Office PowerPoint</Application>
  <PresentationFormat>On-screen Show (4:3)</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Times New Roman</vt:lpstr>
      <vt:lpstr>Basis</vt:lpstr>
      <vt:lpstr>Education Consultancy System</vt:lpstr>
      <vt:lpstr>Agenda</vt:lpstr>
      <vt:lpstr>Introduction</vt:lpstr>
      <vt:lpstr>Technology and Tools</vt:lpstr>
      <vt:lpstr>Modules to be Implemented</vt:lpstr>
      <vt:lpstr>Outputs</vt:lpstr>
      <vt:lpstr>Outputs:</vt:lpstr>
      <vt:lpstr>Conclusion and Future Enhancements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 Shravya</cp:lastModifiedBy>
  <cp:revision>8</cp:revision>
  <dcterms:created xsi:type="dcterms:W3CDTF">2013-01-27T09:14:16Z</dcterms:created>
  <dcterms:modified xsi:type="dcterms:W3CDTF">2025-04-06T16:57:32Z</dcterms:modified>
  <cp:category/>
</cp:coreProperties>
</file>