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14630400" cy="8229600"/>
  <p:notesSz cx="8229600" cy="14630400"/>
  <p:embeddedFontLst>
    <p:embeddedFont>
      <p:font typeface="Corben" panose="020B0604020202020204" charset="0"/>
      <p:regular r:id="rId10"/>
    </p:embeddedFont>
    <p:embeddedFont>
      <p:font typeface="Nobile"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75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2504256" y="2356256"/>
            <a:ext cx="5670590" cy="708779"/>
          </a:xfrm>
          <a:prstGeom prst="rect">
            <a:avLst/>
          </a:prstGeom>
          <a:noFill/>
          <a:ln/>
        </p:spPr>
        <p:txBody>
          <a:bodyPr wrap="none" lIns="0" tIns="0" rIns="0" bIns="0" rtlCol="0" anchor="t"/>
          <a:lstStyle/>
          <a:p>
            <a:pPr marL="0" indent="0">
              <a:lnSpc>
                <a:spcPts val="5550"/>
              </a:lnSpc>
              <a:buNone/>
            </a:pPr>
            <a:r>
              <a:rPr lang="en-US" sz="4400" dirty="0">
                <a:solidFill>
                  <a:srgbClr val="1B1B27"/>
                </a:solidFill>
                <a:latin typeface="Corben" pitchFamily="34" charset="0"/>
                <a:ea typeface="Corben" pitchFamily="34" charset="-122"/>
                <a:cs typeface="Corben" pitchFamily="34" charset="-120"/>
              </a:rPr>
              <a:t>Crime Detection Using Deep Learning</a:t>
            </a:r>
            <a:endParaRPr lang="en-US" sz="4400" dirty="0"/>
          </a:p>
        </p:txBody>
      </p:sp>
      <p:sp>
        <p:nvSpPr>
          <p:cNvPr id="4" name="Text 1"/>
          <p:cNvSpPr/>
          <p:nvPr/>
        </p:nvSpPr>
        <p:spPr>
          <a:xfrm>
            <a:off x="3536989" y="3323554"/>
            <a:ext cx="7556421" cy="2177415"/>
          </a:xfrm>
          <a:prstGeom prst="rect">
            <a:avLst/>
          </a:prstGeom>
          <a:noFill/>
          <a:ln/>
        </p:spPr>
        <p:txBody>
          <a:bodyPr wrap="square" lIns="0" tIns="0" rIns="0" bIns="0" rtlCol="0" anchor="t"/>
          <a:lstStyle/>
          <a:p>
            <a:pPr marL="0" indent="0" algn="just">
              <a:lnSpc>
                <a:spcPts val="2850"/>
              </a:lnSpc>
              <a:buNone/>
            </a:pPr>
            <a:r>
              <a:rPr lang="en-US" sz="1750" dirty="0">
                <a:solidFill>
                  <a:srgbClr val="404155"/>
                </a:solidFill>
                <a:latin typeface="Nobile" pitchFamily="34" charset="0"/>
                <a:ea typeface="Nobile" pitchFamily="34" charset="-122"/>
                <a:cs typeface="Nobile" pitchFamily="34" charset="-120"/>
              </a:rPr>
              <a:t>Revolutionizing public safety, Crime Detection AI leverages artificial intelligence to enhance law enforcement capabilities. With an image recognition accuracy of 98.7% in controlled tests and projected crime reduction of 15-20% within three years based on pilot programs, AI is poised to transform crime detection. This presentation will explore its potential, addressing objections and showcasing solutions.</a:t>
            </a:r>
            <a:endParaRPr lang="en-US" sz="1750" dirty="0"/>
          </a:p>
        </p:txBody>
      </p:sp>
      <p:sp>
        <p:nvSpPr>
          <p:cNvPr id="5" name="Shape 2"/>
          <p:cNvSpPr/>
          <p:nvPr/>
        </p:nvSpPr>
        <p:spPr>
          <a:xfrm>
            <a:off x="6280190" y="5674042"/>
            <a:ext cx="362903" cy="362903"/>
          </a:xfrm>
          <a:prstGeom prst="roundRect">
            <a:avLst>
              <a:gd name="adj" fmla="val 25194296"/>
            </a:avLst>
          </a:prstGeom>
          <a:noFill/>
          <a:ln w="7620">
            <a:solidFill>
              <a:srgbClr val="FFFFFF"/>
            </a:solidFill>
            <a:prstDash val="solid"/>
          </a:ln>
        </p:spPr>
      </p:sp>
      <p:pic>
        <p:nvPicPr>
          <p:cNvPr id="9" name="Picture 8">
            <a:extLst>
              <a:ext uri="{FF2B5EF4-FFF2-40B4-BE49-F238E27FC236}">
                <a16:creationId xmlns:a16="http://schemas.microsoft.com/office/drawing/2014/main" id="{2869D01B-67B7-04BE-BD37-50187FEB5DB1}"/>
              </a:ext>
            </a:extLst>
          </p:cNvPr>
          <p:cNvPicPr>
            <a:picLocks noChangeAspect="1"/>
          </p:cNvPicPr>
          <p:nvPr/>
        </p:nvPicPr>
        <p:blipFill>
          <a:blip r:embed="rId3"/>
          <a:stretch>
            <a:fillRect/>
          </a:stretch>
        </p:blipFill>
        <p:spPr>
          <a:xfrm>
            <a:off x="11448606" y="7180827"/>
            <a:ext cx="3181794" cy="10002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272540"/>
            <a:ext cx="5670590" cy="708779"/>
          </a:xfrm>
          <a:prstGeom prst="rect">
            <a:avLst/>
          </a:prstGeom>
          <a:noFill/>
          <a:ln/>
        </p:spPr>
        <p:txBody>
          <a:bodyPr wrap="none" lIns="0" tIns="0" rIns="0" bIns="0" rtlCol="0" anchor="t"/>
          <a:lstStyle/>
          <a:p>
            <a:pPr marL="0" indent="0">
              <a:lnSpc>
                <a:spcPts val="5550"/>
              </a:lnSpc>
              <a:buNone/>
            </a:pPr>
            <a:r>
              <a:rPr lang="en-US" sz="4800" dirty="0">
                <a:solidFill>
                  <a:srgbClr val="1B1B27"/>
                </a:solidFill>
                <a:latin typeface="Corben" pitchFamily="34" charset="0"/>
                <a:ea typeface="Corben" pitchFamily="34" charset="-122"/>
                <a:cs typeface="Corben" pitchFamily="34" charset="-120"/>
              </a:rPr>
              <a:t>Introduction</a:t>
            </a:r>
            <a:endParaRPr lang="en-US" sz="4800" dirty="0"/>
          </a:p>
        </p:txBody>
      </p:sp>
      <p:sp>
        <p:nvSpPr>
          <p:cNvPr id="3" name="Text 1"/>
          <p:cNvSpPr/>
          <p:nvPr/>
        </p:nvSpPr>
        <p:spPr>
          <a:xfrm>
            <a:off x="793790" y="2350548"/>
            <a:ext cx="13042821" cy="3372519"/>
          </a:xfrm>
          <a:prstGeom prst="rect">
            <a:avLst/>
          </a:prstGeom>
          <a:noFill/>
          <a:ln/>
        </p:spPr>
        <p:txBody>
          <a:bodyPr wrap="square" lIns="0" tIns="0" rIns="0" bIns="0" rtlCol="0" anchor="t"/>
          <a:lstStyle/>
          <a:p>
            <a:pPr marL="0" indent="0" algn="just">
              <a:lnSpc>
                <a:spcPct val="150000"/>
              </a:lnSpc>
              <a:buNone/>
            </a:pPr>
            <a:r>
              <a:rPr lang="en-US" sz="2000" dirty="0">
                <a:effectLst/>
                <a:latin typeface="Nobile" panose="020B0604020202020204" charset="0"/>
                <a:ea typeface="Calibri" panose="020F0502020204030204" pitchFamily="34" charset="0"/>
              </a:rPr>
              <a:t>In recent years, artificial intelligence (AI) has become a focus of interest for security and surveillance systems. Criminal behavior is becoming more complex, which drives the need for automated, intelligent, and efficient detection methods. AI-based models, especially deep learning-based methods, have been gaining popularity for detecting anomalous activities, objects, and behaviors in various environments. This project aims to develop a convolutional neural network (CNN) model for image classification and crime detection. CNNs are capable of extracting meaningful features from an image by applying multiple convolution and pooling operations. This makes it possible to recognize complex patterns that are difficult to detect using other methods. To build a crime detection system, a large dataset containing images labeled as “crime” and “normal” is used for training. </a:t>
            </a:r>
            <a:endParaRPr lang="en-US" sz="2000" dirty="0">
              <a:latin typeface="Nobile" panose="020B0604020202020204" charset="0"/>
            </a:endParaRPr>
          </a:p>
        </p:txBody>
      </p:sp>
      <p:pic>
        <p:nvPicPr>
          <p:cNvPr id="18" name="Picture 17">
            <a:extLst>
              <a:ext uri="{FF2B5EF4-FFF2-40B4-BE49-F238E27FC236}">
                <a16:creationId xmlns:a16="http://schemas.microsoft.com/office/drawing/2014/main" id="{72784558-020F-85DD-10DC-36EC0E78093A}"/>
              </a:ext>
            </a:extLst>
          </p:cNvPr>
          <p:cNvPicPr>
            <a:picLocks noChangeAspect="1"/>
          </p:cNvPicPr>
          <p:nvPr/>
        </p:nvPicPr>
        <p:blipFill>
          <a:blip r:embed="rId3"/>
          <a:stretch>
            <a:fillRect/>
          </a:stretch>
        </p:blipFill>
        <p:spPr>
          <a:xfrm>
            <a:off x="11448606" y="7229335"/>
            <a:ext cx="3181794" cy="10002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465212" y="319727"/>
            <a:ext cx="4324945" cy="540663"/>
          </a:xfrm>
          <a:prstGeom prst="rect">
            <a:avLst/>
          </a:prstGeom>
          <a:noFill/>
          <a:ln/>
        </p:spPr>
        <p:txBody>
          <a:bodyPr wrap="none" lIns="0" tIns="0" rIns="0" bIns="0" rtlCol="0" anchor="t"/>
          <a:lstStyle/>
          <a:p>
            <a:pPr marL="0" indent="0">
              <a:lnSpc>
                <a:spcPts val="4250"/>
              </a:lnSpc>
              <a:buNone/>
            </a:pPr>
            <a:r>
              <a:rPr lang="en-US" sz="4800" dirty="0">
                <a:solidFill>
                  <a:srgbClr val="1B1B27"/>
                </a:solidFill>
                <a:latin typeface="Corben" pitchFamily="34" charset="0"/>
                <a:ea typeface="Corben" pitchFamily="34" charset="-122"/>
                <a:cs typeface="Corben" pitchFamily="34" charset="-120"/>
              </a:rPr>
              <a:t>Objective</a:t>
            </a:r>
            <a:endParaRPr lang="en-US" sz="4800" dirty="0"/>
          </a:p>
        </p:txBody>
      </p:sp>
      <p:sp>
        <p:nvSpPr>
          <p:cNvPr id="4" name="Text 1"/>
          <p:cNvSpPr/>
          <p:nvPr/>
        </p:nvSpPr>
        <p:spPr>
          <a:xfrm>
            <a:off x="431188" y="1292066"/>
            <a:ext cx="12292102" cy="1938691"/>
          </a:xfrm>
          <a:prstGeom prst="rect">
            <a:avLst/>
          </a:prstGeom>
          <a:noFill/>
          <a:ln/>
        </p:spPr>
        <p:txBody>
          <a:bodyPr wrap="square" lIns="0" tIns="0" rIns="0" bIns="0" rtlCol="0" anchor="t"/>
          <a:lstStyle/>
          <a:p>
            <a:pPr marL="0" indent="0" algn="just">
              <a:lnSpc>
                <a:spcPts val="2150"/>
              </a:lnSpc>
              <a:buNone/>
            </a:pPr>
            <a:r>
              <a:rPr lang="en-US" sz="2400" dirty="0">
                <a:solidFill>
                  <a:srgbClr val="404155"/>
                </a:solidFill>
                <a:latin typeface="Nobile" pitchFamily="34" charset="0"/>
                <a:ea typeface="Nobile" pitchFamily="34" charset="-122"/>
                <a:cs typeface="Nobile" pitchFamily="34" charset="-120"/>
              </a:rPr>
              <a:t>Addressing concerns, we focus on mitigating algorithmic bias through fairness metrics and disparate impact analysis. We employ anonymization techniques and data security protocols, such as differential privacy, to resolve privacy issues. Ethical frameworks, transparency, accountability, and public trust are our guiding principles.</a:t>
            </a:r>
            <a:endParaRPr lang="en-US" sz="2400" dirty="0"/>
          </a:p>
        </p:txBody>
      </p:sp>
      <p:sp>
        <p:nvSpPr>
          <p:cNvPr id="5" name="Text 2"/>
          <p:cNvSpPr/>
          <p:nvPr/>
        </p:nvSpPr>
        <p:spPr>
          <a:xfrm>
            <a:off x="431188" y="2754332"/>
            <a:ext cx="7933134" cy="830104"/>
          </a:xfrm>
          <a:prstGeom prst="rect">
            <a:avLst/>
          </a:prstGeom>
          <a:noFill/>
          <a:ln/>
        </p:spPr>
        <p:txBody>
          <a:bodyPr wrap="square" lIns="0" tIns="0" rIns="0" bIns="0" rtlCol="0" anchor="t"/>
          <a:lstStyle/>
          <a:p>
            <a:pPr marL="0" indent="0" algn="just">
              <a:lnSpc>
                <a:spcPts val="2150"/>
              </a:lnSpc>
              <a:buNone/>
            </a:pPr>
            <a:r>
              <a:rPr lang="en-US" sz="2400" dirty="0">
                <a:solidFill>
                  <a:srgbClr val="404155"/>
                </a:solidFill>
                <a:latin typeface="Nobile" pitchFamily="34" charset="0"/>
                <a:ea typeface="Nobile" pitchFamily="34" charset="-122"/>
                <a:cs typeface="Nobile" pitchFamily="34" charset="-120"/>
              </a:rPr>
              <a:t>Maintaining human oversight and critical thinking is crucial, with explainable AI enhancing transparency. Ensemble methods reduce false positives by 22%, ensuring reliability. Our commitment is responsible and ethical implementation.</a:t>
            </a:r>
            <a:endParaRPr lang="en-US" sz="2400" dirty="0"/>
          </a:p>
        </p:txBody>
      </p:sp>
      <p:pic>
        <p:nvPicPr>
          <p:cNvPr id="6" name="Image 1" descr="preencoded.png"/>
          <p:cNvPicPr>
            <a:picLocks noChangeAspect="1"/>
          </p:cNvPicPr>
          <p:nvPr/>
        </p:nvPicPr>
        <p:blipFill>
          <a:blip r:embed="rId3"/>
          <a:stretch>
            <a:fillRect/>
          </a:stretch>
        </p:blipFill>
        <p:spPr>
          <a:xfrm>
            <a:off x="551644" y="4693023"/>
            <a:ext cx="864989" cy="1037987"/>
          </a:xfrm>
          <a:prstGeom prst="rect">
            <a:avLst/>
          </a:prstGeom>
        </p:spPr>
      </p:pic>
      <p:sp>
        <p:nvSpPr>
          <p:cNvPr id="7" name="Text 3"/>
          <p:cNvSpPr/>
          <p:nvPr/>
        </p:nvSpPr>
        <p:spPr>
          <a:xfrm>
            <a:off x="1546477" y="4831228"/>
            <a:ext cx="2162413" cy="270272"/>
          </a:xfrm>
          <a:prstGeom prst="rect">
            <a:avLst/>
          </a:prstGeom>
          <a:noFill/>
          <a:ln/>
        </p:spPr>
        <p:txBody>
          <a:bodyPr wrap="none" lIns="0" tIns="0" rIns="0" bIns="0" rtlCol="0" anchor="t"/>
          <a:lstStyle/>
          <a:p>
            <a:pPr marL="0" indent="0" algn="l">
              <a:lnSpc>
                <a:spcPts val="2100"/>
              </a:lnSpc>
              <a:buNone/>
            </a:pPr>
            <a:r>
              <a:rPr lang="en-US" sz="2400" dirty="0">
                <a:solidFill>
                  <a:srgbClr val="404155"/>
                </a:solidFill>
                <a:latin typeface="Corben" pitchFamily="34" charset="0"/>
                <a:ea typeface="Corben" pitchFamily="34" charset="-122"/>
                <a:cs typeface="Corben" pitchFamily="34" charset="-120"/>
              </a:rPr>
              <a:t>Bias</a:t>
            </a:r>
            <a:endParaRPr lang="en-US" sz="2400" dirty="0"/>
          </a:p>
        </p:txBody>
      </p:sp>
      <p:sp>
        <p:nvSpPr>
          <p:cNvPr id="8" name="Text 4"/>
          <p:cNvSpPr/>
          <p:nvPr/>
        </p:nvSpPr>
        <p:spPr>
          <a:xfrm>
            <a:off x="1546477" y="5320886"/>
            <a:ext cx="6808708" cy="276701"/>
          </a:xfrm>
          <a:prstGeom prst="rect">
            <a:avLst/>
          </a:prstGeom>
          <a:noFill/>
          <a:ln/>
        </p:spPr>
        <p:txBody>
          <a:bodyPr wrap="none" lIns="0" tIns="0" rIns="0" bIns="0" rtlCol="0" anchor="t"/>
          <a:lstStyle/>
          <a:p>
            <a:pPr marL="0" indent="0" algn="l">
              <a:lnSpc>
                <a:spcPts val="2150"/>
              </a:lnSpc>
              <a:buNone/>
            </a:pPr>
            <a:r>
              <a:rPr lang="en-US" dirty="0">
                <a:solidFill>
                  <a:srgbClr val="404155"/>
                </a:solidFill>
                <a:latin typeface="Nobile" pitchFamily="34" charset="0"/>
                <a:ea typeface="Nobile" pitchFamily="34" charset="-122"/>
                <a:cs typeface="Nobile" pitchFamily="34" charset="-120"/>
              </a:rPr>
              <a:t>Mitigation strategies and fairness metrics</a:t>
            </a:r>
            <a:endParaRPr lang="en-US" dirty="0"/>
          </a:p>
        </p:txBody>
      </p:sp>
      <p:pic>
        <p:nvPicPr>
          <p:cNvPr id="9" name="Image 2" descr="preencoded.png"/>
          <p:cNvPicPr>
            <a:picLocks noChangeAspect="1"/>
          </p:cNvPicPr>
          <p:nvPr/>
        </p:nvPicPr>
        <p:blipFill>
          <a:blip r:embed="rId4"/>
          <a:stretch>
            <a:fillRect/>
          </a:stretch>
        </p:blipFill>
        <p:spPr>
          <a:xfrm>
            <a:off x="8206839" y="4584380"/>
            <a:ext cx="864989" cy="1037987"/>
          </a:xfrm>
          <a:prstGeom prst="rect">
            <a:avLst/>
          </a:prstGeom>
        </p:spPr>
      </p:pic>
      <p:sp>
        <p:nvSpPr>
          <p:cNvPr id="10" name="Text 5"/>
          <p:cNvSpPr/>
          <p:nvPr/>
        </p:nvSpPr>
        <p:spPr>
          <a:xfrm>
            <a:off x="9318936" y="4778170"/>
            <a:ext cx="2162413" cy="270272"/>
          </a:xfrm>
          <a:prstGeom prst="rect">
            <a:avLst/>
          </a:prstGeom>
          <a:noFill/>
          <a:ln/>
        </p:spPr>
        <p:txBody>
          <a:bodyPr wrap="none" lIns="0" tIns="0" rIns="0" bIns="0" rtlCol="0" anchor="t"/>
          <a:lstStyle/>
          <a:p>
            <a:pPr marL="0" indent="0" algn="l">
              <a:lnSpc>
                <a:spcPts val="2100"/>
              </a:lnSpc>
              <a:buNone/>
            </a:pPr>
            <a:r>
              <a:rPr lang="en-US" sz="2400" dirty="0">
                <a:solidFill>
                  <a:srgbClr val="404155"/>
                </a:solidFill>
                <a:latin typeface="Corben" pitchFamily="34" charset="0"/>
                <a:ea typeface="Corben" pitchFamily="34" charset="-122"/>
                <a:cs typeface="Corben" pitchFamily="34" charset="-120"/>
              </a:rPr>
              <a:t>Privacy</a:t>
            </a:r>
            <a:endParaRPr lang="en-US" sz="2400" dirty="0"/>
          </a:p>
        </p:txBody>
      </p:sp>
      <p:sp>
        <p:nvSpPr>
          <p:cNvPr id="11" name="Text 6"/>
          <p:cNvSpPr/>
          <p:nvPr/>
        </p:nvSpPr>
        <p:spPr>
          <a:xfrm>
            <a:off x="9206422" y="5199353"/>
            <a:ext cx="6808708" cy="276701"/>
          </a:xfrm>
          <a:prstGeom prst="rect">
            <a:avLst/>
          </a:prstGeom>
          <a:noFill/>
          <a:ln/>
        </p:spPr>
        <p:txBody>
          <a:bodyPr wrap="none" lIns="0" tIns="0" rIns="0" bIns="0" rtlCol="0" anchor="t"/>
          <a:lstStyle/>
          <a:p>
            <a:pPr marL="0" indent="0" algn="l">
              <a:lnSpc>
                <a:spcPts val="2150"/>
              </a:lnSpc>
              <a:buNone/>
            </a:pPr>
            <a:r>
              <a:rPr lang="en-US" dirty="0">
                <a:solidFill>
                  <a:srgbClr val="404155"/>
                </a:solidFill>
                <a:latin typeface="Nobile" pitchFamily="34" charset="0"/>
                <a:ea typeface="Nobile" pitchFamily="34" charset="-122"/>
                <a:cs typeface="Nobile" pitchFamily="34" charset="-120"/>
              </a:rPr>
              <a:t>Anonymization techniques and data security</a:t>
            </a:r>
            <a:endParaRPr lang="en-US" dirty="0"/>
          </a:p>
        </p:txBody>
      </p:sp>
      <p:pic>
        <p:nvPicPr>
          <p:cNvPr id="12" name="Image 3" descr="preencoded.png"/>
          <p:cNvPicPr>
            <a:picLocks noChangeAspect="1"/>
          </p:cNvPicPr>
          <p:nvPr/>
        </p:nvPicPr>
        <p:blipFill>
          <a:blip r:embed="rId5"/>
          <a:stretch>
            <a:fillRect/>
          </a:stretch>
        </p:blipFill>
        <p:spPr>
          <a:xfrm>
            <a:off x="551643" y="6369843"/>
            <a:ext cx="864989" cy="1037987"/>
          </a:xfrm>
          <a:prstGeom prst="rect">
            <a:avLst/>
          </a:prstGeom>
        </p:spPr>
      </p:pic>
      <p:sp>
        <p:nvSpPr>
          <p:cNvPr id="13" name="Text 7"/>
          <p:cNvSpPr/>
          <p:nvPr/>
        </p:nvSpPr>
        <p:spPr>
          <a:xfrm>
            <a:off x="1520205" y="6544853"/>
            <a:ext cx="2162413" cy="270272"/>
          </a:xfrm>
          <a:prstGeom prst="rect">
            <a:avLst/>
          </a:prstGeom>
          <a:noFill/>
          <a:ln/>
        </p:spPr>
        <p:txBody>
          <a:bodyPr wrap="none" lIns="0" tIns="0" rIns="0" bIns="0" rtlCol="0" anchor="t"/>
          <a:lstStyle/>
          <a:p>
            <a:pPr marL="0" indent="0" algn="l">
              <a:lnSpc>
                <a:spcPts val="2100"/>
              </a:lnSpc>
              <a:buNone/>
            </a:pPr>
            <a:r>
              <a:rPr lang="en-US" sz="2400" dirty="0">
                <a:solidFill>
                  <a:srgbClr val="404155"/>
                </a:solidFill>
                <a:latin typeface="Corben" pitchFamily="34" charset="0"/>
                <a:ea typeface="Corben" pitchFamily="34" charset="-122"/>
                <a:cs typeface="Corben" pitchFamily="34" charset="-120"/>
              </a:rPr>
              <a:t>Human Oversight</a:t>
            </a:r>
            <a:endParaRPr lang="en-US" sz="2400" dirty="0"/>
          </a:p>
        </p:txBody>
      </p:sp>
      <p:sp>
        <p:nvSpPr>
          <p:cNvPr id="14" name="Text 8"/>
          <p:cNvSpPr/>
          <p:nvPr/>
        </p:nvSpPr>
        <p:spPr>
          <a:xfrm>
            <a:off x="1520205" y="6945476"/>
            <a:ext cx="6808708" cy="276701"/>
          </a:xfrm>
          <a:prstGeom prst="rect">
            <a:avLst/>
          </a:prstGeom>
          <a:noFill/>
          <a:ln/>
        </p:spPr>
        <p:txBody>
          <a:bodyPr wrap="none" lIns="0" tIns="0" rIns="0" bIns="0" rtlCol="0" anchor="t"/>
          <a:lstStyle/>
          <a:p>
            <a:pPr marL="0" indent="0" algn="l">
              <a:lnSpc>
                <a:spcPts val="2150"/>
              </a:lnSpc>
              <a:buNone/>
            </a:pPr>
            <a:r>
              <a:rPr lang="en-US" dirty="0">
                <a:solidFill>
                  <a:srgbClr val="404155"/>
                </a:solidFill>
                <a:latin typeface="Nobile" pitchFamily="34" charset="0"/>
                <a:ea typeface="Nobile" pitchFamily="34" charset="-122"/>
                <a:cs typeface="Nobile" pitchFamily="34" charset="-120"/>
              </a:rPr>
              <a:t>Maintaining critical thinking</a:t>
            </a:r>
            <a:endParaRPr lang="en-US" dirty="0"/>
          </a:p>
        </p:txBody>
      </p:sp>
      <p:pic>
        <p:nvPicPr>
          <p:cNvPr id="15" name="Image 4" descr="preencoded.png"/>
          <p:cNvPicPr>
            <a:picLocks noChangeAspect="1"/>
          </p:cNvPicPr>
          <p:nvPr/>
        </p:nvPicPr>
        <p:blipFill>
          <a:blip r:embed="rId6"/>
          <a:stretch>
            <a:fillRect/>
          </a:stretch>
        </p:blipFill>
        <p:spPr>
          <a:xfrm>
            <a:off x="8266112" y="6296050"/>
            <a:ext cx="864989" cy="1037987"/>
          </a:xfrm>
          <a:prstGeom prst="rect">
            <a:avLst/>
          </a:prstGeom>
        </p:spPr>
      </p:pic>
      <p:sp>
        <p:nvSpPr>
          <p:cNvPr id="16" name="Text 9"/>
          <p:cNvSpPr/>
          <p:nvPr/>
        </p:nvSpPr>
        <p:spPr>
          <a:xfrm>
            <a:off x="9352960" y="6369843"/>
            <a:ext cx="2162413" cy="270272"/>
          </a:xfrm>
          <a:prstGeom prst="rect">
            <a:avLst/>
          </a:prstGeom>
          <a:noFill/>
          <a:ln/>
        </p:spPr>
        <p:txBody>
          <a:bodyPr wrap="none" lIns="0" tIns="0" rIns="0" bIns="0" rtlCol="0" anchor="t"/>
          <a:lstStyle/>
          <a:p>
            <a:pPr marL="0" indent="0" algn="l">
              <a:lnSpc>
                <a:spcPts val="2100"/>
              </a:lnSpc>
              <a:buNone/>
            </a:pPr>
            <a:r>
              <a:rPr lang="en-US" sz="2400" dirty="0">
                <a:solidFill>
                  <a:srgbClr val="404155"/>
                </a:solidFill>
                <a:latin typeface="Corben" pitchFamily="34" charset="0"/>
                <a:ea typeface="Corben" pitchFamily="34" charset="-122"/>
                <a:cs typeface="Corben" pitchFamily="34" charset="-120"/>
              </a:rPr>
              <a:t>Ethics</a:t>
            </a:r>
            <a:endParaRPr lang="en-US" sz="2400" dirty="0"/>
          </a:p>
        </p:txBody>
      </p:sp>
      <p:sp>
        <p:nvSpPr>
          <p:cNvPr id="17" name="Text 10"/>
          <p:cNvSpPr/>
          <p:nvPr/>
        </p:nvSpPr>
        <p:spPr>
          <a:xfrm>
            <a:off x="9318936" y="6787224"/>
            <a:ext cx="6808708" cy="276701"/>
          </a:xfrm>
          <a:prstGeom prst="rect">
            <a:avLst/>
          </a:prstGeom>
          <a:noFill/>
          <a:ln/>
        </p:spPr>
        <p:txBody>
          <a:bodyPr wrap="none" lIns="0" tIns="0" rIns="0" bIns="0" rtlCol="0" anchor="t"/>
          <a:lstStyle/>
          <a:p>
            <a:pPr marL="0" indent="0" algn="l">
              <a:lnSpc>
                <a:spcPts val="2150"/>
              </a:lnSpc>
              <a:buNone/>
            </a:pPr>
            <a:r>
              <a:rPr lang="en-US" dirty="0">
                <a:solidFill>
                  <a:srgbClr val="404155"/>
                </a:solidFill>
                <a:latin typeface="Nobile" pitchFamily="34" charset="0"/>
                <a:ea typeface="Nobile" pitchFamily="34" charset="-122"/>
                <a:cs typeface="Nobile" pitchFamily="34" charset="-120"/>
              </a:rPr>
              <a:t>Transparency and accountability</a:t>
            </a:r>
            <a:endParaRPr lang="en-US" dirty="0"/>
          </a:p>
        </p:txBody>
      </p:sp>
      <p:pic>
        <p:nvPicPr>
          <p:cNvPr id="19" name="Picture 18">
            <a:extLst>
              <a:ext uri="{FF2B5EF4-FFF2-40B4-BE49-F238E27FC236}">
                <a16:creationId xmlns:a16="http://schemas.microsoft.com/office/drawing/2014/main" id="{527323A1-C462-039F-2E69-A01AB7810587}"/>
              </a:ext>
            </a:extLst>
          </p:cNvPr>
          <p:cNvPicPr>
            <a:picLocks noChangeAspect="1"/>
          </p:cNvPicPr>
          <p:nvPr/>
        </p:nvPicPr>
        <p:blipFill>
          <a:blip r:embed="rId7"/>
          <a:stretch>
            <a:fillRect/>
          </a:stretch>
        </p:blipFill>
        <p:spPr>
          <a:xfrm>
            <a:off x="11448606" y="7222177"/>
            <a:ext cx="3181794" cy="10002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14" name="Shape 3">
            <a:extLst>
              <a:ext uri="{FF2B5EF4-FFF2-40B4-BE49-F238E27FC236}">
                <a16:creationId xmlns:a16="http://schemas.microsoft.com/office/drawing/2014/main" id="{C9E51863-805B-837B-9319-D760B7F69F29}"/>
              </a:ext>
            </a:extLst>
          </p:cNvPr>
          <p:cNvSpPr/>
          <p:nvPr/>
        </p:nvSpPr>
        <p:spPr>
          <a:xfrm>
            <a:off x="9616159" y="5167570"/>
            <a:ext cx="4234024" cy="1583234"/>
          </a:xfrm>
          <a:prstGeom prst="roundRect">
            <a:avLst>
              <a:gd name="adj" fmla="val 7205"/>
            </a:avLst>
          </a:prstGeom>
          <a:solidFill>
            <a:srgbClr val="D2D9F9"/>
          </a:solidFill>
          <a:ln w="7620">
            <a:solidFill>
              <a:srgbClr val="B8BFDF"/>
            </a:solidFill>
            <a:prstDash val="solid"/>
          </a:ln>
        </p:spPr>
        <p:txBody>
          <a:bodyPr/>
          <a:lstStyle/>
          <a:p>
            <a:endParaRPr lang="en-IN" dirty="0"/>
          </a:p>
        </p:txBody>
      </p:sp>
      <p:sp>
        <p:nvSpPr>
          <p:cNvPr id="13" name="Shape 3">
            <a:extLst>
              <a:ext uri="{FF2B5EF4-FFF2-40B4-BE49-F238E27FC236}">
                <a16:creationId xmlns:a16="http://schemas.microsoft.com/office/drawing/2014/main" id="{EB604EB8-1F15-9A09-C001-E322FFAF1C92}"/>
              </a:ext>
            </a:extLst>
          </p:cNvPr>
          <p:cNvSpPr/>
          <p:nvPr/>
        </p:nvSpPr>
        <p:spPr>
          <a:xfrm>
            <a:off x="5077020" y="5170883"/>
            <a:ext cx="4234024" cy="1583234"/>
          </a:xfrm>
          <a:prstGeom prst="roundRect">
            <a:avLst>
              <a:gd name="adj" fmla="val 7205"/>
            </a:avLst>
          </a:prstGeom>
          <a:solidFill>
            <a:srgbClr val="D2D9F9"/>
          </a:solidFill>
          <a:ln w="7620">
            <a:solidFill>
              <a:srgbClr val="B8BFDF"/>
            </a:solidFill>
            <a:prstDash val="solid"/>
          </a:ln>
        </p:spPr>
      </p:sp>
      <p:sp>
        <p:nvSpPr>
          <p:cNvPr id="11" name="Shape 3">
            <a:extLst>
              <a:ext uri="{FF2B5EF4-FFF2-40B4-BE49-F238E27FC236}">
                <a16:creationId xmlns:a16="http://schemas.microsoft.com/office/drawing/2014/main" id="{9C2B45AB-4A2C-09F3-2CC7-EBCD3831F76E}"/>
              </a:ext>
            </a:extLst>
          </p:cNvPr>
          <p:cNvSpPr/>
          <p:nvPr/>
        </p:nvSpPr>
        <p:spPr>
          <a:xfrm>
            <a:off x="665836" y="5187226"/>
            <a:ext cx="4234024" cy="1583234"/>
          </a:xfrm>
          <a:prstGeom prst="roundRect">
            <a:avLst>
              <a:gd name="adj" fmla="val 7205"/>
            </a:avLst>
          </a:prstGeom>
          <a:solidFill>
            <a:srgbClr val="D2D9F9"/>
          </a:solidFill>
          <a:ln w="7620">
            <a:solidFill>
              <a:srgbClr val="B8BFDF"/>
            </a:solidFill>
            <a:prstDash val="solid"/>
          </a:ln>
        </p:spPr>
      </p:sp>
      <p:sp>
        <p:nvSpPr>
          <p:cNvPr id="2" name="Text 0"/>
          <p:cNvSpPr/>
          <p:nvPr/>
        </p:nvSpPr>
        <p:spPr>
          <a:xfrm>
            <a:off x="793790" y="1320760"/>
            <a:ext cx="5670590" cy="708779"/>
          </a:xfrm>
          <a:prstGeom prst="rect">
            <a:avLst/>
          </a:prstGeom>
          <a:noFill/>
          <a:ln/>
        </p:spPr>
        <p:txBody>
          <a:bodyPr wrap="none" lIns="0" tIns="0" rIns="0" bIns="0" rtlCol="0" anchor="t"/>
          <a:lstStyle/>
          <a:p>
            <a:pPr marL="0" indent="0">
              <a:lnSpc>
                <a:spcPts val="5550"/>
              </a:lnSpc>
              <a:buNone/>
            </a:pPr>
            <a:r>
              <a:rPr lang="en-US" sz="4800" dirty="0">
                <a:solidFill>
                  <a:srgbClr val="1B1B27"/>
                </a:solidFill>
                <a:latin typeface="Corben" pitchFamily="34" charset="0"/>
                <a:ea typeface="Corben" pitchFamily="34" charset="-122"/>
                <a:cs typeface="Corben" pitchFamily="34" charset="-120"/>
              </a:rPr>
              <a:t>Problem Statement</a:t>
            </a:r>
            <a:endParaRPr lang="en-US" sz="4800" dirty="0"/>
          </a:p>
        </p:txBody>
      </p:sp>
      <p:sp>
        <p:nvSpPr>
          <p:cNvPr id="3" name="Text 1"/>
          <p:cNvSpPr/>
          <p:nvPr/>
        </p:nvSpPr>
        <p:spPr>
          <a:xfrm>
            <a:off x="793790" y="2256354"/>
            <a:ext cx="13042821" cy="1451610"/>
          </a:xfrm>
          <a:prstGeom prst="rect">
            <a:avLst/>
          </a:prstGeom>
          <a:noFill/>
          <a:ln/>
        </p:spPr>
        <p:txBody>
          <a:bodyPr wrap="square" lIns="0" tIns="0" rIns="0" bIns="0" rtlCol="0" anchor="t"/>
          <a:lstStyle/>
          <a:p>
            <a:pPr marL="0" indent="0" algn="just">
              <a:lnSpc>
                <a:spcPts val="2850"/>
              </a:lnSpc>
              <a:buNone/>
            </a:pPr>
            <a:r>
              <a:rPr lang="en-US" sz="2000" dirty="0">
                <a:solidFill>
                  <a:srgbClr val="404155"/>
                </a:solidFill>
                <a:latin typeface="Nobile" pitchFamily="34" charset="0"/>
                <a:ea typeface="Nobile" pitchFamily="34" charset="-122"/>
                <a:cs typeface="Nobile" pitchFamily="34" charset="-120"/>
              </a:rPr>
              <a:t>Traditional crime detection encounters many problems, including limited resources with police departments facing budget constraints and staffing shortages, and a reactive approach that responds to crimes after they occur rather than preventing them. Data overload also poses a challenge, with difficulty in processing and analyzing massive amounts of crime data, often exceeding 10+ terabytes per day in major cities.</a:t>
            </a:r>
            <a:endParaRPr lang="en-US" sz="2000" dirty="0"/>
          </a:p>
        </p:txBody>
      </p:sp>
      <p:sp>
        <p:nvSpPr>
          <p:cNvPr id="4" name="Text 2"/>
          <p:cNvSpPr/>
          <p:nvPr/>
        </p:nvSpPr>
        <p:spPr>
          <a:xfrm>
            <a:off x="793789" y="4117598"/>
            <a:ext cx="13042821" cy="725805"/>
          </a:xfrm>
          <a:prstGeom prst="rect">
            <a:avLst/>
          </a:prstGeom>
          <a:noFill/>
          <a:ln/>
        </p:spPr>
        <p:txBody>
          <a:bodyPr wrap="square" lIns="0" tIns="0" rIns="0" bIns="0" rtlCol="0" anchor="t"/>
          <a:lstStyle/>
          <a:p>
            <a:pPr marL="0" indent="0" algn="just">
              <a:lnSpc>
                <a:spcPts val="2850"/>
              </a:lnSpc>
              <a:buNone/>
            </a:pPr>
            <a:r>
              <a:rPr lang="en-US" sz="2000" dirty="0">
                <a:solidFill>
                  <a:srgbClr val="404155"/>
                </a:solidFill>
                <a:latin typeface="Nobile" pitchFamily="34" charset="0"/>
                <a:ea typeface="Nobile" pitchFamily="34" charset="-122"/>
                <a:cs typeface="Nobile" pitchFamily="34" charset="-120"/>
              </a:rPr>
              <a:t>Additionally, human error contributes to challenges, with subjective analysis and cognitive biases affecting investigations, leading to an average police clearance rate for violent crimes of just 45.5% (FBI, 2022).</a:t>
            </a:r>
            <a:endParaRPr lang="en-US" sz="2000" dirty="0"/>
          </a:p>
        </p:txBody>
      </p:sp>
      <p:sp>
        <p:nvSpPr>
          <p:cNvPr id="5" name="Text 3"/>
          <p:cNvSpPr/>
          <p:nvPr/>
        </p:nvSpPr>
        <p:spPr>
          <a:xfrm>
            <a:off x="793790" y="5397698"/>
            <a:ext cx="2835235" cy="354330"/>
          </a:xfrm>
          <a:prstGeom prst="rect">
            <a:avLst/>
          </a:prstGeom>
          <a:noFill/>
          <a:ln/>
        </p:spPr>
        <p:txBody>
          <a:bodyPr wrap="none" lIns="0" tIns="0" rIns="0" bIns="0" rtlCol="0" anchor="t"/>
          <a:lstStyle/>
          <a:p>
            <a:pPr marL="0" indent="0">
              <a:lnSpc>
                <a:spcPts val="2750"/>
              </a:lnSpc>
              <a:buNone/>
            </a:pPr>
            <a:r>
              <a:rPr lang="en-US" sz="2800" dirty="0">
                <a:solidFill>
                  <a:srgbClr val="1B1B27"/>
                </a:solidFill>
                <a:latin typeface="Corben" pitchFamily="34" charset="0"/>
                <a:ea typeface="Corben" pitchFamily="34" charset="-122"/>
                <a:cs typeface="Corben" pitchFamily="34" charset="-120"/>
              </a:rPr>
              <a:t>Limited Resources</a:t>
            </a:r>
            <a:endParaRPr lang="en-US" sz="2800" dirty="0"/>
          </a:p>
        </p:txBody>
      </p:sp>
      <p:sp>
        <p:nvSpPr>
          <p:cNvPr id="6" name="Text 4"/>
          <p:cNvSpPr/>
          <p:nvPr/>
        </p:nvSpPr>
        <p:spPr>
          <a:xfrm>
            <a:off x="793790" y="5978843"/>
            <a:ext cx="3978116" cy="725805"/>
          </a:xfrm>
          <a:prstGeom prst="rect">
            <a:avLst/>
          </a:prstGeom>
          <a:noFill/>
          <a:ln/>
        </p:spPr>
        <p:txBody>
          <a:bodyPr wrap="square" lIns="0" tIns="0" rIns="0" bIns="0" rtlCol="0" anchor="t"/>
          <a:lstStyle/>
          <a:p>
            <a:pPr marL="0" indent="0">
              <a:lnSpc>
                <a:spcPts val="2850"/>
              </a:lnSpc>
              <a:buNone/>
            </a:pPr>
            <a:r>
              <a:rPr lang="en-US" sz="2000" dirty="0">
                <a:solidFill>
                  <a:srgbClr val="404155"/>
                </a:solidFill>
                <a:latin typeface="Nobile" pitchFamily="34" charset="0"/>
                <a:ea typeface="Nobile" pitchFamily="34" charset="-122"/>
                <a:cs typeface="Nobile" pitchFamily="34" charset="-120"/>
              </a:rPr>
              <a:t>Budget constraints and staffing shortages</a:t>
            </a:r>
            <a:endParaRPr lang="en-US" sz="2000" dirty="0"/>
          </a:p>
        </p:txBody>
      </p:sp>
      <p:sp>
        <p:nvSpPr>
          <p:cNvPr id="7" name="Text 5"/>
          <p:cNvSpPr/>
          <p:nvPr/>
        </p:nvSpPr>
        <p:spPr>
          <a:xfrm>
            <a:off x="5332928" y="5397698"/>
            <a:ext cx="2835235" cy="354330"/>
          </a:xfrm>
          <a:prstGeom prst="rect">
            <a:avLst/>
          </a:prstGeom>
          <a:noFill/>
          <a:ln/>
        </p:spPr>
        <p:txBody>
          <a:bodyPr wrap="none" lIns="0" tIns="0" rIns="0" bIns="0" rtlCol="0" anchor="t"/>
          <a:lstStyle/>
          <a:p>
            <a:pPr marL="0" indent="0">
              <a:lnSpc>
                <a:spcPts val="2750"/>
              </a:lnSpc>
              <a:buNone/>
            </a:pPr>
            <a:r>
              <a:rPr lang="en-US" sz="2800" dirty="0">
                <a:solidFill>
                  <a:srgbClr val="1B1B27"/>
                </a:solidFill>
                <a:latin typeface="Corben" pitchFamily="34" charset="0"/>
                <a:ea typeface="Corben" pitchFamily="34" charset="-122"/>
                <a:cs typeface="Corben" pitchFamily="34" charset="-120"/>
              </a:rPr>
              <a:t>Reactive Approach</a:t>
            </a:r>
            <a:endParaRPr lang="en-US" sz="2800" dirty="0"/>
          </a:p>
        </p:txBody>
      </p:sp>
      <p:sp>
        <p:nvSpPr>
          <p:cNvPr id="8" name="Text 6"/>
          <p:cNvSpPr/>
          <p:nvPr/>
        </p:nvSpPr>
        <p:spPr>
          <a:xfrm>
            <a:off x="5332928" y="5978843"/>
            <a:ext cx="3978116" cy="362903"/>
          </a:xfrm>
          <a:prstGeom prst="rect">
            <a:avLst/>
          </a:prstGeom>
          <a:noFill/>
          <a:ln/>
        </p:spPr>
        <p:txBody>
          <a:bodyPr wrap="none" lIns="0" tIns="0" rIns="0" bIns="0" rtlCol="0" anchor="t"/>
          <a:lstStyle/>
          <a:p>
            <a:pPr marL="0" indent="0">
              <a:lnSpc>
                <a:spcPts val="2850"/>
              </a:lnSpc>
              <a:buNone/>
            </a:pPr>
            <a:r>
              <a:rPr lang="en-US" sz="2000" dirty="0">
                <a:solidFill>
                  <a:srgbClr val="404155"/>
                </a:solidFill>
                <a:latin typeface="Nobile" pitchFamily="34" charset="0"/>
                <a:ea typeface="Nobile" pitchFamily="34" charset="-122"/>
                <a:cs typeface="Nobile" pitchFamily="34" charset="-120"/>
              </a:rPr>
              <a:t>Responding after crimes occur</a:t>
            </a:r>
            <a:endParaRPr lang="en-US" sz="2000" dirty="0"/>
          </a:p>
        </p:txBody>
      </p:sp>
      <p:sp>
        <p:nvSpPr>
          <p:cNvPr id="9" name="Text 7"/>
          <p:cNvSpPr/>
          <p:nvPr/>
        </p:nvSpPr>
        <p:spPr>
          <a:xfrm>
            <a:off x="9872067" y="5397698"/>
            <a:ext cx="2835235" cy="354330"/>
          </a:xfrm>
          <a:prstGeom prst="rect">
            <a:avLst/>
          </a:prstGeom>
          <a:noFill/>
          <a:ln/>
        </p:spPr>
        <p:txBody>
          <a:bodyPr wrap="none" lIns="0" tIns="0" rIns="0" bIns="0" rtlCol="0" anchor="t"/>
          <a:lstStyle/>
          <a:p>
            <a:pPr marL="0" indent="0">
              <a:lnSpc>
                <a:spcPts val="2750"/>
              </a:lnSpc>
              <a:buNone/>
            </a:pPr>
            <a:r>
              <a:rPr lang="en-US" sz="2800" dirty="0">
                <a:solidFill>
                  <a:srgbClr val="1B1B27"/>
                </a:solidFill>
                <a:latin typeface="Corben" pitchFamily="34" charset="0"/>
                <a:ea typeface="Corben" pitchFamily="34" charset="-122"/>
                <a:cs typeface="Corben" pitchFamily="34" charset="-120"/>
              </a:rPr>
              <a:t>Data Overload</a:t>
            </a:r>
            <a:endParaRPr lang="en-US" sz="2800" dirty="0"/>
          </a:p>
        </p:txBody>
      </p:sp>
      <p:sp>
        <p:nvSpPr>
          <p:cNvPr id="10" name="Text 8"/>
          <p:cNvSpPr/>
          <p:nvPr/>
        </p:nvSpPr>
        <p:spPr>
          <a:xfrm>
            <a:off x="9872067" y="5978843"/>
            <a:ext cx="3978116" cy="362903"/>
          </a:xfrm>
          <a:prstGeom prst="rect">
            <a:avLst/>
          </a:prstGeom>
          <a:noFill/>
          <a:ln/>
        </p:spPr>
        <p:txBody>
          <a:bodyPr wrap="none" lIns="0" tIns="0" rIns="0" bIns="0" rtlCol="0" anchor="t"/>
          <a:lstStyle/>
          <a:p>
            <a:pPr marL="0" indent="0">
              <a:lnSpc>
                <a:spcPts val="2850"/>
              </a:lnSpc>
              <a:buNone/>
            </a:pPr>
            <a:r>
              <a:rPr lang="en-US" sz="2000" dirty="0">
                <a:solidFill>
                  <a:srgbClr val="404155"/>
                </a:solidFill>
                <a:latin typeface="Nobile" pitchFamily="34" charset="0"/>
                <a:ea typeface="Nobile" pitchFamily="34" charset="-122"/>
                <a:cs typeface="Nobile" pitchFamily="34" charset="-120"/>
              </a:rPr>
              <a:t>Difficulty processing crime data</a:t>
            </a:r>
            <a:endParaRPr lang="en-US" sz="2000" dirty="0"/>
          </a:p>
        </p:txBody>
      </p:sp>
      <p:pic>
        <p:nvPicPr>
          <p:cNvPr id="12" name="Picture 11">
            <a:extLst>
              <a:ext uri="{FF2B5EF4-FFF2-40B4-BE49-F238E27FC236}">
                <a16:creationId xmlns:a16="http://schemas.microsoft.com/office/drawing/2014/main" id="{4A5AD264-5619-8E1C-F9A8-318329E96570}"/>
              </a:ext>
            </a:extLst>
          </p:cNvPr>
          <p:cNvPicPr>
            <a:picLocks noChangeAspect="1"/>
          </p:cNvPicPr>
          <p:nvPr/>
        </p:nvPicPr>
        <p:blipFill>
          <a:blip r:embed="rId3"/>
          <a:stretch>
            <a:fillRect/>
          </a:stretch>
        </p:blipFill>
        <p:spPr>
          <a:xfrm>
            <a:off x="11448606" y="7229335"/>
            <a:ext cx="3181794" cy="10002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72346" y="1389299"/>
            <a:ext cx="4803219" cy="600313"/>
          </a:xfrm>
          <a:prstGeom prst="rect">
            <a:avLst/>
          </a:prstGeom>
          <a:noFill/>
          <a:ln/>
        </p:spPr>
        <p:txBody>
          <a:bodyPr wrap="none" lIns="0" tIns="0" rIns="0" bIns="0" rtlCol="0" anchor="t"/>
          <a:lstStyle/>
          <a:p>
            <a:pPr marL="0" indent="0">
              <a:lnSpc>
                <a:spcPts val="4700"/>
              </a:lnSpc>
              <a:buNone/>
            </a:pPr>
            <a:r>
              <a:rPr lang="en-US" sz="4800" dirty="0">
                <a:solidFill>
                  <a:srgbClr val="1B1B27"/>
                </a:solidFill>
                <a:latin typeface="Corben" pitchFamily="34" charset="0"/>
                <a:ea typeface="Corben" pitchFamily="34" charset="-122"/>
                <a:cs typeface="Corben" pitchFamily="34" charset="-120"/>
              </a:rPr>
              <a:t>Proposed Solution</a:t>
            </a:r>
            <a:endParaRPr lang="en-US" sz="4800" dirty="0"/>
          </a:p>
        </p:txBody>
      </p:sp>
      <p:sp>
        <p:nvSpPr>
          <p:cNvPr id="3" name="Text 1"/>
          <p:cNvSpPr/>
          <p:nvPr/>
        </p:nvSpPr>
        <p:spPr>
          <a:xfrm>
            <a:off x="672346" y="2362872"/>
            <a:ext cx="13285708" cy="5623847"/>
          </a:xfrm>
          <a:prstGeom prst="rect">
            <a:avLst/>
          </a:prstGeom>
          <a:noFill/>
          <a:ln/>
        </p:spPr>
        <p:txBody>
          <a:bodyPr wrap="square" lIns="0" tIns="0" rIns="0" bIns="0" rtlCol="0" anchor="t"/>
          <a:lstStyle/>
          <a:p>
            <a:pPr algn="just">
              <a:lnSpc>
                <a:spcPct val="150000"/>
              </a:lnSpc>
            </a:pPr>
            <a:r>
              <a:rPr lang="en-US" sz="2000" dirty="0">
                <a:effectLst/>
                <a:latin typeface="Nobile" panose="020B0604020202020204" charset="0"/>
                <a:ea typeface="Calibri" panose="020F0502020204030204" pitchFamily="34" charset="0"/>
              </a:rPr>
              <a:t>A Convolutional Neural Network (CNN) is used in the crime detection project to </a:t>
            </a:r>
            <a:r>
              <a:rPr lang="en-US" sz="2000" dirty="0" err="1">
                <a:effectLst/>
                <a:latin typeface="Nobile" panose="020B0604020202020204" charset="0"/>
                <a:ea typeface="Calibri" panose="020F0502020204030204" pitchFamily="34" charset="0"/>
              </a:rPr>
              <a:t>categorise</a:t>
            </a:r>
            <a:r>
              <a:rPr lang="en-US" sz="2000" dirty="0">
                <a:effectLst/>
                <a:latin typeface="Nobile" panose="020B0604020202020204" charset="0"/>
                <a:ea typeface="Calibri" panose="020F0502020204030204" pitchFamily="34" charset="0"/>
              </a:rPr>
              <a:t> photos and identify criminal activity. The process starts with the preparation of the dataset, in which pictures are divided into two groups: normal and criminal. To guarantee a fair assessment of the model, the dataset is then divided into training and testing sets. In order to extract significant characteristics from the images, a CNN model is then created using many convolutional, pooling, and fully connected layers. The output layer's sigmoid activation function aids in binary classification, while the convolutional layers employ the </a:t>
            </a:r>
            <a:r>
              <a:rPr lang="en-US" sz="2000" dirty="0" err="1">
                <a:effectLst/>
                <a:latin typeface="Nobile" panose="020B0604020202020204" charset="0"/>
                <a:ea typeface="Calibri" panose="020F0502020204030204" pitchFamily="34" charset="0"/>
              </a:rPr>
              <a:t>ReLU</a:t>
            </a:r>
            <a:r>
              <a:rPr lang="en-US" sz="2000" dirty="0">
                <a:effectLst/>
                <a:latin typeface="Nobile" panose="020B0604020202020204" charset="0"/>
                <a:ea typeface="Calibri" panose="020F0502020204030204" pitchFamily="34" charset="0"/>
              </a:rPr>
              <a:t> activation function to add non-linearity. The model's performance is optimized over several epochs by training it with the Adam optimizer and binary cross-entropy loss function.</a:t>
            </a:r>
            <a:endParaRPr lang="en-IN" sz="2000" dirty="0">
              <a:effectLst/>
              <a:latin typeface="Nobile" panose="020B0604020202020204" charset="0"/>
              <a:ea typeface="Calibri" panose="020F0502020204030204" pitchFamily="34" charset="0"/>
            </a:endParaRPr>
          </a:p>
          <a:p>
            <a:pPr marL="0" indent="0" algn="just">
              <a:lnSpc>
                <a:spcPct val="150000"/>
              </a:lnSpc>
              <a:buNone/>
            </a:pPr>
            <a:endParaRPr lang="en-US" sz="1600" dirty="0">
              <a:latin typeface="Nobile" panose="020B0604020202020204" charset="0"/>
            </a:endParaRPr>
          </a:p>
        </p:txBody>
      </p:sp>
      <p:pic>
        <p:nvPicPr>
          <p:cNvPr id="18" name="Picture 17">
            <a:extLst>
              <a:ext uri="{FF2B5EF4-FFF2-40B4-BE49-F238E27FC236}">
                <a16:creationId xmlns:a16="http://schemas.microsoft.com/office/drawing/2014/main" id="{77B3FC0B-F0A5-9081-B6CE-4E2074BA60EF}"/>
              </a:ext>
            </a:extLst>
          </p:cNvPr>
          <p:cNvPicPr>
            <a:picLocks noChangeAspect="1"/>
          </p:cNvPicPr>
          <p:nvPr/>
        </p:nvPicPr>
        <p:blipFill>
          <a:blip r:embed="rId3"/>
          <a:stretch>
            <a:fillRect/>
          </a:stretch>
        </p:blipFill>
        <p:spPr>
          <a:xfrm>
            <a:off x="11448606" y="7276911"/>
            <a:ext cx="3181794" cy="10002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13" name="Shape 3">
            <a:extLst>
              <a:ext uri="{FF2B5EF4-FFF2-40B4-BE49-F238E27FC236}">
                <a16:creationId xmlns:a16="http://schemas.microsoft.com/office/drawing/2014/main" id="{E0CE7BA3-99A3-E0AD-28B8-7A96F50EBC22}"/>
              </a:ext>
            </a:extLst>
          </p:cNvPr>
          <p:cNvSpPr/>
          <p:nvPr/>
        </p:nvSpPr>
        <p:spPr>
          <a:xfrm>
            <a:off x="5043557" y="6052610"/>
            <a:ext cx="2688440" cy="1377781"/>
          </a:xfrm>
          <a:prstGeom prst="roundRect">
            <a:avLst>
              <a:gd name="adj" fmla="val 7205"/>
            </a:avLst>
          </a:prstGeom>
          <a:solidFill>
            <a:srgbClr val="D2D9F9"/>
          </a:solidFill>
          <a:ln w="7620">
            <a:solidFill>
              <a:srgbClr val="B8BFDF"/>
            </a:solidFill>
            <a:prstDash val="solid"/>
          </a:ln>
        </p:spPr>
      </p:sp>
      <p:sp>
        <p:nvSpPr>
          <p:cNvPr id="11" name="Shape 3">
            <a:extLst>
              <a:ext uri="{FF2B5EF4-FFF2-40B4-BE49-F238E27FC236}">
                <a16:creationId xmlns:a16="http://schemas.microsoft.com/office/drawing/2014/main" id="{F1F287BE-A016-46E5-5898-283E863F13A9}"/>
              </a:ext>
            </a:extLst>
          </p:cNvPr>
          <p:cNvSpPr/>
          <p:nvPr/>
        </p:nvSpPr>
        <p:spPr>
          <a:xfrm>
            <a:off x="630311" y="6047636"/>
            <a:ext cx="2688440" cy="1377781"/>
          </a:xfrm>
          <a:prstGeom prst="roundRect">
            <a:avLst>
              <a:gd name="adj" fmla="val 7205"/>
            </a:avLst>
          </a:prstGeom>
          <a:solidFill>
            <a:srgbClr val="D2D9F9"/>
          </a:solidFill>
          <a:ln w="7620">
            <a:solidFill>
              <a:srgbClr val="B8BFDF"/>
            </a:solidFill>
            <a:prstDash val="solid"/>
          </a:ln>
        </p:spPr>
      </p:sp>
      <p:sp>
        <p:nvSpPr>
          <p:cNvPr id="8" name="Shape 3">
            <a:extLst>
              <a:ext uri="{FF2B5EF4-FFF2-40B4-BE49-F238E27FC236}">
                <a16:creationId xmlns:a16="http://schemas.microsoft.com/office/drawing/2014/main" id="{4804811A-BD1F-2557-8EE0-E5BCAA2ABC8A}"/>
              </a:ext>
            </a:extLst>
          </p:cNvPr>
          <p:cNvSpPr/>
          <p:nvPr/>
        </p:nvSpPr>
        <p:spPr>
          <a:xfrm>
            <a:off x="5086308" y="4033489"/>
            <a:ext cx="2688440" cy="1377781"/>
          </a:xfrm>
          <a:prstGeom prst="roundRect">
            <a:avLst>
              <a:gd name="adj" fmla="val 7205"/>
            </a:avLst>
          </a:prstGeom>
          <a:solidFill>
            <a:srgbClr val="D2D9F9"/>
          </a:solidFill>
          <a:ln w="7620">
            <a:solidFill>
              <a:srgbClr val="B8BFDF"/>
            </a:solidFill>
            <a:prstDash val="solid"/>
          </a:ln>
        </p:spPr>
      </p:sp>
      <p:sp>
        <p:nvSpPr>
          <p:cNvPr id="2" name="Shape 3">
            <a:extLst>
              <a:ext uri="{FF2B5EF4-FFF2-40B4-BE49-F238E27FC236}">
                <a16:creationId xmlns:a16="http://schemas.microsoft.com/office/drawing/2014/main" id="{BBD951B5-1044-B4A3-6CC4-D03DB1D0DCE4}"/>
              </a:ext>
            </a:extLst>
          </p:cNvPr>
          <p:cNvSpPr/>
          <p:nvPr/>
        </p:nvSpPr>
        <p:spPr>
          <a:xfrm>
            <a:off x="630311" y="4033490"/>
            <a:ext cx="2688440" cy="1377781"/>
          </a:xfrm>
          <a:prstGeom prst="roundRect">
            <a:avLst>
              <a:gd name="adj" fmla="val 7205"/>
            </a:avLst>
          </a:prstGeom>
          <a:solidFill>
            <a:srgbClr val="D2D9F9"/>
          </a:solidFill>
          <a:ln w="7620">
            <a:solidFill>
              <a:srgbClr val="B8BFDF"/>
            </a:solidFill>
            <a:prstDash val="solid"/>
          </a:ln>
        </p:spPr>
      </p:sp>
      <p:sp>
        <p:nvSpPr>
          <p:cNvPr id="3" name="Text 0"/>
          <p:cNvSpPr/>
          <p:nvPr/>
        </p:nvSpPr>
        <p:spPr>
          <a:xfrm>
            <a:off x="410698" y="720480"/>
            <a:ext cx="4494848" cy="561737"/>
          </a:xfrm>
          <a:prstGeom prst="rect">
            <a:avLst/>
          </a:prstGeom>
          <a:noFill/>
          <a:ln/>
        </p:spPr>
        <p:txBody>
          <a:bodyPr wrap="none" lIns="0" tIns="0" rIns="0" bIns="0" rtlCol="0" anchor="t"/>
          <a:lstStyle/>
          <a:p>
            <a:pPr marL="0" indent="0">
              <a:lnSpc>
                <a:spcPts val="4400"/>
              </a:lnSpc>
              <a:buNone/>
            </a:pPr>
            <a:r>
              <a:rPr lang="en-US" sz="4800" dirty="0">
                <a:solidFill>
                  <a:srgbClr val="1B1B27"/>
                </a:solidFill>
                <a:latin typeface="Corben" pitchFamily="34" charset="0"/>
                <a:ea typeface="Corben" pitchFamily="34" charset="-122"/>
                <a:cs typeface="Corben" pitchFamily="34" charset="-120"/>
              </a:rPr>
              <a:t>Results</a:t>
            </a:r>
            <a:endParaRPr lang="en-US" sz="4800" dirty="0"/>
          </a:p>
        </p:txBody>
      </p:sp>
      <p:sp>
        <p:nvSpPr>
          <p:cNvPr id="4" name="Text 1"/>
          <p:cNvSpPr/>
          <p:nvPr/>
        </p:nvSpPr>
        <p:spPr>
          <a:xfrm>
            <a:off x="410698" y="1408643"/>
            <a:ext cx="7885509" cy="1150620"/>
          </a:xfrm>
          <a:prstGeom prst="rect">
            <a:avLst/>
          </a:prstGeom>
          <a:noFill/>
          <a:ln/>
        </p:spPr>
        <p:txBody>
          <a:bodyPr wrap="square" lIns="0" tIns="0" rIns="0" bIns="0" rtlCol="0" anchor="t"/>
          <a:lstStyle/>
          <a:p>
            <a:pPr algn="just">
              <a:lnSpc>
                <a:spcPct val="115000"/>
              </a:lnSpc>
              <a:spcAft>
                <a:spcPts val="800"/>
              </a:spcAft>
            </a:pPr>
            <a:r>
              <a:rPr lang="en-US" dirty="0">
                <a:effectLst/>
                <a:latin typeface="Nobile" panose="020B0604020202020204" charset="0"/>
                <a:ea typeface="Calibri" panose="020F0502020204030204" pitchFamily="34" charset="0"/>
              </a:rPr>
              <a:t>The trained Convolutional Neural Network (CNN) model was evaluated using a separate test dataset to measure its effectiveness in detecting crime-related activities. Key performance metrics such as accuracy, precision, recall, and F1-score were computed to analyze the model’s classification ability. The confusion matrix, represented as a heatmap, provided insights into the number of correctly and incorrectly classified images. The model demonstrated high accuracy, indicating its capability to distinguish between crime and normal images effectively.</a:t>
            </a:r>
            <a:endParaRPr lang="en-IN" dirty="0">
              <a:effectLst/>
              <a:latin typeface="Nobile" panose="020B0604020202020204" charset="0"/>
              <a:ea typeface="Calibri" panose="020F0502020204030204" pitchFamily="34" charset="0"/>
            </a:endParaRPr>
          </a:p>
        </p:txBody>
      </p:sp>
      <p:sp>
        <p:nvSpPr>
          <p:cNvPr id="6" name="Text 3"/>
          <p:cNvSpPr/>
          <p:nvPr/>
        </p:nvSpPr>
        <p:spPr>
          <a:xfrm>
            <a:off x="152374" y="6362379"/>
            <a:ext cx="3807857" cy="593288"/>
          </a:xfrm>
          <a:prstGeom prst="rect">
            <a:avLst/>
          </a:prstGeom>
          <a:noFill/>
          <a:ln/>
        </p:spPr>
        <p:txBody>
          <a:bodyPr wrap="none" lIns="0" tIns="0" rIns="0" bIns="0" rtlCol="0" anchor="t"/>
          <a:lstStyle/>
          <a:p>
            <a:pPr marL="0" indent="0" algn="ctr">
              <a:lnSpc>
                <a:spcPts val="4650"/>
              </a:lnSpc>
              <a:buNone/>
            </a:pPr>
            <a:r>
              <a:rPr lang="en-US" sz="4650" dirty="0">
                <a:solidFill>
                  <a:srgbClr val="404155"/>
                </a:solidFill>
                <a:latin typeface="Corben" pitchFamily="34" charset="0"/>
                <a:ea typeface="Corben" pitchFamily="34" charset="-122"/>
                <a:cs typeface="Corben" pitchFamily="34" charset="-120"/>
              </a:rPr>
              <a:t>70.1%</a:t>
            </a:r>
            <a:endParaRPr lang="en-US" sz="4650" dirty="0"/>
          </a:p>
        </p:txBody>
      </p:sp>
      <p:sp>
        <p:nvSpPr>
          <p:cNvPr id="7" name="Text 4"/>
          <p:cNvSpPr/>
          <p:nvPr/>
        </p:nvSpPr>
        <p:spPr>
          <a:xfrm>
            <a:off x="767411" y="6885498"/>
            <a:ext cx="2316242" cy="280988"/>
          </a:xfrm>
          <a:prstGeom prst="rect">
            <a:avLst/>
          </a:prstGeom>
          <a:noFill/>
          <a:ln/>
        </p:spPr>
        <p:txBody>
          <a:bodyPr wrap="none" lIns="0" tIns="0" rIns="0" bIns="0" rtlCol="0" anchor="t"/>
          <a:lstStyle/>
          <a:p>
            <a:pPr marL="0" indent="0" algn="ctr">
              <a:lnSpc>
                <a:spcPts val="2200"/>
              </a:lnSpc>
              <a:buNone/>
            </a:pPr>
            <a:r>
              <a:rPr lang="en-US" sz="1750" dirty="0">
                <a:solidFill>
                  <a:srgbClr val="404155"/>
                </a:solidFill>
                <a:latin typeface="Corben" pitchFamily="34" charset="0"/>
                <a:ea typeface="Corben" pitchFamily="34" charset="-122"/>
                <a:cs typeface="Corben" pitchFamily="34" charset="-120"/>
              </a:rPr>
              <a:t>Accuracy</a:t>
            </a:r>
          </a:p>
          <a:p>
            <a:pPr marL="0" indent="0" algn="ctr">
              <a:lnSpc>
                <a:spcPts val="2200"/>
              </a:lnSpc>
              <a:buNone/>
            </a:pPr>
            <a:endParaRPr lang="en-US" sz="1750" dirty="0"/>
          </a:p>
        </p:txBody>
      </p:sp>
      <p:sp>
        <p:nvSpPr>
          <p:cNvPr id="9" name="Text 6"/>
          <p:cNvSpPr/>
          <p:nvPr/>
        </p:nvSpPr>
        <p:spPr>
          <a:xfrm>
            <a:off x="4678883" y="6362379"/>
            <a:ext cx="3807976" cy="593288"/>
          </a:xfrm>
          <a:prstGeom prst="rect">
            <a:avLst/>
          </a:prstGeom>
          <a:noFill/>
          <a:ln/>
        </p:spPr>
        <p:txBody>
          <a:bodyPr wrap="none" lIns="0" tIns="0" rIns="0" bIns="0" rtlCol="0" anchor="t"/>
          <a:lstStyle/>
          <a:p>
            <a:pPr marL="0" indent="0" algn="ctr">
              <a:lnSpc>
                <a:spcPts val="4650"/>
              </a:lnSpc>
              <a:buNone/>
            </a:pPr>
            <a:r>
              <a:rPr lang="en-US" sz="4650" dirty="0">
                <a:solidFill>
                  <a:srgbClr val="404155"/>
                </a:solidFill>
                <a:latin typeface="Corben" pitchFamily="34" charset="0"/>
                <a:ea typeface="Corben" pitchFamily="34" charset="-122"/>
                <a:cs typeface="Corben" pitchFamily="34" charset="-120"/>
              </a:rPr>
              <a:t>59.3%</a:t>
            </a:r>
            <a:endParaRPr lang="en-US" sz="4650" dirty="0"/>
          </a:p>
        </p:txBody>
      </p:sp>
      <p:sp>
        <p:nvSpPr>
          <p:cNvPr id="10" name="Text 7"/>
          <p:cNvSpPr/>
          <p:nvPr/>
        </p:nvSpPr>
        <p:spPr>
          <a:xfrm>
            <a:off x="5133615" y="6924908"/>
            <a:ext cx="2590443" cy="280988"/>
          </a:xfrm>
          <a:prstGeom prst="rect">
            <a:avLst/>
          </a:prstGeom>
          <a:noFill/>
          <a:ln/>
        </p:spPr>
        <p:txBody>
          <a:bodyPr wrap="none" lIns="0" tIns="0" rIns="0" bIns="0" rtlCol="0" anchor="t"/>
          <a:lstStyle/>
          <a:p>
            <a:pPr marL="0" indent="0" algn="ctr">
              <a:lnSpc>
                <a:spcPts val="2200"/>
              </a:lnSpc>
              <a:buNone/>
            </a:pPr>
            <a:r>
              <a:rPr lang="en-US" sz="1750" dirty="0">
                <a:solidFill>
                  <a:srgbClr val="404155"/>
                </a:solidFill>
                <a:latin typeface="Corben" pitchFamily="34" charset="0"/>
                <a:ea typeface="Corben" pitchFamily="34" charset="-122"/>
                <a:cs typeface="Corben" pitchFamily="34" charset="-120"/>
              </a:rPr>
              <a:t>Recall</a:t>
            </a:r>
            <a:endParaRPr lang="en-US" sz="1750" dirty="0"/>
          </a:p>
        </p:txBody>
      </p:sp>
      <p:sp>
        <p:nvSpPr>
          <p:cNvPr id="12" name="Text 9"/>
          <p:cNvSpPr/>
          <p:nvPr/>
        </p:nvSpPr>
        <p:spPr>
          <a:xfrm>
            <a:off x="73958" y="4351251"/>
            <a:ext cx="3807976" cy="593288"/>
          </a:xfrm>
          <a:prstGeom prst="rect">
            <a:avLst/>
          </a:prstGeom>
          <a:noFill/>
          <a:ln/>
        </p:spPr>
        <p:txBody>
          <a:bodyPr wrap="none" lIns="0" tIns="0" rIns="0" bIns="0" rtlCol="0" anchor="t"/>
          <a:lstStyle/>
          <a:p>
            <a:pPr marL="0" indent="0" algn="ctr">
              <a:lnSpc>
                <a:spcPts val="4650"/>
              </a:lnSpc>
              <a:buNone/>
            </a:pPr>
            <a:r>
              <a:rPr lang="en-US" sz="4650" dirty="0">
                <a:solidFill>
                  <a:srgbClr val="404155"/>
                </a:solidFill>
                <a:latin typeface="Corben" pitchFamily="34" charset="0"/>
                <a:ea typeface="Corben" pitchFamily="34" charset="-122"/>
                <a:cs typeface="Corben" pitchFamily="34" charset="-120"/>
              </a:rPr>
              <a:t>84.8%</a:t>
            </a:r>
            <a:endParaRPr lang="en-US" sz="4650" dirty="0"/>
          </a:p>
        </p:txBody>
      </p:sp>
      <p:pic>
        <p:nvPicPr>
          <p:cNvPr id="16" name="Picture 15">
            <a:extLst>
              <a:ext uri="{FF2B5EF4-FFF2-40B4-BE49-F238E27FC236}">
                <a16:creationId xmlns:a16="http://schemas.microsoft.com/office/drawing/2014/main" id="{4B3B0C0D-0F1E-AD9F-90BF-137835DC43DD}"/>
              </a:ext>
            </a:extLst>
          </p:cNvPr>
          <p:cNvPicPr>
            <a:picLocks noChangeAspect="1"/>
          </p:cNvPicPr>
          <p:nvPr/>
        </p:nvPicPr>
        <p:blipFill>
          <a:blip r:embed="rId3"/>
          <a:stretch>
            <a:fillRect/>
          </a:stretch>
        </p:blipFill>
        <p:spPr>
          <a:xfrm>
            <a:off x="11448606" y="7229335"/>
            <a:ext cx="3181794" cy="1000265"/>
          </a:xfrm>
          <a:prstGeom prst="rect">
            <a:avLst/>
          </a:prstGeom>
        </p:spPr>
      </p:pic>
      <p:sp>
        <p:nvSpPr>
          <p:cNvPr id="17" name="Text 9">
            <a:extLst>
              <a:ext uri="{FF2B5EF4-FFF2-40B4-BE49-F238E27FC236}">
                <a16:creationId xmlns:a16="http://schemas.microsoft.com/office/drawing/2014/main" id="{6D74819D-AFD4-115B-7038-3B2055A8C5AC}"/>
              </a:ext>
            </a:extLst>
          </p:cNvPr>
          <p:cNvSpPr/>
          <p:nvPr/>
        </p:nvSpPr>
        <p:spPr>
          <a:xfrm>
            <a:off x="4524848" y="4353889"/>
            <a:ext cx="3807976" cy="593288"/>
          </a:xfrm>
          <a:prstGeom prst="rect">
            <a:avLst/>
          </a:prstGeom>
          <a:noFill/>
          <a:ln/>
        </p:spPr>
        <p:txBody>
          <a:bodyPr wrap="none" lIns="0" tIns="0" rIns="0" bIns="0" rtlCol="0" anchor="t"/>
          <a:lstStyle/>
          <a:p>
            <a:pPr marL="0" indent="0" algn="ctr">
              <a:lnSpc>
                <a:spcPts val="4650"/>
              </a:lnSpc>
              <a:buNone/>
            </a:pPr>
            <a:r>
              <a:rPr lang="en-US" sz="4650" dirty="0">
                <a:solidFill>
                  <a:srgbClr val="404155"/>
                </a:solidFill>
                <a:latin typeface="Corben" pitchFamily="34" charset="0"/>
                <a:ea typeface="Corben" pitchFamily="34" charset="-122"/>
                <a:cs typeface="Corben" pitchFamily="34" charset="-120"/>
              </a:rPr>
              <a:t>69.8%</a:t>
            </a:r>
            <a:endParaRPr lang="en-US" sz="4650" dirty="0"/>
          </a:p>
        </p:txBody>
      </p:sp>
      <p:sp>
        <p:nvSpPr>
          <p:cNvPr id="18" name="Text 7">
            <a:extLst>
              <a:ext uri="{FF2B5EF4-FFF2-40B4-BE49-F238E27FC236}">
                <a16:creationId xmlns:a16="http://schemas.microsoft.com/office/drawing/2014/main" id="{74E1FCCB-DF95-1262-0EFF-ADD36292C1A3}"/>
              </a:ext>
            </a:extLst>
          </p:cNvPr>
          <p:cNvSpPr/>
          <p:nvPr/>
        </p:nvSpPr>
        <p:spPr>
          <a:xfrm>
            <a:off x="630311" y="4889089"/>
            <a:ext cx="2590443" cy="280988"/>
          </a:xfrm>
          <a:prstGeom prst="rect">
            <a:avLst/>
          </a:prstGeom>
          <a:noFill/>
          <a:ln/>
        </p:spPr>
        <p:txBody>
          <a:bodyPr wrap="none" lIns="0" tIns="0" rIns="0" bIns="0" rtlCol="0" anchor="t"/>
          <a:lstStyle/>
          <a:p>
            <a:pPr marL="0" indent="0" algn="ctr">
              <a:lnSpc>
                <a:spcPts val="2200"/>
              </a:lnSpc>
              <a:buNone/>
            </a:pPr>
            <a:r>
              <a:rPr lang="en-US" sz="1750" dirty="0">
                <a:solidFill>
                  <a:srgbClr val="404155"/>
                </a:solidFill>
                <a:latin typeface="Corben" pitchFamily="34" charset="0"/>
                <a:ea typeface="Corben" pitchFamily="34" charset="-122"/>
                <a:cs typeface="Corben" pitchFamily="34" charset="-120"/>
              </a:rPr>
              <a:t>Precision</a:t>
            </a:r>
            <a:endParaRPr lang="en-US" sz="1750" dirty="0"/>
          </a:p>
        </p:txBody>
      </p:sp>
      <p:sp>
        <p:nvSpPr>
          <p:cNvPr id="19" name="Text 7">
            <a:extLst>
              <a:ext uri="{FF2B5EF4-FFF2-40B4-BE49-F238E27FC236}">
                <a16:creationId xmlns:a16="http://schemas.microsoft.com/office/drawing/2014/main" id="{620DEB74-B22D-0D51-4046-CF12DD6B5489}"/>
              </a:ext>
            </a:extLst>
          </p:cNvPr>
          <p:cNvSpPr/>
          <p:nvPr/>
        </p:nvSpPr>
        <p:spPr>
          <a:xfrm>
            <a:off x="5086308" y="4878025"/>
            <a:ext cx="2590443" cy="280988"/>
          </a:xfrm>
          <a:prstGeom prst="rect">
            <a:avLst/>
          </a:prstGeom>
          <a:noFill/>
          <a:ln/>
        </p:spPr>
        <p:txBody>
          <a:bodyPr wrap="none" lIns="0" tIns="0" rIns="0" bIns="0" rtlCol="0" anchor="t"/>
          <a:lstStyle/>
          <a:p>
            <a:pPr marL="0" indent="0" algn="ctr">
              <a:lnSpc>
                <a:spcPts val="2200"/>
              </a:lnSpc>
              <a:buNone/>
            </a:pPr>
            <a:r>
              <a:rPr lang="en-US" sz="1750" dirty="0">
                <a:solidFill>
                  <a:srgbClr val="404155"/>
                </a:solidFill>
                <a:latin typeface="Corben" pitchFamily="34" charset="0"/>
                <a:ea typeface="Corben" pitchFamily="34" charset="-122"/>
                <a:cs typeface="Corben" pitchFamily="34" charset="-120"/>
              </a:rPr>
              <a:t>F1 Score</a:t>
            </a:r>
            <a:endParaRPr lang="en-US" sz="1750" dirty="0"/>
          </a:p>
        </p:txBody>
      </p:sp>
      <p:pic>
        <p:nvPicPr>
          <p:cNvPr id="21" name="Picture 20">
            <a:extLst>
              <a:ext uri="{FF2B5EF4-FFF2-40B4-BE49-F238E27FC236}">
                <a16:creationId xmlns:a16="http://schemas.microsoft.com/office/drawing/2014/main" id="{1055B05C-F426-DB40-E97C-37D795438D7D}"/>
              </a:ext>
            </a:extLst>
          </p:cNvPr>
          <p:cNvPicPr>
            <a:picLocks noChangeAspect="1"/>
          </p:cNvPicPr>
          <p:nvPr/>
        </p:nvPicPr>
        <p:blipFill>
          <a:blip r:embed="rId4"/>
          <a:stretch>
            <a:fillRect/>
          </a:stretch>
        </p:blipFill>
        <p:spPr>
          <a:xfrm>
            <a:off x="8677510" y="1833871"/>
            <a:ext cx="5542192" cy="46990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766167" y="1120021"/>
            <a:ext cx="7432596" cy="684133"/>
          </a:xfrm>
          <a:prstGeom prst="rect">
            <a:avLst/>
          </a:prstGeom>
          <a:noFill/>
          <a:ln/>
        </p:spPr>
        <p:txBody>
          <a:bodyPr wrap="none" lIns="0" tIns="0" rIns="0" bIns="0" rtlCol="0" anchor="t"/>
          <a:lstStyle/>
          <a:p>
            <a:pPr marL="0" indent="0">
              <a:lnSpc>
                <a:spcPts val="5350"/>
              </a:lnSpc>
              <a:buNone/>
            </a:pPr>
            <a:r>
              <a:rPr lang="en-US" sz="4300" dirty="0">
                <a:solidFill>
                  <a:srgbClr val="1B1B27"/>
                </a:solidFill>
                <a:latin typeface="Corben" pitchFamily="34" charset="0"/>
                <a:ea typeface="Corben" pitchFamily="34" charset="-122"/>
                <a:cs typeface="Corben" pitchFamily="34" charset="-120"/>
              </a:rPr>
              <a:t>Conclusion and Future Scope</a:t>
            </a:r>
            <a:endParaRPr lang="en-US" sz="4300" dirty="0"/>
          </a:p>
        </p:txBody>
      </p:sp>
      <p:sp>
        <p:nvSpPr>
          <p:cNvPr id="4" name="Text 1"/>
          <p:cNvSpPr/>
          <p:nvPr/>
        </p:nvSpPr>
        <p:spPr>
          <a:xfrm>
            <a:off x="766167" y="2132528"/>
            <a:ext cx="13100440" cy="1751409"/>
          </a:xfrm>
          <a:prstGeom prst="rect">
            <a:avLst/>
          </a:prstGeom>
          <a:noFill/>
          <a:ln/>
        </p:spPr>
        <p:txBody>
          <a:bodyPr wrap="square" lIns="0" tIns="0" rIns="0" bIns="0" rtlCol="0" anchor="t"/>
          <a:lstStyle/>
          <a:p>
            <a:pPr marL="0" indent="0" algn="just">
              <a:lnSpc>
                <a:spcPts val="2750"/>
              </a:lnSpc>
              <a:buNone/>
            </a:pPr>
            <a:r>
              <a:rPr lang="en-US" dirty="0">
                <a:solidFill>
                  <a:srgbClr val="404155"/>
                </a:solidFill>
                <a:latin typeface="Nobile" pitchFamily="34" charset="0"/>
                <a:ea typeface="Nobile" pitchFamily="34" charset="-122"/>
                <a:cs typeface="Nobile" pitchFamily="34" charset="-120"/>
              </a:rPr>
              <a:t>Crime Detection AI enhances public safety, reduces crime rates, optimizes resource allocation, and improves law enforcement efficiency. Future directions include integrating AI with drones and IoT devices, expanding to cybercrime detection, and developing explainable AI models for transparency.</a:t>
            </a:r>
            <a:endParaRPr lang="en-US" dirty="0"/>
          </a:p>
        </p:txBody>
      </p:sp>
      <p:sp>
        <p:nvSpPr>
          <p:cNvPr id="5" name="Text 2"/>
          <p:cNvSpPr/>
          <p:nvPr/>
        </p:nvSpPr>
        <p:spPr>
          <a:xfrm>
            <a:off x="766167" y="3634718"/>
            <a:ext cx="13100440" cy="1050846"/>
          </a:xfrm>
          <a:prstGeom prst="rect">
            <a:avLst/>
          </a:prstGeom>
          <a:noFill/>
          <a:ln/>
        </p:spPr>
        <p:txBody>
          <a:bodyPr wrap="square" lIns="0" tIns="0" rIns="0" bIns="0" rtlCol="0" anchor="t"/>
          <a:lstStyle/>
          <a:p>
            <a:pPr marL="0" indent="0" algn="just">
              <a:lnSpc>
                <a:spcPts val="2750"/>
              </a:lnSpc>
              <a:buNone/>
            </a:pPr>
            <a:r>
              <a:rPr lang="en-US" dirty="0">
                <a:solidFill>
                  <a:srgbClr val="404155"/>
                </a:solidFill>
                <a:latin typeface="Nobile" pitchFamily="34" charset="0"/>
                <a:ea typeface="Nobile" pitchFamily="34" charset="-122"/>
                <a:cs typeface="Nobile" pitchFamily="34" charset="-120"/>
              </a:rPr>
              <a:t>We advocate for responsible and ethical implementation, urging action to embrace this transformative technology. The field of AI is rapidly evolving and there are many future applications that can be explored.</a:t>
            </a:r>
            <a:endParaRPr lang="en-US" dirty="0"/>
          </a:p>
        </p:txBody>
      </p:sp>
      <p:sp>
        <p:nvSpPr>
          <p:cNvPr id="6" name="Shape 3"/>
          <p:cNvSpPr/>
          <p:nvPr/>
        </p:nvSpPr>
        <p:spPr>
          <a:xfrm>
            <a:off x="963572" y="4932374"/>
            <a:ext cx="164187" cy="341948"/>
          </a:xfrm>
          <a:prstGeom prst="roundRect">
            <a:avLst>
              <a:gd name="adj" fmla="val 56002"/>
            </a:avLst>
          </a:prstGeom>
          <a:solidFill>
            <a:srgbClr val="D2D9F9"/>
          </a:solidFill>
          <a:ln w="7620">
            <a:solidFill>
              <a:srgbClr val="B8BFDF"/>
            </a:solidFill>
            <a:prstDash val="solid"/>
          </a:ln>
        </p:spPr>
      </p:sp>
      <p:sp>
        <p:nvSpPr>
          <p:cNvPr id="7" name="Text 4"/>
          <p:cNvSpPr/>
          <p:nvPr/>
        </p:nvSpPr>
        <p:spPr>
          <a:xfrm>
            <a:off x="1456134" y="4932374"/>
            <a:ext cx="2867382" cy="341948"/>
          </a:xfrm>
          <a:prstGeom prst="rect">
            <a:avLst/>
          </a:prstGeom>
          <a:noFill/>
          <a:ln/>
        </p:spPr>
        <p:txBody>
          <a:bodyPr wrap="none" lIns="0" tIns="0" rIns="0" bIns="0" rtlCol="0" anchor="t"/>
          <a:lstStyle/>
          <a:p>
            <a:pPr marL="0" indent="0" algn="l">
              <a:lnSpc>
                <a:spcPts val="2650"/>
              </a:lnSpc>
              <a:buNone/>
            </a:pPr>
            <a:r>
              <a:rPr lang="en-US" sz="2400" dirty="0">
                <a:solidFill>
                  <a:srgbClr val="404155"/>
                </a:solidFill>
                <a:latin typeface="Corben" pitchFamily="34" charset="0"/>
                <a:ea typeface="Corben" pitchFamily="34" charset="-122"/>
                <a:cs typeface="Corben" pitchFamily="34" charset="-120"/>
              </a:rPr>
              <a:t>Enhance Public Safety</a:t>
            </a:r>
            <a:endParaRPr lang="en-US" sz="2400" dirty="0"/>
          </a:p>
        </p:txBody>
      </p:sp>
      <p:sp>
        <p:nvSpPr>
          <p:cNvPr id="8" name="Shape 5"/>
          <p:cNvSpPr/>
          <p:nvPr/>
        </p:nvSpPr>
        <p:spPr>
          <a:xfrm>
            <a:off x="1291947" y="5493158"/>
            <a:ext cx="164187" cy="341948"/>
          </a:xfrm>
          <a:prstGeom prst="roundRect">
            <a:avLst>
              <a:gd name="adj" fmla="val 56002"/>
            </a:avLst>
          </a:prstGeom>
          <a:solidFill>
            <a:srgbClr val="D2D9F9"/>
          </a:solidFill>
          <a:ln w="7620">
            <a:solidFill>
              <a:srgbClr val="B8BFDF"/>
            </a:solidFill>
            <a:prstDash val="solid"/>
          </a:ln>
        </p:spPr>
      </p:sp>
      <p:sp>
        <p:nvSpPr>
          <p:cNvPr id="9" name="Text 6"/>
          <p:cNvSpPr/>
          <p:nvPr/>
        </p:nvSpPr>
        <p:spPr>
          <a:xfrm>
            <a:off x="1784508" y="5493158"/>
            <a:ext cx="2736413" cy="341948"/>
          </a:xfrm>
          <a:prstGeom prst="rect">
            <a:avLst/>
          </a:prstGeom>
          <a:noFill/>
          <a:ln/>
        </p:spPr>
        <p:txBody>
          <a:bodyPr wrap="none" lIns="0" tIns="0" rIns="0" bIns="0" rtlCol="0" anchor="t"/>
          <a:lstStyle/>
          <a:p>
            <a:pPr marL="0" indent="0" algn="l">
              <a:lnSpc>
                <a:spcPts val="2650"/>
              </a:lnSpc>
              <a:buNone/>
            </a:pPr>
            <a:r>
              <a:rPr lang="en-US" sz="2400" dirty="0">
                <a:solidFill>
                  <a:srgbClr val="404155"/>
                </a:solidFill>
                <a:latin typeface="Corben" pitchFamily="34" charset="0"/>
                <a:ea typeface="Corben" pitchFamily="34" charset="-122"/>
                <a:cs typeface="Corben" pitchFamily="34" charset="-120"/>
              </a:rPr>
              <a:t>Optimize Resources</a:t>
            </a:r>
            <a:endParaRPr lang="en-US" sz="2400" dirty="0"/>
          </a:p>
        </p:txBody>
      </p:sp>
      <p:sp>
        <p:nvSpPr>
          <p:cNvPr id="10" name="Shape 7"/>
          <p:cNvSpPr/>
          <p:nvPr/>
        </p:nvSpPr>
        <p:spPr>
          <a:xfrm>
            <a:off x="1620321" y="6053943"/>
            <a:ext cx="164187" cy="341948"/>
          </a:xfrm>
          <a:prstGeom prst="roundRect">
            <a:avLst>
              <a:gd name="adj" fmla="val 56002"/>
            </a:avLst>
          </a:prstGeom>
          <a:solidFill>
            <a:srgbClr val="D2D9F9"/>
          </a:solidFill>
          <a:ln w="7620">
            <a:solidFill>
              <a:srgbClr val="B8BFDF"/>
            </a:solidFill>
            <a:prstDash val="solid"/>
          </a:ln>
        </p:spPr>
      </p:sp>
      <p:sp>
        <p:nvSpPr>
          <p:cNvPr id="11" name="Text 8"/>
          <p:cNvSpPr/>
          <p:nvPr/>
        </p:nvSpPr>
        <p:spPr>
          <a:xfrm>
            <a:off x="2112883" y="6053943"/>
            <a:ext cx="3032879" cy="341948"/>
          </a:xfrm>
          <a:prstGeom prst="rect">
            <a:avLst/>
          </a:prstGeom>
          <a:noFill/>
          <a:ln/>
        </p:spPr>
        <p:txBody>
          <a:bodyPr wrap="none" lIns="0" tIns="0" rIns="0" bIns="0" rtlCol="0" anchor="t"/>
          <a:lstStyle/>
          <a:p>
            <a:pPr marL="0" indent="0" algn="l">
              <a:lnSpc>
                <a:spcPts val="2650"/>
              </a:lnSpc>
              <a:buNone/>
            </a:pPr>
            <a:r>
              <a:rPr lang="en-US" sz="2400" dirty="0">
                <a:solidFill>
                  <a:srgbClr val="404155"/>
                </a:solidFill>
                <a:latin typeface="Corben" pitchFamily="34" charset="0"/>
                <a:ea typeface="Corben" pitchFamily="34" charset="-122"/>
                <a:cs typeface="Corben" pitchFamily="34" charset="-120"/>
              </a:rPr>
              <a:t>Ethical Implementation</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783</Words>
  <Application>Microsoft Office PowerPoint</Application>
  <PresentationFormat>Custom</PresentationFormat>
  <Paragraphs>49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Corben</vt:lpstr>
      <vt:lpstr>Nobile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sandhita goswami</cp:lastModifiedBy>
  <cp:revision>8</cp:revision>
  <dcterms:created xsi:type="dcterms:W3CDTF">2025-03-05T12:49:56Z</dcterms:created>
  <dcterms:modified xsi:type="dcterms:W3CDTF">2025-06-17T17:54:29Z</dcterms:modified>
</cp:coreProperties>
</file>