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sldIdLst>
    <p:sldId id="256" r:id="rId5"/>
    <p:sldId id="290" r:id="rId6"/>
    <p:sldId id="277" r:id="rId7"/>
    <p:sldId id="291" r:id="rId8"/>
    <p:sldId id="292" r:id="rId9"/>
    <p:sldId id="293" r:id="rId10"/>
    <p:sldId id="295" r:id="rId11"/>
    <p:sldId id="296" r:id="rId12"/>
    <p:sldId id="297" r:id="rId13"/>
    <p:sldId id="298" r:id="rId14"/>
    <p:sldId id="28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5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7939C-241D-4FDC-8DE8-4EE3F462EE22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BAF473-2665-42A7-89E3-C7BA7EB58D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48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465970"/>
            <a:ext cx="5739882" cy="2387600"/>
          </a:xfrm>
        </p:spPr>
        <p:txBody>
          <a:bodyPr anchor="b">
            <a:normAutofit/>
          </a:bodyPr>
          <a:lstStyle>
            <a:lvl1pPr algn="l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159827"/>
            <a:ext cx="5739882" cy="78377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5037"/>
            <a:ext cx="4573200" cy="1325563"/>
          </a:xfrm>
        </p:spPr>
        <p:txBody>
          <a:bodyPr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21635" y="2039382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16CC17AD-6E52-42E9-989B-FB086C64DF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021635" y="2408260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36B0D72-6C95-4E3A-A679-D94CB154306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043407" y="4770420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7E6E1537-8CF9-4C86-8E25-29BFFDAFDDD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043407" y="5139298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55E9ED2-721A-416D-AFA6-B57E6B8D8C5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757407" y="4758255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0DE1C87C-07E3-42FC-9B43-81D789BF794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757407" y="5127133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556C5D2-9D30-44C4-95EA-DA672356995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1407" y="4770420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BB8DD76A-44FE-4266-9CE3-FC74ACF6147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1407" y="5139298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BB7FB830-D9B0-43D8-B279-D8A3831911C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15407" y="4758255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DA699CE9-2DCD-4D59-B359-D7D3511A215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15407" y="5127133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5B0C1AF9-7ECA-4F02-B71D-97228D05B03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329407" y="4770420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FE515F87-B08B-4273-9427-B4477D68E33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329407" y="5139298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2353FBD-19BF-45E4-A6F5-4217CDAAA52E}"/>
              </a:ext>
            </a:extLst>
          </p:cNvPr>
          <p:cNvCxnSpPr/>
          <p:nvPr userDrawn="1"/>
        </p:nvCxnSpPr>
        <p:spPr>
          <a:xfrm>
            <a:off x="1513114" y="3875317"/>
            <a:ext cx="9111343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Date Placeholder 4">
            <a:extLst>
              <a:ext uri="{FF2B5EF4-FFF2-40B4-BE49-F238E27FC236}">
                <a16:creationId xmlns:a16="http://schemas.microsoft.com/office/drawing/2014/main" id="{BA4BCF05-CDFF-42C0-A406-D762B747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/>
              <a:t>7/29/20XX</a:t>
            </a:r>
            <a:endParaRPr lang="en-US" dirty="0"/>
          </a:p>
        </p:txBody>
      </p:sp>
      <p:sp>
        <p:nvSpPr>
          <p:cNvPr id="42" name="Footer Placeholder 5">
            <a:extLst>
              <a:ext uri="{FF2B5EF4-FFF2-40B4-BE49-F238E27FC236}">
                <a16:creationId xmlns:a16="http://schemas.microsoft.com/office/drawing/2014/main" id="{FE043986-6365-4919-A13C-B1086DCF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43" name="Slide Number Placeholder 6">
            <a:extLst>
              <a:ext uri="{FF2B5EF4-FFF2-40B4-BE49-F238E27FC236}">
                <a16:creationId xmlns:a16="http://schemas.microsoft.com/office/drawing/2014/main" id="{4FD22B22-DA9C-4B3F-A67F-D0729127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FAB3CE1-D027-49AE-8023-7D6E330C7E2D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852057"/>
            <a:ext cx="0" cy="164374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B59BE6F-06DF-4031-A366-9BF6A5337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11592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88442AB-AF81-4C81-B0CE-584EE410EB92}"/>
              </a:ext>
            </a:extLst>
          </p:cNvPr>
          <p:cNvCxnSpPr>
            <a:cxnSpLocks/>
          </p:cNvCxnSpPr>
          <p:nvPr userDrawn="1"/>
        </p:nvCxnSpPr>
        <p:spPr>
          <a:xfrm flipV="1">
            <a:off x="1513114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5F27884-729D-4CA6-A08A-92EBC733CCB5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5938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1F7E5A1-BEA5-447F-BED5-E18F7A1D9A37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1011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08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r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0" y="2376805"/>
            <a:ext cx="5013960" cy="132556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0" y="4150042"/>
            <a:ext cx="5013960" cy="196119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371856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9ECA7294-D791-453A-AEDA-C7BC2C83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7/29/20XX</a:t>
            </a:r>
            <a:endParaRPr lang="en-US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E3F008A3-FE03-4B55-99DE-C66C7215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561AA2A7-90C9-48FA-A998-4CB16275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503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 anchor="ctr">
            <a:normAutofit/>
          </a:bodyPr>
          <a:lstStyle>
            <a:lvl1pPr algn="ctr">
              <a:defRPr sz="5400"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2" y="2348318"/>
            <a:ext cx="2743200" cy="165971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2857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/>
              <a:t>7/29/20XX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2514600" cy="365125"/>
          </a:xfrm>
        </p:spPr>
        <p:txBody>
          <a:bodyPr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968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434EB92-62CF-4273-86A4-59223DABDBB8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A25F60-1F94-4EB8-AECE-53F9C3EBF6AC}"/>
              </a:ext>
            </a:extLst>
          </p:cNvPr>
          <p:cNvSpPr/>
          <p:nvPr userDrawn="1"/>
        </p:nvSpPr>
        <p:spPr>
          <a:xfrm>
            <a:off x="0" y="6509657"/>
            <a:ext cx="12192000" cy="3483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29000"/>
            <a:ext cx="10515600" cy="3080657"/>
          </a:xfrm>
        </p:spPr>
        <p:txBody>
          <a:bodyPr anchor="ctr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15">
            <a:extLst>
              <a:ext uri="{FF2B5EF4-FFF2-40B4-BE49-F238E27FC236}">
                <a16:creationId xmlns:a16="http://schemas.microsoft.com/office/drawing/2014/main" id="{A74BA5A7-7918-4C65-BAAB-14B3A1E2B4E4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52161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7" name="Picture Placeholder 15">
            <a:extLst>
              <a:ext uri="{FF2B5EF4-FFF2-40B4-BE49-F238E27FC236}">
                <a16:creationId xmlns:a16="http://schemas.microsoft.com/office/drawing/2014/main" id="{0C5DF728-AFC5-467F-86BF-45BBD7787257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07938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8" name="Picture Placeholder 15">
            <a:extLst>
              <a:ext uri="{FF2B5EF4-FFF2-40B4-BE49-F238E27FC236}">
                <a16:creationId xmlns:a16="http://schemas.microsoft.com/office/drawing/2014/main" id="{BBFE7B80-0990-424B-A099-BFECB5508302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63715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5B4A0F3D-F23F-4072-9FF5-6CFE888CE1E0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19492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4F97182-060B-42D4-9BD6-AADEBB4691F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14950" y="4624131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C32DCEC-D4CF-4F91-ABA7-22726A1E99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214950" y="4993009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04BECAB1-5EBD-4BC7-8F7A-8B4CA80746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764623" y="4624131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8D671F83-5A25-4513-86E5-FFBF3BF3106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64623" y="4993009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F6EE3639-A148-489C-A695-7EA2313AEF3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4296" y="4624131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BB55BB21-9247-450C-9A9D-D2AD9161E10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314296" y="4993009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934A7F7B-4591-45E6-AF17-EC81162B733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863969" y="4624131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730702B6-2129-4FAB-8868-58B59C11FFC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863969" y="4993009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4" name="Date Placeholder 4">
            <a:extLst>
              <a:ext uri="{FF2B5EF4-FFF2-40B4-BE49-F238E27FC236}">
                <a16:creationId xmlns:a16="http://schemas.microsoft.com/office/drawing/2014/main" id="{AD0AC7DB-F500-41DA-8326-3ED61B33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/>
              <a:t>7/29/20XX</a:t>
            </a:r>
            <a:endParaRPr lang="en-US" dirty="0"/>
          </a:p>
        </p:txBody>
      </p:sp>
      <p:sp>
        <p:nvSpPr>
          <p:cNvPr id="25" name="Footer Placeholder 5">
            <a:extLst>
              <a:ext uri="{FF2B5EF4-FFF2-40B4-BE49-F238E27FC236}">
                <a16:creationId xmlns:a16="http://schemas.microsoft.com/office/drawing/2014/main" id="{798612DF-528A-42D7-8634-25EFF615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26" name="Slide Number Placeholder 6">
            <a:extLst>
              <a:ext uri="{FF2B5EF4-FFF2-40B4-BE49-F238E27FC236}">
                <a16:creationId xmlns:a16="http://schemas.microsoft.com/office/drawing/2014/main" id="{1E3817B4-A707-4ACC-9CAC-E32B5E0A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86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0" y="822325"/>
            <a:ext cx="5684520" cy="132556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0" y="2595562"/>
            <a:ext cx="5684520" cy="318103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38404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0" y="3840480"/>
            <a:ext cx="4175760" cy="2087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0" y="5928360"/>
            <a:ext cx="4175760" cy="929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Date Placeholder 4">
            <a:extLst>
              <a:ext uri="{FF2B5EF4-FFF2-40B4-BE49-F238E27FC236}">
                <a16:creationId xmlns:a16="http://schemas.microsoft.com/office/drawing/2014/main" id="{2FF674D8-A0B1-4D60-AB18-A733984F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7/29/20XX</a:t>
            </a:r>
            <a:endParaRPr lang="en-US" dirty="0"/>
          </a:p>
        </p:txBody>
      </p:sp>
      <p:sp>
        <p:nvSpPr>
          <p:cNvPr id="22" name="Footer Placeholder 5">
            <a:extLst>
              <a:ext uri="{FF2B5EF4-FFF2-40B4-BE49-F238E27FC236}">
                <a16:creationId xmlns:a16="http://schemas.microsoft.com/office/drawing/2014/main" id="{7E0AFFFB-7406-40B3-B2D5-18288BEA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0D2AF818-9E4C-485A-8EA3-3BD5917D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2325"/>
            <a:ext cx="5684520" cy="132556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5562"/>
            <a:ext cx="5684520" cy="44155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8016240" y="0"/>
            <a:ext cx="24013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10417629" y="0"/>
            <a:ext cx="177437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11800114" y="0"/>
            <a:ext cx="39188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20C3808-5997-40A2-83EF-E2136C52EFE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38200" y="4529818"/>
            <a:ext cx="5684520" cy="44155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AD9A34D-2599-4944-8F4B-6953690367E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38200" y="3040514"/>
            <a:ext cx="5684520" cy="1106942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123A04-698E-4E6B-BB2C-C4FCA2CFBB9A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38200" y="4993888"/>
            <a:ext cx="5684520" cy="1106942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4">
            <a:extLst>
              <a:ext uri="{FF2B5EF4-FFF2-40B4-BE49-F238E27FC236}">
                <a16:creationId xmlns:a16="http://schemas.microsoft.com/office/drawing/2014/main" id="{8BC6F0B0-7E88-4658-BED0-B126DDE797A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7/29/20XX</a:t>
            </a:r>
            <a:endParaRPr lang="en-US" dirty="0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1B454B68-B7BD-4197-BF00-63964D76348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BAA42605-D696-484D-B611-62CB3140EA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68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2A3DF3F-0A0C-4018-A9D5-6DE43170F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742" y="822325"/>
            <a:ext cx="9329058" cy="132556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E9ED8E-C27B-434B-BABA-E66DF12C5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4742" y="2595562"/>
            <a:ext cx="4334689" cy="4742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9EBAE4-D52F-453F-8270-8B6E097489BF}"/>
              </a:ext>
            </a:extLst>
          </p:cNvPr>
          <p:cNvSpPr/>
          <p:nvPr userDrawn="1"/>
        </p:nvSpPr>
        <p:spPr>
          <a:xfrm>
            <a:off x="0" y="-1"/>
            <a:ext cx="674914" cy="6857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FC540D-D53A-486F-96EA-3488254DA8F1}"/>
              </a:ext>
            </a:extLst>
          </p:cNvPr>
          <p:cNvSpPr/>
          <p:nvPr userDrawn="1"/>
        </p:nvSpPr>
        <p:spPr>
          <a:xfrm flipV="1">
            <a:off x="674914" y="0"/>
            <a:ext cx="67491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A5699F8-E412-4D90-AD9E-5A933F03D67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019111" y="2595562"/>
            <a:ext cx="4334689" cy="4742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C6CD4EE-A2DF-4227-8E8E-061E1811B31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024742" y="4446132"/>
            <a:ext cx="4334689" cy="4742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BD7E863-25A7-4713-A3A0-9A5F432FE00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7019111" y="4446132"/>
            <a:ext cx="4334689" cy="4742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3EEC52D-9939-4E0F-B26E-6287735877F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024740" y="3069773"/>
            <a:ext cx="4334689" cy="1219201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F6A9263-89CC-446B-AA55-FA0F0180A70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019109" y="3069773"/>
            <a:ext cx="4334689" cy="1219201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3A562DC-F1FD-4766-B507-CC08FBA1EE6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024740" y="4920343"/>
            <a:ext cx="4334689" cy="1219201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4A99B91-CC4B-4964-B372-94ED4BB9A772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019109" y="4920343"/>
            <a:ext cx="4334689" cy="1219201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Date Placeholder 4">
            <a:extLst>
              <a:ext uri="{FF2B5EF4-FFF2-40B4-BE49-F238E27FC236}">
                <a16:creationId xmlns:a16="http://schemas.microsoft.com/office/drawing/2014/main" id="{5413A312-123E-4C7A-864E-C120568D6037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024740" y="6356350"/>
            <a:ext cx="1556659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7/29/20XX</a:t>
            </a:r>
            <a:endParaRPr lang="en-US" dirty="0"/>
          </a:p>
        </p:txBody>
      </p:sp>
      <p:sp>
        <p:nvSpPr>
          <p:cNvPr id="22" name="Footer Placeholder 5">
            <a:extLst>
              <a:ext uri="{FF2B5EF4-FFF2-40B4-BE49-F238E27FC236}">
                <a16:creationId xmlns:a16="http://schemas.microsoft.com/office/drawing/2014/main" id="{F3306EE3-B07E-48BA-A4EE-EAFE9A458C3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038600" y="6356350"/>
            <a:ext cx="5268686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6A049DF0-5C6A-4542-841D-C03F6230482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764486" y="6356350"/>
            <a:ext cx="1589314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15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ef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9BF9015-BE24-42C7-B20B-596FE57DE3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3480" y="3864426"/>
            <a:ext cx="5684520" cy="737734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7368391-D103-4780-88AC-9746C0359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480" y="4879291"/>
            <a:ext cx="5684520" cy="13255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0B4B24-EFFA-49CE-88D9-B8E2ECE17208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4AD39F-C2DD-4F6A-8AB9-EA5E0024EB1C}"/>
              </a:ext>
            </a:extLst>
          </p:cNvPr>
          <p:cNvSpPr/>
          <p:nvPr userDrawn="1"/>
        </p:nvSpPr>
        <p:spPr>
          <a:xfrm flipV="1">
            <a:off x="8016240" y="0"/>
            <a:ext cx="41757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ate Placeholder 4">
            <a:extLst>
              <a:ext uri="{FF2B5EF4-FFF2-40B4-BE49-F238E27FC236}">
                <a16:creationId xmlns:a16="http://schemas.microsoft.com/office/drawing/2014/main" id="{38ABA718-1AEF-413D-964E-FA9CA8ED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7/29/20XX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E83AD3-B30F-42CE-99A0-D50CDB9C951F}"/>
              </a:ext>
            </a:extLst>
          </p:cNvPr>
          <p:cNvSpPr/>
          <p:nvPr userDrawn="1"/>
        </p:nvSpPr>
        <p:spPr>
          <a:xfrm>
            <a:off x="8011886" y="3429000"/>
            <a:ext cx="4180114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BCCB3A69-6840-43C8-94EB-C3EF41DB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B374594B-C272-477C-B1DB-A1E214CE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64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enter text with top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1957701"/>
            <a:ext cx="5684520" cy="1305562"/>
          </a:xfrm>
        </p:spPr>
        <p:txBody>
          <a:bodyPr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3740" y="3429000"/>
            <a:ext cx="5684520" cy="23475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217CA4-9423-45D5-AD1D-2415B600F1DD}"/>
              </a:ext>
            </a:extLst>
          </p:cNvPr>
          <p:cNvSpPr/>
          <p:nvPr userDrawn="1"/>
        </p:nvSpPr>
        <p:spPr>
          <a:xfrm>
            <a:off x="0" y="0"/>
            <a:ext cx="12192000" cy="1081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25B7F-8292-4AE6-B9B3-F6C0621F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/>
              <a:t>7/29/20XX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86D52-9DFB-4D69-BF39-2C163B39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91A39-D816-4317-AA23-55510F9D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6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ent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1957701"/>
            <a:ext cx="5684520" cy="1305562"/>
          </a:xfrm>
        </p:spPr>
        <p:txBody>
          <a:bodyPr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3740" y="3429000"/>
            <a:ext cx="5684520" cy="23475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514D1-FFF2-4784-BC98-5C209566EB25}"/>
              </a:ext>
            </a:extLst>
          </p:cNvPr>
          <p:cNvSpPr/>
          <p:nvPr userDrawn="1"/>
        </p:nvSpPr>
        <p:spPr>
          <a:xfrm>
            <a:off x="0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775047-FCCD-48A9-AE4B-E4619B3FA069}"/>
              </a:ext>
            </a:extLst>
          </p:cNvPr>
          <p:cNvSpPr/>
          <p:nvPr userDrawn="1"/>
        </p:nvSpPr>
        <p:spPr>
          <a:xfrm>
            <a:off x="10276114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E57E5351-59BE-4BC8-83D8-BABF2317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en-US"/>
              <a:t>7/29/20XX</a:t>
            </a:r>
            <a:endParaRPr lang="en-US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7F2C600D-D61A-47D7-88A2-66D269DC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E257B2EA-F7F2-4B84-A989-76BF9D0F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52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0"/>
            <a:ext cx="12192000" cy="198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5607" y="4553832"/>
            <a:ext cx="2105186" cy="678667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620807" y="4553832"/>
            <a:ext cx="2105186" cy="678667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2</a:t>
            </a:r>
            <a:endParaRPr lang="en-ZA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66007" y="4553832"/>
            <a:ext cx="2105186" cy="678667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3</a:t>
            </a:r>
            <a:endParaRPr lang="en-ZA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311207" y="4553832"/>
            <a:ext cx="2105186" cy="678667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4</a:t>
            </a:r>
            <a:endParaRPr lang="en-ZA"/>
          </a:p>
        </p:txBody>
      </p:sp>
      <p:sp>
        <p:nvSpPr>
          <p:cNvPr id="21" name="Online Image Placeholder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1090200" y="3080256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2" name="Online Image Placeholder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3935025" y="3080256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3" name="Online Image Placeholder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779850" y="3079044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4" name="Online Image Placeholder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625612" y="3079044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5" name="Date Placeholder 4">
            <a:extLst>
              <a:ext uri="{FF2B5EF4-FFF2-40B4-BE49-F238E27FC236}">
                <a16:creationId xmlns:a16="http://schemas.microsoft.com/office/drawing/2014/main" id="{8B2D064B-EC57-4EA9-96ED-918E61BF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/>
              <a:t>7/29/20XX</a:t>
            </a:r>
            <a:endParaRPr lang="en-US" dirty="0"/>
          </a:p>
        </p:txBody>
      </p:sp>
      <p:sp>
        <p:nvSpPr>
          <p:cNvPr id="26" name="Footer Placeholder 5">
            <a:extLst>
              <a:ext uri="{FF2B5EF4-FFF2-40B4-BE49-F238E27FC236}">
                <a16:creationId xmlns:a16="http://schemas.microsoft.com/office/drawing/2014/main" id="{B2A70FF9-0C32-4443-A788-56E40DD7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27" name="Slide Number Placeholder 6">
            <a:extLst>
              <a:ext uri="{FF2B5EF4-FFF2-40B4-BE49-F238E27FC236}">
                <a16:creationId xmlns:a16="http://schemas.microsoft.com/office/drawing/2014/main" id="{D51176E4-E898-4497-ACF7-72CFF75F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23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CCBC51-CB80-441C-9628-70A3BFA8C31A}"/>
              </a:ext>
            </a:extLst>
          </p:cNvPr>
          <p:cNvSpPr/>
          <p:nvPr userDrawn="1"/>
        </p:nvSpPr>
        <p:spPr>
          <a:xfrm>
            <a:off x="0" y="3429000"/>
            <a:ext cx="48768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1"/>
            <a:ext cx="48768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621139"/>
          </a:xfrm>
        </p:spPr>
        <p:txBody>
          <a:bodyPr anchor="b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73368" y="2131457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24518" y="2131457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2</a:t>
            </a:r>
            <a:endParaRPr lang="en-ZA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74118" y="4874657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3</a:t>
            </a:r>
            <a:endParaRPr lang="en-ZA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919318" y="4874657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4</a:t>
            </a:r>
            <a:endParaRPr lang="en-ZA"/>
          </a:p>
        </p:txBody>
      </p:sp>
      <p:sp>
        <p:nvSpPr>
          <p:cNvPr id="21" name="Online Image Placeholder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6387961" y="643469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2" name="Online Image Placeholder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9238736" y="643469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3" name="Online Image Placeholder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387961" y="3385457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4" name="Online Image Placeholder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233723" y="3385457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A1CBAE-F2E5-4866-A865-C55E62573492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838200" y="4112198"/>
            <a:ext cx="3200400" cy="1395974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A996B3F-2EC7-495F-920F-B21C55D9428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73368" y="2577595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8F06E2A5-B7ED-4E1B-9B77-DFF175FA257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924518" y="2577595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2</a:t>
            </a:r>
            <a:endParaRPr lang="en-ZA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12A97F1-04F3-48EA-99B9-030059505D9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74118" y="5320795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3</a:t>
            </a:r>
            <a:endParaRPr lang="en-ZA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8884A8E9-B6DB-4ADD-A85B-593F618E457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919318" y="5320795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4</a:t>
            </a:r>
            <a:endParaRPr lang="en-ZA"/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19E1EA5F-9EF0-45C3-94DD-6DF64F4DFA15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8201" y="5511642"/>
            <a:ext cx="3200400" cy="844707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Date Placeholder 4">
            <a:extLst>
              <a:ext uri="{FF2B5EF4-FFF2-40B4-BE49-F238E27FC236}">
                <a16:creationId xmlns:a16="http://schemas.microsoft.com/office/drawing/2014/main" id="{5EBE65FE-7980-4861-93F3-178D1931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7/29/20XX</a:t>
            </a:r>
            <a:endParaRPr lang="en-US" dirty="0"/>
          </a:p>
        </p:txBody>
      </p:sp>
      <p:sp>
        <p:nvSpPr>
          <p:cNvPr id="31" name="Footer Placeholder 5">
            <a:extLst>
              <a:ext uri="{FF2B5EF4-FFF2-40B4-BE49-F238E27FC236}">
                <a16:creationId xmlns:a16="http://schemas.microsoft.com/office/drawing/2014/main" id="{5941D839-A1FC-4620-8485-F69D66D5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32" name="Slide Number Placeholder 6">
            <a:extLst>
              <a:ext uri="{FF2B5EF4-FFF2-40B4-BE49-F238E27FC236}">
                <a16:creationId xmlns:a16="http://schemas.microsoft.com/office/drawing/2014/main" id="{B3B8613F-19BE-4CDB-BC4C-C321B4B8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573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7/29/20XX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7" r:id="rId3"/>
    <p:sldLayoutId id="2147483674" r:id="rId4"/>
    <p:sldLayoutId id="2147483671" r:id="rId5"/>
    <p:sldLayoutId id="2147483666" r:id="rId6"/>
    <p:sldLayoutId id="2147483669" r:id="rId7"/>
    <p:sldLayoutId id="2147483661" r:id="rId8"/>
    <p:sldLayoutId id="2147483676" r:id="rId9"/>
    <p:sldLayoutId id="2147483670" r:id="rId10"/>
    <p:sldLayoutId id="2147483667" r:id="rId11"/>
    <p:sldLayoutId id="2147483673" r:id="rId12"/>
    <p:sldLayoutId id="2147483651" r:id="rId13"/>
    <p:sldLayoutId id="214748367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examples/" TargetMode="External"/><Relationship Id="rId2" Type="http://schemas.openxmlformats.org/officeDocument/2006/relationships/hyperlink" Target="https://keras.io/api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pandas.pydata.org/docs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corgiredirector?site=https%3A%2F%2Fwww.kaggle.com%2Fbarelydedicated%2Fbank-customer-churn-modeling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910" y="2415133"/>
            <a:ext cx="11256078" cy="158449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BANK CUSTOMER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CHURN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05057" y="4195071"/>
            <a:ext cx="7056353" cy="1853231"/>
          </a:xfrm>
        </p:spPr>
        <p:txBody>
          <a:bodyPr>
            <a:normAutofit fontScale="85000" lnSpcReduction="20000"/>
          </a:bodyPr>
          <a:lstStyle/>
          <a:p>
            <a:pPr algn="r">
              <a:lnSpc>
                <a:spcPct val="120000"/>
              </a:lnSpc>
            </a:pPr>
            <a:r>
              <a:rPr lang="en-US" sz="3000" b="1" dirty="0">
                <a:solidFill>
                  <a:srgbClr val="7030A0"/>
                </a:solidFill>
              </a:rPr>
              <a:t>Presented by:</a:t>
            </a:r>
            <a:endParaRPr lang="en-US" b="1" dirty="0">
              <a:solidFill>
                <a:srgbClr val="7030A0"/>
              </a:solidFill>
            </a:endParaRPr>
          </a:p>
          <a:p>
            <a:pPr algn="r">
              <a:lnSpc>
                <a:spcPct val="120000"/>
              </a:lnSpc>
            </a:pPr>
            <a:r>
              <a:rPr lang="en-US" b="1" dirty="0">
                <a:solidFill>
                  <a:schemeClr val="tx1"/>
                </a:solidFill>
              </a:rPr>
              <a:t>Sandhiya S</a:t>
            </a:r>
          </a:p>
          <a:p>
            <a:pPr algn="r">
              <a:lnSpc>
                <a:spcPct val="120000"/>
              </a:lnSpc>
            </a:pPr>
            <a:r>
              <a:rPr lang="en-US" b="1" dirty="0">
                <a:solidFill>
                  <a:schemeClr val="tx1"/>
                </a:solidFill>
              </a:rPr>
              <a:t>2021503552</a:t>
            </a:r>
          </a:p>
          <a:p>
            <a:pPr algn="r">
              <a:lnSpc>
                <a:spcPct val="120000"/>
              </a:lnSpc>
            </a:pPr>
            <a:r>
              <a:rPr lang="en-US" b="1" dirty="0">
                <a:solidFill>
                  <a:schemeClr val="tx1"/>
                </a:solidFill>
              </a:rPr>
              <a:t>Department of Computer Technology, MIT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FF0753E-D90D-8E23-0447-A714D0E9D1FE}"/>
              </a:ext>
            </a:extLst>
          </p:cNvPr>
          <p:cNvSpPr txBox="1">
            <a:spLocks/>
          </p:cNvSpPr>
          <p:nvPr/>
        </p:nvSpPr>
        <p:spPr>
          <a:xfrm>
            <a:off x="833256" y="366458"/>
            <a:ext cx="10525488" cy="15844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Naan Mudhalvan (NM) Project</a:t>
            </a:r>
          </a:p>
          <a:p>
            <a:pPr algn="ctr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NM Course: Generative AI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140" y="136525"/>
            <a:ext cx="10614660" cy="1305562"/>
          </a:xfrm>
        </p:spPr>
        <p:txBody>
          <a:bodyPr anchor="ctr"/>
          <a:lstStyle/>
          <a:p>
            <a:pPr algn="l"/>
            <a:r>
              <a:rPr lang="en-IN" dirty="0">
                <a:solidFill>
                  <a:schemeClr val="tx1"/>
                </a:solidFill>
              </a:rPr>
              <a:t>References</a:t>
            </a:r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z="2000" b="1" smtClean="0">
                <a:solidFill>
                  <a:schemeClr val="tx1"/>
                </a:solidFill>
              </a:rPr>
              <a:pPr/>
              <a:t>10</a:t>
            </a:fld>
            <a:endParaRPr lang="en-ZA" sz="2000" b="1" dirty="0">
              <a:solidFill>
                <a:schemeClr val="tx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F11D2E5-2616-B8FC-447E-1117A3441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139" y="1814839"/>
            <a:ext cx="10614659" cy="42267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71500" indent="-571500" algn="just"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https://keras.io/api/</a:t>
            </a:r>
            <a:endParaRPr lang="en-US" sz="1800" dirty="0">
              <a:solidFill>
                <a:srgbClr val="C00000"/>
              </a:solidFill>
            </a:endParaRPr>
          </a:p>
          <a:p>
            <a:pPr marL="571500" indent="-571500" algn="just"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https://keras.io/examples/</a:t>
            </a:r>
            <a:endParaRPr lang="en-US" sz="1800" dirty="0">
              <a:solidFill>
                <a:srgbClr val="C00000"/>
              </a:solidFill>
            </a:endParaRPr>
          </a:p>
          <a:p>
            <a:pPr marL="571500" indent="-571500" algn="just"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0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https://pandas.pydata.org/docs/</a:t>
            </a:r>
            <a:endParaRPr lang="en-US" sz="1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355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587" y="2334512"/>
            <a:ext cx="10406826" cy="1659716"/>
          </a:xfrm>
        </p:spPr>
        <p:txBody>
          <a:bodyPr>
            <a:normAutofit/>
          </a:bodyPr>
          <a:lstStyle/>
          <a:p>
            <a:r>
              <a:rPr lang="en-US" sz="7200" dirty="0"/>
              <a:t>THANK YOU.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257BCF9-933D-4329-B564-4E404B1CA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998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8B1A4-6271-FD98-E848-FDB585C89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558277"/>
            <a:ext cx="5684520" cy="1305562"/>
          </a:xfrm>
        </p:spPr>
        <p:txBody>
          <a:bodyPr/>
          <a:lstStyle/>
          <a:p>
            <a:r>
              <a:rPr lang="en-IN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6F4DC-3888-C940-AF09-36AB4066C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2476" y="2207475"/>
            <a:ext cx="4907048" cy="3439467"/>
          </a:xfrm>
        </p:spPr>
        <p:txBody>
          <a:bodyPr>
            <a:normAutofit lnSpcReduction="10000"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2800" b="1" dirty="0"/>
              <a:t>Problem Statement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2800" b="1" dirty="0"/>
              <a:t>Proposed Solution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2800" b="1" dirty="0"/>
              <a:t>System Development Approach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2800" b="1" dirty="0"/>
              <a:t>Algorithm and Deployment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2800" b="1" dirty="0"/>
              <a:t>Result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2800" b="1" dirty="0"/>
              <a:t>References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IN" sz="28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E6691-5A09-0A53-B886-EDD566A3F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z="2000" b="1" smtClean="0">
                <a:solidFill>
                  <a:schemeClr val="tx1"/>
                </a:solidFill>
              </a:rPr>
              <a:pPr/>
              <a:t>2</a:t>
            </a:fld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200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140" y="136525"/>
            <a:ext cx="10614660" cy="1305562"/>
          </a:xfrm>
        </p:spPr>
        <p:txBody>
          <a:bodyPr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Problem Statement</a:t>
            </a:r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139" y="1814840"/>
            <a:ext cx="10614659" cy="39617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Customer churn, the loss of a customer to a competitor, can be costly for banks.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To address this challenge, a neural network (NN) model is proposed that can predict which bank customers are at high risk of churning.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z="2000" b="1" smtClean="0">
                <a:solidFill>
                  <a:schemeClr val="tx1"/>
                </a:solidFill>
              </a:rPr>
              <a:pPr/>
              <a:t>3</a:t>
            </a:fld>
            <a:endParaRPr lang="en-ZA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140" y="136525"/>
            <a:ext cx="10614660" cy="1305562"/>
          </a:xfrm>
        </p:spPr>
        <p:txBody>
          <a:bodyPr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Proposed Solution </a:t>
            </a:r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139" y="1814840"/>
            <a:ext cx="10614659" cy="39617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A multi-layered artificial neural network is proposed for classifying bank customer churn risk by determining whether the customers will leave or not in the next 6 months.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A grid search approach is used to optimize hyperparameters.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z="2000" b="1" smtClean="0">
                <a:solidFill>
                  <a:schemeClr val="tx1"/>
                </a:solidFill>
              </a:rPr>
              <a:pPr/>
              <a:t>4</a:t>
            </a:fld>
            <a:endParaRPr lang="en-ZA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772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140" y="136525"/>
            <a:ext cx="10614660" cy="1305562"/>
          </a:xfrm>
        </p:spPr>
        <p:txBody>
          <a:bodyPr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Proposed Solution</a:t>
            </a:r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z="2000" b="1" smtClean="0">
                <a:solidFill>
                  <a:schemeClr val="tx1"/>
                </a:solidFill>
              </a:rPr>
              <a:pPr/>
              <a:t>5</a:t>
            </a:fld>
            <a:endParaRPr lang="en-ZA" sz="2000" b="1" dirty="0">
              <a:solidFill>
                <a:schemeClr val="tx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F11D2E5-2616-B8FC-447E-1117A3441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139" y="1814840"/>
            <a:ext cx="10614659" cy="3961756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1"/>
                </a:solidFill>
              </a:rPr>
              <a:t>A sequential ANN is built using Keras.</a:t>
            </a:r>
            <a:endParaRPr lang="en-US" sz="2800" dirty="0">
              <a:solidFill>
                <a:schemeClr val="tx1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1"/>
                </a:solidFill>
              </a:rPr>
              <a:t>Hyperparameter tuning is performed using a </a:t>
            </a:r>
            <a:r>
              <a:rPr lang="en-US" sz="3200" dirty="0" err="1">
                <a:solidFill>
                  <a:schemeClr val="tx1"/>
                </a:solidFill>
              </a:rPr>
              <a:t>GridSearchCV</a:t>
            </a:r>
            <a:r>
              <a:rPr lang="en-US" sz="3200" dirty="0">
                <a:solidFill>
                  <a:schemeClr val="tx1"/>
                </a:solidFill>
              </a:rPr>
              <a:t> object that explores different combinations of hyperparameters.</a:t>
            </a:r>
            <a:endParaRPr lang="en-US" sz="2800" dirty="0">
              <a:solidFill>
                <a:schemeClr val="tx1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3200" dirty="0" err="1">
                <a:solidFill>
                  <a:schemeClr val="tx1"/>
                </a:solidFill>
              </a:rPr>
              <a:t>GridSearchCV</a:t>
            </a:r>
            <a:r>
              <a:rPr lang="en-US" sz="3200" dirty="0">
                <a:solidFill>
                  <a:schemeClr val="tx1"/>
                </a:solidFill>
              </a:rPr>
              <a:t> picks the one that performs best on the training data using cross-validation.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1"/>
                </a:solidFill>
              </a:rPr>
              <a:t>The grid search identifies the combination of hyperparameters that yields the highest accuracy score.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1"/>
                </a:solidFill>
              </a:rPr>
              <a:t>This optimal model is then used for future predictions on unseen data.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443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140" y="136525"/>
            <a:ext cx="10614660" cy="1305562"/>
          </a:xfrm>
        </p:spPr>
        <p:txBody>
          <a:bodyPr anchor="ctr"/>
          <a:lstStyle/>
          <a:p>
            <a:pPr algn="l"/>
            <a:r>
              <a:rPr lang="en-IN" sz="4400" b="1" dirty="0">
                <a:solidFill>
                  <a:schemeClr val="tx1"/>
                </a:solidFill>
              </a:rPr>
              <a:t>System Development Approach</a:t>
            </a:r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z="2000" b="1" smtClean="0">
                <a:solidFill>
                  <a:schemeClr val="tx1"/>
                </a:solidFill>
              </a:rPr>
              <a:pPr/>
              <a:t>6</a:t>
            </a:fld>
            <a:endParaRPr lang="en-ZA" sz="2000" b="1" dirty="0">
              <a:solidFill>
                <a:schemeClr val="tx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F11D2E5-2616-B8FC-447E-1117A3441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139" y="1814840"/>
            <a:ext cx="10614659" cy="39617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800" b="1" dirty="0">
                <a:solidFill>
                  <a:schemeClr val="tx1"/>
                </a:solidFill>
              </a:rPr>
              <a:t>Hardware: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Moderate CPU (e.g., recent Intel Core i5 or AMD Ryzen 5)</a:t>
            </a:r>
          </a:p>
          <a:p>
            <a:pPr algn="just"/>
            <a:r>
              <a:rPr lang="en-US" sz="2800" b="1" dirty="0">
                <a:solidFill>
                  <a:schemeClr val="tx1"/>
                </a:solidFill>
              </a:rPr>
              <a:t>Software: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Python 3.x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Keras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Google Colab</a:t>
            </a:r>
          </a:p>
          <a:p>
            <a:pPr algn="just"/>
            <a:r>
              <a:rPr lang="en-US" sz="2800" b="1" dirty="0">
                <a:solidFill>
                  <a:schemeClr val="tx1"/>
                </a:solidFill>
              </a:rPr>
              <a:t>Libraries:</a:t>
            </a:r>
            <a:r>
              <a:rPr lang="en-US" sz="2800" dirty="0">
                <a:solidFill>
                  <a:schemeClr val="tx1"/>
                </a:solidFill>
              </a:rPr>
              <a:t> NumPy, Pandas, Matplotlib, Seaborn</a:t>
            </a:r>
          </a:p>
        </p:txBody>
      </p:sp>
    </p:spTree>
    <p:extLst>
      <p:ext uri="{BB962C8B-B14F-4D97-AF65-F5344CB8AC3E}">
        <p14:creationId xmlns:p14="http://schemas.microsoft.com/office/powerpoint/2010/main" val="23080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140" y="136525"/>
            <a:ext cx="10614660" cy="1305562"/>
          </a:xfrm>
        </p:spPr>
        <p:txBody>
          <a:bodyPr anchor="ctr"/>
          <a:lstStyle/>
          <a:p>
            <a:pPr algn="l"/>
            <a:r>
              <a:rPr lang="en-IN" dirty="0">
                <a:solidFill>
                  <a:schemeClr val="tx1"/>
                </a:solidFill>
              </a:rPr>
              <a:t>Algorithm and Deployment</a:t>
            </a:r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z="2000" b="1" smtClean="0">
                <a:solidFill>
                  <a:schemeClr val="tx1"/>
                </a:solidFill>
              </a:rPr>
              <a:pPr/>
              <a:t>7</a:t>
            </a:fld>
            <a:endParaRPr lang="en-ZA" sz="2000" b="1" dirty="0">
              <a:solidFill>
                <a:schemeClr val="tx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F11D2E5-2616-B8FC-447E-1117A3441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139" y="1814839"/>
            <a:ext cx="10614659" cy="4226731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algn="just"/>
            <a:r>
              <a:rPr lang="en-US" sz="2800" b="1" dirty="0">
                <a:solidFill>
                  <a:schemeClr val="tx1"/>
                </a:solidFill>
              </a:rPr>
              <a:t>Data Collection: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300" dirty="0"/>
              <a:t>Downloaded the publicly available dataset from Kaggle. (</a:t>
            </a:r>
            <a:r>
              <a:rPr lang="en-US" sz="2300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https://colab.research.google.com/corgiredirector?site=https%3A%2F%2Fwww.kaggle.com%2Fbarelydedicated%2Fbank-customer-churn-modeling</a:t>
            </a:r>
            <a:r>
              <a:rPr lang="en-US" sz="2300" dirty="0"/>
              <a:t>)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Import libraries (pandas, scikit-learn) 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Read data from CSV file. 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300" dirty="0">
                <a:solidFill>
                  <a:schemeClr val="tx1"/>
                </a:solidFill>
              </a:rPr>
              <a:t>Encode categorical variables (e.g., one-hot encoding). 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300" dirty="0">
                <a:solidFill>
                  <a:schemeClr val="tx1"/>
                </a:solidFill>
              </a:rPr>
              <a:t>Analyze target variable distribution (churn vs. non-churn)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sz="2800" b="1" dirty="0">
                <a:solidFill>
                  <a:schemeClr val="tx1"/>
                </a:solidFill>
              </a:rPr>
              <a:t>Model Architecture: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Artificial Neural Network (ANN) with sequential layers. 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Input layer: Matches number of features (likely 14 from this dataset). 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Hidden layers: 2-layer with </a:t>
            </a:r>
            <a:r>
              <a:rPr kumimoji="0" lang="en-US" alt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ReLU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activation (e.g., 5 neurons each). 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Output layer: Single neuron with sigmoid activation (predicts churn probability). </a:t>
            </a:r>
          </a:p>
          <a:p>
            <a:pPr marL="457200" indent="-457200" algn="just">
              <a:buFont typeface="Courier New" panose="02070309020205020404" pitchFamily="49" charset="0"/>
              <a:buChar char="o"/>
            </a:pPr>
            <a:endParaRPr lang="en-US" sz="2800" dirty="0">
              <a:solidFill>
                <a:schemeClr val="tx1"/>
              </a:solidFill>
            </a:endParaRPr>
          </a:p>
          <a:p>
            <a:pPr marL="1028700" lvl="1" indent="-571500" algn="just">
              <a:buFont typeface="Courier New" panose="02070309020205020404" pitchFamily="49" charset="0"/>
              <a:buChar char="o"/>
            </a:pPr>
            <a:endParaRPr lang="en-US" sz="3600" dirty="0">
              <a:solidFill>
                <a:schemeClr val="tx1"/>
              </a:solidFill>
            </a:endParaRPr>
          </a:p>
          <a:p>
            <a:pPr marL="457200" indent="-457200" algn="just">
              <a:buFont typeface="Courier New" panose="02070309020205020404" pitchFamily="49" charset="0"/>
              <a:buChar char="o"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608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140" y="136525"/>
            <a:ext cx="10614660" cy="1305562"/>
          </a:xfrm>
        </p:spPr>
        <p:txBody>
          <a:bodyPr anchor="ctr"/>
          <a:lstStyle/>
          <a:p>
            <a:pPr algn="l"/>
            <a:r>
              <a:rPr lang="en-IN" dirty="0">
                <a:solidFill>
                  <a:schemeClr val="tx1"/>
                </a:solidFill>
              </a:rPr>
              <a:t>Algorithm and Deployment</a:t>
            </a:r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z="2000" b="1" smtClean="0">
                <a:solidFill>
                  <a:schemeClr val="tx1"/>
                </a:solidFill>
              </a:rPr>
              <a:pPr/>
              <a:t>8</a:t>
            </a:fld>
            <a:endParaRPr lang="en-ZA" sz="2000" b="1" dirty="0">
              <a:solidFill>
                <a:schemeClr val="tx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F11D2E5-2616-B8FC-447E-1117A3441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139" y="1814839"/>
            <a:ext cx="10614659" cy="42267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000" b="1" dirty="0">
                <a:solidFill>
                  <a:schemeClr val="tx1"/>
                </a:solidFill>
              </a:rPr>
              <a:t>Hyperparameter Tuning:</a:t>
            </a:r>
          </a:p>
          <a:p>
            <a:pPr marL="571500" indent="-571500" algn="just"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</a:rPr>
              <a:t>Use </a:t>
            </a:r>
            <a:r>
              <a:rPr lang="en-US" sz="1800" dirty="0" err="1">
                <a:solidFill>
                  <a:schemeClr val="tx1"/>
                </a:solidFill>
              </a:rPr>
              <a:t>GridSearchCV</a:t>
            </a:r>
            <a:r>
              <a:rPr lang="en-US" sz="1800" dirty="0">
                <a:solidFill>
                  <a:schemeClr val="tx1"/>
                </a:solidFill>
              </a:rPr>
              <a:t> to explore a range of hyperparameter values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IN" sz="2000" b="1" dirty="0">
                <a:solidFill>
                  <a:schemeClr val="tx1"/>
                </a:solidFill>
              </a:rPr>
              <a:t>Training and Evaluation:</a:t>
            </a:r>
            <a:endParaRPr lang="en-US" sz="2000" b="1" dirty="0">
              <a:solidFill>
                <a:schemeClr val="tx1"/>
              </a:solidFill>
            </a:endParaRPr>
          </a:p>
          <a:p>
            <a:pPr marL="571500" indent="-571500" algn="just">
              <a:buFont typeface="Courier New" panose="02070309020205020404" pitchFamily="49" charset="0"/>
              <a:buChar char="o"/>
            </a:pPr>
            <a:r>
              <a:rPr lang="en-US" sz="1800" dirty="0" err="1">
                <a:solidFill>
                  <a:schemeClr val="tx1"/>
                </a:solidFill>
              </a:rPr>
              <a:t>GridSearchCV</a:t>
            </a:r>
            <a:r>
              <a:rPr lang="en-US" sz="1800" dirty="0">
                <a:solidFill>
                  <a:schemeClr val="tx1"/>
                </a:solidFill>
              </a:rPr>
              <a:t> trains models with various hyperparameter combinations. </a:t>
            </a:r>
          </a:p>
          <a:p>
            <a:pPr marL="571500" indent="-571500" algn="just"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</a:rPr>
              <a:t>Cross-validation ensures model generalizability. </a:t>
            </a:r>
          </a:p>
          <a:p>
            <a:pPr marL="571500" indent="-571500" algn="just">
              <a:buFont typeface="Courier New" panose="02070309020205020404" pitchFamily="49" charset="0"/>
              <a:buChar char="o"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480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140" y="136525"/>
            <a:ext cx="10614660" cy="1305562"/>
          </a:xfrm>
        </p:spPr>
        <p:txBody>
          <a:bodyPr anchor="ctr"/>
          <a:lstStyle/>
          <a:p>
            <a:pPr algn="l"/>
            <a:r>
              <a:rPr lang="en-IN" dirty="0">
                <a:solidFill>
                  <a:schemeClr val="tx1"/>
                </a:solidFill>
              </a:rPr>
              <a:t>Result</a:t>
            </a:r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z="2000" b="1" smtClean="0">
                <a:solidFill>
                  <a:schemeClr val="tx1"/>
                </a:solidFill>
              </a:rPr>
              <a:pPr/>
              <a:t>9</a:t>
            </a:fld>
            <a:endParaRPr lang="en-ZA" sz="2000" b="1" dirty="0">
              <a:solidFill>
                <a:schemeClr val="tx1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4A22DC9-0C4C-DAAD-4A2A-0069990EEB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" y="2275814"/>
            <a:ext cx="4764033" cy="384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58566D-BF8F-3C21-CD20-02FE36141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594" y="2833793"/>
            <a:ext cx="5619206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65435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8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2A25D"/>
      </a:accent1>
      <a:accent2>
        <a:srgbClr val="A0DADE"/>
      </a:accent2>
      <a:accent3>
        <a:srgbClr val="CCB5E5"/>
      </a:accent3>
      <a:accent4>
        <a:srgbClr val="29285D"/>
      </a:accent4>
      <a:accent5>
        <a:srgbClr val="EDF1F2"/>
      </a:accent5>
      <a:accent6>
        <a:srgbClr val="70AD47"/>
      </a:accent6>
      <a:hlink>
        <a:srgbClr val="A0DADE"/>
      </a:hlink>
      <a:folHlink>
        <a:srgbClr val="954F72"/>
      </a:folHlink>
    </a:clrScheme>
    <a:fontScheme name="Custom 62">
      <a:majorFont>
        <a:latin typeface="Skeena"/>
        <a:ea typeface=""/>
        <a:cs typeface=""/>
      </a:majorFont>
      <a:minorFont>
        <a:latin typeface="Skee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 Block Orientation_tm03460514_LW_v2" id="{9A2976D9-D6A2-4C72-AA54-D6D4585DC826}" vid="{E979CFFE-0E1D-4C6F-8738-47AC19B539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Props1.xml><?xml version="1.0" encoding="utf-8"?>
<ds:datastoreItem xmlns:ds="http://schemas.openxmlformats.org/officeDocument/2006/customXml" ds:itemID="{E618C13B-9D83-4AF4-B64D-33362D5133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62A4A0A-D2F4-4D0A-B8F3-A5181C4DEB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A4F7154-AFAC-4BE7-8A74-7F4B6FC274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Employee orientation presentation</Template>
  <TotalTime>261</TotalTime>
  <Words>444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Courier New</vt:lpstr>
      <vt:lpstr>Skeena</vt:lpstr>
      <vt:lpstr>Times New Roman</vt:lpstr>
      <vt:lpstr>Wingdings</vt:lpstr>
      <vt:lpstr>Custom</vt:lpstr>
      <vt:lpstr>BANK CUSTOMER  CHURN PREDICTION</vt:lpstr>
      <vt:lpstr>OUTLINE</vt:lpstr>
      <vt:lpstr>Problem Statement</vt:lpstr>
      <vt:lpstr>Proposed Solution </vt:lpstr>
      <vt:lpstr>Proposed Solution</vt:lpstr>
      <vt:lpstr>System Development Approach</vt:lpstr>
      <vt:lpstr>Algorithm and Deployment</vt:lpstr>
      <vt:lpstr>Algorithm and Deployment</vt:lpstr>
      <vt:lpstr>Result</vt:lpstr>
      <vt:lpstr>References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CUSTOMER CHURN PREDICTION</dc:title>
  <dc:creator>Sandhiya S</dc:creator>
  <cp:lastModifiedBy>Sandhiya S</cp:lastModifiedBy>
  <cp:revision>3</cp:revision>
  <dcterms:created xsi:type="dcterms:W3CDTF">2024-04-23T16:41:54Z</dcterms:created>
  <dcterms:modified xsi:type="dcterms:W3CDTF">2024-04-28T12:53:12Z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