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7"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8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674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535841" y="3702918"/>
            <a:ext cx="13515439" cy="39657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97430" y="1224518"/>
            <a:ext cx="13192259" cy="1770016"/>
          </a:xfrm>
          <a:effectLst/>
        </p:spPr>
        <p:txBody>
          <a:bodyPr anchor="b">
            <a:normAutofit/>
          </a:bodyPr>
          <a:lstStyle>
            <a:lvl1pPr>
              <a:defRPr sz="432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697433" y="2994535"/>
            <a:ext cx="13192255" cy="708385"/>
          </a:xfrm>
        </p:spPr>
        <p:txBody>
          <a:bodyPr anchor="t">
            <a:normAutofit/>
          </a:bodyPr>
          <a:lstStyle>
            <a:lvl1pPr marL="0" indent="0" algn="l">
              <a:buNone/>
              <a:defRPr sz="1920" cap="all">
                <a:solidFill>
                  <a:schemeClr val="accent2"/>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127141" y="7147365"/>
            <a:ext cx="3413760" cy="438150"/>
          </a:xfrm>
        </p:spPr>
        <p:txBody>
          <a:bodyPr/>
          <a:lstStyle>
            <a:lvl1pPr>
              <a:defRPr>
                <a:solidFill>
                  <a:schemeClr val="accent1">
                    <a:lumMod val="75000"/>
                    <a:lumOff val="25000"/>
                  </a:schemeClr>
                </a:solidFill>
              </a:defRPr>
            </a:lvl1pPr>
          </a:lstStyle>
          <a:p>
            <a:fld id="{5923F103-BC34-4FE4-A40E-EDDEECFDA5D0}" type="datetimeFigureOut">
              <a:rPr lang="en-US" smtClean="0"/>
              <a:pPr/>
              <a:t>4/4/2024</a:t>
            </a:fld>
            <a:endParaRPr lang="en-US" dirty="0"/>
          </a:p>
        </p:txBody>
      </p:sp>
      <p:sp>
        <p:nvSpPr>
          <p:cNvPr id="5" name="Footer Placeholder 4"/>
          <p:cNvSpPr>
            <a:spLocks noGrp="1"/>
          </p:cNvSpPr>
          <p:nvPr>
            <p:ph type="ftr" sz="quarter" idx="11"/>
          </p:nvPr>
        </p:nvSpPr>
        <p:spPr>
          <a:xfrm>
            <a:off x="697430" y="7142174"/>
            <a:ext cx="8300652" cy="438150"/>
          </a:xfrm>
        </p:spPr>
        <p:txBody>
          <a:bodyPr/>
          <a:lstStyle>
            <a:lvl1pPr>
              <a:defRPr>
                <a:solidFill>
                  <a:schemeClr val="accent1">
                    <a:lumMod val="75000"/>
                    <a:lumOff val="25000"/>
                  </a:schemeClr>
                </a:solidFill>
              </a:defRPr>
            </a:lvl1pPr>
          </a:lstStyle>
          <a:p>
            <a:r>
              <a:rPr lang="en-US"/>
              <a:t>
              </a:t>
            </a:r>
            <a:endParaRPr lang="en-US" dirty="0"/>
          </a:p>
        </p:txBody>
      </p:sp>
      <p:sp>
        <p:nvSpPr>
          <p:cNvPr id="6" name="Slide Number Placeholder 5"/>
          <p:cNvSpPr>
            <a:spLocks noGrp="1"/>
          </p:cNvSpPr>
          <p:nvPr>
            <p:ph type="sldNum" sz="quarter" idx="12"/>
          </p:nvPr>
        </p:nvSpPr>
        <p:spPr>
          <a:xfrm>
            <a:off x="12669960" y="7147365"/>
            <a:ext cx="1219728"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98618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83305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10607042" y="719670"/>
            <a:ext cx="3488180" cy="69803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0607041" y="810872"/>
            <a:ext cx="2404997" cy="62196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29908" y="810872"/>
            <a:ext cx="9475535" cy="621968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792408" y="7147365"/>
            <a:ext cx="1593769" cy="438150"/>
          </a:xfrm>
        </p:spPr>
        <p:txBody>
          <a:bodyPr/>
          <a:lstStyle>
            <a:lvl1pPr>
              <a:defRPr>
                <a:solidFill>
                  <a:schemeClr val="accent1">
                    <a:lumMod val="75000"/>
                    <a:lumOff val="25000"/>
                  </a:schemeClr>
                </a:solidFill>
              </a:defRPr>
            </a:lvl1pPr>
          </a:lstStyle>
          <a:p>
            <a:fld id="{CDA879A6-0FD0-4734-A311-86BFCA472E6E}" type="datetimeFigureOut">
              <a:rPr lang="en-US" smtClean="0"/>
              <a:t>4/4/2024</a:t>
            </a:fld>
            <a:endParaRPr lang="en-US" dirty="0"/>
          </a:p>
        </p:txBody>
      </p:sp>
      <p:sp>
        <p:nvSpPr>
          <p:cNvPr id="5" name="Footer Placeholder 4"/>
          <p:cNvSpPr>
            <a:spLocks noGrp="1"/>
          </p:cNvSpPr>
          <p:nvPr>
            <p:ph type="ftr" sz="quarter" idx="11"/>
          </p:nvPr>
        </p:nvSpPr>
        <p:spPr>
          <a:xfrm>
            <a:off x="929908" y="7142174"/>
            <a:ext cx="9475535" cy="438150"/>
          </a:xfrm>
        </p:spPr>
        <p:txBody>
          <a:bodyPr/>
          <a:lstStyle/>
          <a:p>
            <a:r>
              <a:rPr lang="en-US"/>
              <a:t>
              </a:t>
            </a:r>
            <a:endParaRPr lang="en-US" dirty="0"/>
          </a:p>
        </p:txBody>
      </p:sp>
      <p:sp>
        <p:nvSpPr>
          <p:cNvPr id="6" name="Slide Number Placeholder 5"/>
          <p:cNvSpPr>
            <a:spLocks noGrp="1"/>
          </p:cNvSpPr>
          <p:nvPr>
            <p:ph type="sldNum" sz="quarter" idx="12"/>
          </p:nvPr>
        </p:nvSpPr>
        <p:spPr>
          <a:xfrm>
            <a:off x="12535939" y="7147365"/>
            <a:ext cx="1397034" cy="438150"/>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13720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24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528343" y="737288"/>
            <a:ext cx="13571206" cy="142715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842587"/>
            <a:ext cx="13235539" cy="1216560"/>
          </a:xfrm>
        </p:spPr>
        <p:txBody>
          <a:bodyPr/>
          <a:lstStyle/>
          <a:p>
            <a:r>
              <a:rPr lang="en-US"/>
              <a:t>Click to edit Master title style</a:t>
            </a:r>
            <a:endParaRPr lang="en-US" dirty="0"/>
          </a:p>
        </p:txBody>
      </p:sp>
      <p:sp>
        <p:nvSpPr>
          <p:cNvPr id="3" name="Content Placeholder 2"/>
          <p:cNvSpPr>
            <a:spLocks noGrp="1"/>
          </p:cNvSpPr>
          <p:nvPr>
            <p:ph idx="1"/>
          </p:nvPr>
        </p:nvSpPr>
        <p:spPr>
          <a:xfrm>
            <a:off x="697431" y="2616596"/>
            <a:ext cx="13235538" cy="44139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2669960" y="7147365"/>
            <a:ext cx="1263010" cy="43815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25731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537380" y="6170370"/>
            <a:ext cx="13549032"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3652693"/>
            <a:ext cx="13235538" cy="1797008"/>
          </a:xfrm>
        </p:spPr>
        <p:txBody>
          <a:bodyPr anchor="b">
            <a:normAutofit/>
          </a:bodyPr>
          <a:lstStyle>
            <a:lvl1pPr algn="l">
              <a:defRPr sz="432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97431" y="5449701"/>
            <a:ext cx="13235538" cy="720667"/>
          </a:xfrm>
        </p:spPr>
        <p:txBody>
          <a:bodyPr anchor="t">
            <a:normAutofit/>
          </a:bodyPr>
          <a:lstStyle>
            <a:lvl1pPr marL="0" indent="0" algn="l">
              <a:buNone/>
              <a:defRPr sz="2160" cap="all">
                <a:solidFill>
                  <a:schemeClr val="accent2"/>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F34E6425-0181-43F2-84FC-787E803FD2F8}" type="datetimeFigureOut">
              <a:rPr lang="en-US" smtClean="0"/>
              <a:t>4/4/2024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979845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97432" y="2673604"/>
            <a:ext cx="6506868"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26101" y="2673604"/>
            <a:ext cx="6506870" cy="435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09384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535179"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697432" y="875590"/>
            <a:ext cx="13235539" cy="11859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64663" y="2701071"/>
            <a:ext cx="6104490" cy="643206"/>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697433"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28482" y="2701071"/>
            <a:ext cx="6104488" cy="664048"/>
          </a:xfrm>
        </p:spPr>
        <p:txBody>
          <a:bodyPr anchor="b">
            <a:noAutofit/>
          </a:bodyPr>
          <a:lstStyle>
            <a:lvl1pPr marL="0" indent="0">
              <a:buNone/>
              <a:defRPr sz="2640" b="0">
                <a:solidFill>
                  <a:schemeClr val="accent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251" y="3511263"/>
            <a:ext cx="6471720" cy="3521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3600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528820" y="727866"/>
            <a:ext cx="13560043" cy="151059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691073" y="875590"/>
            <a:ext cx="13235539" cy="118599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4/4/2024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67674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4/4/2024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1177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537380" y="6170368"/>
            <a:ext cx="13557840" cy="152964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97431" y="6314755"/>
            <a:ext cx="5891334" cy="827417"/>
          </a:xfrm>
        </p:spPr>
        <p:txBody>
          <a:bodyPr anchor="ctr"/>
          <a:lstStyle>
            <a:lvl1pPr algn="l">
              <a:defRPr sz="24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537379" y="721440"/>
            <a:ext cx="13551408" cy="5045760"/>
          </a:xfrm>
        </p:spPr>
        <p:txBody>
          <a:bodyPr anchor="ctr">
            <a:normAutofit/>
          </a:bodyPr>
          <a:lstStyle>
            <a:lvl1pPr>
              <a:defRPr sz="2400">
                <a:solidFill>
                  <a:schemeClr val="tx2"/>
                </a:solidFill>
              </a:defRPr>
            </a:lvl1pPr>
            <a:lvl2pPr>
              <a:defRPr sz="2160">
                <a:solidFill>
                  <a:schemeClr val="tx2"/>
                </a:solidFill>
              </a:defRPr>
            </a:lvl2pPr>
            <a:lvl3pPr>
              <a:defRPr sz="1920">
                <a:solidFill>
                  <a:schemeClr val="tx2"/>
                </a:solidFill>
              </a:defRPr>
            </a:lvl3pPr>
            <a:lvl4pPr>
              <a:defRPr sz="1680">
                <a:solidFill>
                  <a:schemeClr val="tx2"/>
                </a:solidFill>
              </a:defRPr>
            </a:lvl4pPr>
            <a:lvl5pPr>
              <a:defRPr sz="1680">
                <a:solidFill>
                  <a:schemeClr val="tx2"/>
                </a:solidFill>
              </a:defRPr>
            </a:lvl5pPr>
            <a:lvl6pPr>
              <a:defRPr sz="1680">
                <a:solidFill>
                  <a:schemeClr val="tx2"/>
                </a:solidFill>
              </a:defRPr>
            </a:lvl6pPr>
            <a:lvl7pPr>
              <a:defRPr sz="1680">
                <a:solidFill>
                  <a:schemeClr val="tx2"/>
                </a:solidFill>
              </a:defRPr>
            </a:lvl7pPr>
            <a:lvl8pPr>
              <a:defRPr sz="1680">
                <a:solidFill>
                  <a:schemeClr val="tx2"/>
                </a:solidFill>
              </a:defRPr>
            </a:lvl8pPr>
            <a:lvl9pPr>
              <a:defRPr sz="168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88988" y="6314756"/>
            <a:ext cx="7043984" cy="827418"/>
          </a:xfrm>
        </p:spPr>
        <p:txBody>
          <a:bodyPr anchor="ctr">
            <a:normAutofit/>
          </a:bodyPr>
          <a:lstStyle>
            <a:lvl1pPr marL="0" indent="0" algn="r">
              <a:buNone/>
              <a:defRPr sz="1320">
                <a:solidFill>
                  <a:schemeClr val="bg1"/>
                </a:solidFill>
              </a:defRPr>
            </a:lvl1pPr>
            <a:lvl2pPr marL="548640" indent="0">
              <a:buNone/>
              <a:defRPr sz="132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6E86A4C-8E40-4F87-A4F0-01A0687C5742}" type="datetimeFigureOut">
              <a:rPr lang="en-US" smtClean="0"/>
              <a:t>4/4/2024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0355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7432" y="5632067"/>
            <a:ext cx="13235539" cy="680086"/>
          </a:xfrm>
        </p:spPr>
        <p:txBody>
          <a:bodyPr anchor="b">
            <a:normAutofit/>
          </a:bodyPr>
          <a:lstStyle>
            <a:lvl1pPr algn="l">
              <a:defRPr sz="288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537381" y="719670"/>
            <a:ext cx="13549031" cy="426870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697431" y="6312153"/>
            <a:ext cx="13235540" cy="718405"/>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4/4/2024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47032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7431" y="846149"/>
            <a:ext cx="13235539" cy="142746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97431" y="2803204"/>
            <a:ext cx="13235539" cy="422735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27142" y="7147365"/>
            <a:ext cx="3413759" cy="438150"/>
          </a:xfrm>
          <a:prstGeom prst="rect">
            <a:avLst/>
          </a:prstGeom>
        </p:spPr>
        <p:txBody>
          <a:bodyPr vert="horz" lIns="91440" tIns="45720" rIns="91440" bIns="45720" rtlCol="0" anchor="ctr"/>
          <a:lstStyle>
            <a:lvl1pPr algn="r">
              <a:defRPr sz="1080">
                <a:solidFill>
                  <a:schemeClr val="accent2"/>
                </a:solidFill>
              </a:defRPr>
            </a:lvl1pPr>
          </a:lstStyle>
          <a:p>
            <a:fld id="{2BE451C3-0FF4-47C4-B829-773ADF60F88C}" type="datetimeFigureOut">
              <a:rPr lang="en-US" smtClean="0"/>
              <a:t>4/4/2024</a:t>
            </a:fld>
            <a:endParaRPr lang="en-US" dirty="0"/>
          </a:p>
        </p:txBody>
      </p:sp>
      <p:sp>
        <p:nvSpPr>
          <p:cNvPr id="5" name="Footer Placeholder 4"/>
          <p:cNvSpPr>
            <a:spLocks noGrp="1"/>
          </p:cNvSpPr>
          <p:nvPr>
            <p:ph type="ftr" sz="quarter" idx="3"/>
          </p:nvPr>
        </p:nvSpPr>
        <p:spPr>
          <a:xfrm>
            <a:off x="697430" y="7142174"/>
            <a:ext cx="8300652" cy="438150"/>
          </a:xfrm>
          <a:prstGeom prst="rect">
            <a:avLst/>
          </a:prstGeom>
        </p:spPr>
        <p:txBody>
          <a:bodyPr vert="horz" lIns="91440" tIns="45720" rIns="91440" bIns="45720" rtlCol="0" anchor="ctr"/>
          <a:lstStyle>
            <a:lvl1pPr algn="l">
              <a:defRPr sz="1080" cap="all">
                <a:solidFill>
                  <a:schemeClr val="accent2"/>
                </a:solidFill>
              </a:defRPr>
            </a:lvl1pPr>
          </a:lstStyle>
          <a:p>
            <a:r>
              <a:rPr lang="en-US"/>
              <a:t>
              </a:t>
            </a:r>
            <a:endParaRPr lang="en-US" dirty="0"/>
          </a:p>
        </p:txBody>
      </p:sp>
      <p:sp>
        <p:nvSpPr>
          <p:cNvPr id="6" name="Slide Number Placeholder 5"/>
          <p:cNvSpPr>
            <a:spLocks noGrp="1"/>
          </p:cNvSpPr>
          <p:nvPr>
            <p:ph type="sldNum" sz="quarter" idx="4"/>
          </p:nvPr>
        </p:nvSpPr>
        <p:spPr>
          <a:xfrm>
            <a:off x="12669960" y="7147365"/>
            <a:ext cx="1263012" cy="438150"/>
          </a:xfrm>
          <a:prstGeom prst="rect">
            <a:avLst/>
          </a:prstGeom>
        </p:spPr>
        <p:txBody>
          <a:bodyPr vert="horz" lIns="91440" tIns="45720" rIns="91440" bIns="45720" rtlCol="0" anchor="ctr"/>
          <a:lstStyle>
            <a:lvl1pPr algn="r">
              <a:defRPr sz="108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535841" y="548641"/>
            <a:ext cx="4443984" cy="1139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9650576" y="544372"/>
            <a:ext cx="4443984" cy="11826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090196" y="548640"/>
            <a:ext cx="4443984" cy="1097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470245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Lst>
  <p:hf sldNum="0" hdr="0" ftr="0" dt="0"/>
  <p:txStyles>
    <p:titleStyle>
      <a:lvl1pPr algn="l" defTabSz="548640" rtl="0" eaLnBrk="1" latinLnBrk="0" hangingPunct="1">
        <a:spcBef>
          <a:spcPct val="0"/>
        </a:spcBef>
        <a:buNone/>
        <a:defRPr sz="336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72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2160" kern="1200">
          <a:solidFill>
            <a:schemeClr val="tx2"/>
          </a:solidFill>
          <a:latin typeface="+mn-lt"/>
          <a:ea typeface="+mn-ea"/>
          <a:cs typeface="+mn-cs"/>
        </a:defRPr>
      </a:lvl1pPr>
      <a:lvl2pPr marL="756000" indent="-3672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920" kern="1200">
          <a:solidFill>
            <a:schemeClr val="tx2"/>
          </a:solidFill>
          <a:latin typeface="+mn-lt"/>
          <a:ea typeface="+mn-ea"/>
          <a:cs typeface="+mn-cs"/>
        </a:defRPr>
      </a:lvl2pPr>
      <a:lvl3pPr marL="1080000" indent="-3240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680" kern="1200">
          <a:solidFill>
            <a:schemeClr val="tx2"/>
          </a:solidFill>
          <a:latin typeface="+mn-lt"/>
          <a:ea typeface="+mn-ea"/>
          <a:cs typeface="+mn-cs"/>
        </a:defRPr>
      </a:lvl3pPr>
      <a:lvl4pPr marL="1490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4pPr>
      <a:lvl5pPr marL="1922400" indent="-28080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5pPr>
      <a:lvl6pPr marL="228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6pPr>
      <a:lvl7pPr marL="264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7pPr>
      <a:lvl8pPr marL="300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8pPr>
      <a:lvl9pPr marL="3360000" indent="-274320" algn="l" defTabSz="548640" rtl="0" eaLnBrk="1" latinLnBrk="0" hangingPunct="1">
        <a:spcBef>
          <a:spcPct val="20000"/>
        </a:spcBef>
        <a:spcAft>
          <a:spcPts val="720"/>
        </a:spcAft>
        <a:buClr>
          <a:schemeClr val="accent2"/>
        </a:buClr>
        <a:buSzPct val="92000"/>
        <a:buFont typeface="Wingdings 2" panose="05020102010507070707" pitchFamily="18" charset="2"/>
        <a:buChar char=""/>
        <a:defRPr sz="1440" kern="1200">
          <a:solidFill>
            <a:schemeClr val="tx2"/>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1"/>
          <p:cNvSpPr/>
          <p:nvPr/>
        </p:nvSpPr>
        <p:spPr>
          <a:xfrm>
            <a:off x="1" y="1"/>
            <a:ext cx="9144000" cy="8229600"/>
          </a:xfrm>
          <a:prstGeom prst="rect">
            <a:avLst/>
          </a:prstGeom>
          <a:noFill/>
          <a:ln/>
        </p:spPr>
        <p:txBody>
          <a:bodyPr wrap="none" rtlCol="0" anchor="t"/>
          <a:lstStyle/>
          <a:p>
            <a:pPr marL="0" indent="0">
              <a:lnSpc>
                <a:spcPts val="6561"/>
              </a:lnSpc>
              <a:buNone/>
            </a:pPr>
            <a:endParaRPr lang="en-US" sz="7200" dirty="0">
              <a:solidFill>
                <a:srgbClr val="FF0000"/>
              </a:solidFill>
              <a:latin typeface="Times New Roman" panose="02020603050405020304" pitchFamily="18" charset="0"/>
              <a:ea typeface="Sora" pitchFamily="34" charset="-122"/>
              <a:cs typeface="Times New Roman" panose="02020603050405020304" pitchFamily="18" charset="0"/>
            </a:endParaRPr>
          </a:p>
          <a:p>
            <a:pPr marL="0" indent="0">
              <a:lnSpc>
                <a:spcPts val="6561"/>
              </a:lnSpc>
              <a:buNone/>
            </a:pPr>
            <a:endParaRPr lang="en-US" sz="7200" dirty="0">
              <a:solidFill>
                <a:srgbClr val="FF0000"/>
              </a:solidFill>
              <a:latin typeface="Times New Roman" panose="02020603050405020304" pitchFamily="18" charset="0"/>
              <a:ea typeface="Sora" pitchFamily="34" charset="-122"/>
              <a:cs typeface="Times New Roman" panose="02020603050405020304" pitchFamily="18" charset="0"/>
            </a:endParaRPr>
          </a:p>
          <a:p>
            <a:pPr marL="0" indent="0">
              <a:lnSpc>
                <a:spcPts val="6561"/>
              </a:lnSpc>
              <a:buNone/>
            </a:pPr>
            <a:r>
              <a:rPr lang="en-US" sz="7200" dirty="0">
                <a:solidFill>
                  <a:srgbClr val="FF0000"/>
                </a:solidFill>
                <a:latin typeface="Times New Roman" panose="02020603050405020304" pitchFamily="18" charset="0"/>
                <a:ea typeface="Sora" pitchFamily="34" charset="-122"/>
                <a:cs typeface="Times New Roman" panose="02020603050405020304" pitchFamily="18" charset="0"/>
              </a:rPr>
              <a:t>LYRIC GENERATION</a:t>
            </a:r>
          </a:p>
          <a:p>
            <a:pPr marL="0" indent="0">
              <a:lnSpc>
                <a:spcPts val="6561"/>
              </a:lnSpc>
              <a:buNone/>
            </a:pPr>
            <a:r>
              <a:rPr lang="en-US" sz="7200" dirty="0">
                <a:solidFill>
                  <a:srgbClr val="FF0000"/>
                </a:solidFill>
                <a:latin typeface="Times New Roman" panose="02020603050405020304" pitchFamily="18" charset="0"/>
                <a:ea typeface="Sora" pitchFamily="34" charset="-122"/>
                <a:cs typeface="Times New Roman" panose="02020603050405020304" pitchFamily="18" charset="0"/>
              </a:rPr>
              <a:t>      WITH RNN</a:t>
            </a:r>
          </a:p>
          <a:p>
            <a:pPr marL="0" indent="0">
              <a:lnSpc>
                <a:spcPts val="6561"/>
              </a:lnSpc>
              <a:buNone/>
            </a:pPr>
            <a:endParaRPr lang="en-US" sz="5249" dirty="0">
              <a:latin typeface="Times New Roman" panose="02020603050405020304" pitchFamily="18" charset="0"/>
              <a:ea typeface="Sora" pitchFamily="34" charset="-122"/>
              <a:cs typeface="Times New Roman" panose="02020603050405020304" pitchFamily="18" charset="0"/>
            </a:endParaRPr>
          </a:p>
          <a:p>
            <a:pPr marL="0" indent="0">
              <a:lnSpc>
                <a:spcPts val="6561"/>
              </a:lnSpc>
              <a:buNone/>
            </a:pPr>
            <a:r>
              <a:rPr lang="en-US" sz="4800" dirty="0">
                <a:latin typeface="Times New Roman" panose="02020603050405020304" pitchFamily="18" charset="0"/>
                <a:ea typeface="Sora" pitchFamily="34" charset="-122"/>
                <a:cs typeface="Times New Roman" panose="02020603050405020304" pitchFamily="18" charset="0"/>
              </a:rPr>
              <a:t>Presented by:</a:t>
            </a:r>
          </a:p>
          <a:p>
            <a:pPr marL="0" indent="0">
              <a:lnSpc>
                <a:spcPts val="6561"/>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          </a:t>
            </a:r>
            <a:r>
              <a:rPr lang="en-US" sz="4800" dirty="0">
                <a:latin typeface="Times New Roman" panose="02020603050405020304" pitchFamily="18" charset="0"/>
                <a:ea typeface="Sora" pitchFamily="34" charset="-122"/>
                <a:cs typeface="Times New Roman" panose="02020603050405020304" pitchFamily="18" charset="0"/>
              </a:rPr>
              <a:t>SANDHIYA G</a:t>
            </a:r>
          </a:p>
          <a:p>
            <a:pPr marL="0" indent="0">
              <a:lnSpc>
                <a:spcPts val="6561"/>
              </a:lnSpc>
              <a:buNone/>
            </a:pPr>
            <a:r>
              <a:rPr lang="en-US" sz="4800">
                <a:latin typeface="Times New Roman" panose="02020603050405020304" pitchFamily="18" charset="0"/>
                <a:ea typeface="Sora" pitchFamily="34" charset="-122"/>
                <a:cs typeface="Times New Roman" panose="02020603050405020304" pitchFamily="18" charset="0"/>
              </a:rPr>
              <a:t>          513121104034</a:t>
            </a:r>
            <a:endParaRPr lang="en-US" sz="4800" dirty="0">
              <a:latin typeface="Times New Roman" panose="02020603050405020304" pitchFamily="18" charset="0"/>
              <a:ea typeface="Sora" pitchFamily="34" charset="-122"/>
              <a:cs typeface="Times New Roman" panose="02020603050405020304" pitchFamily="18" charset="0"/>
            </a:endParaRPr>
          </a:p>
          <a:p>
            <a:pPr marL="0" indent="0">
              <a:lnSpc>
                <a:spcPts val="6561"/>
              </a:lnSpc>
              <a:buNone/>
            </a:pPr>
            <a:r>
              <a:rPr lang="en-US" sz="2800" dirty="0" err="1">
                <a:latin typeface="Times New Roman" panose="02020603050405020304" pitchFamily="18" charset="0"/>
                <a:ea typeface="Sora" pitchFamily="34" charset="-122"/>
                <a:cs typeface="Times New Roman" panose="02020603050405020304" pitchFamily="18" charset="0"/>
              </a:rPr>
              <a:t>Thanthai</a:t>
            </a:r>
            <a:r>
              <a:rPr lang="en-US" sz="2800" dirty="0">
                <a:latin typeface="Times New Roman" panose="02020603050405020304" pitchFamily="18" charset="0"/>
                <a:ea typeface="Sora" pitchFamily="34" charset="-122"/>
                <a:cs typeface="Times New Roman" panose="02020603050405020304" pitchFamily="18" charset="0"/>
              </a:rPr>
              <a:t> </a:t>
            </a:r>
            <a:r>
              <a:rPr lang="en-US" sz="2800" dirty="0" err="1">
                <a:latin typeface="Times New Roman" panose="02020603050405020304" pitchFamily="18" charset="0"/>
                <a:ea typeface="Sora" pitchFamily="34" charset="-122"/>
                <a:cs typeface="Times New Roman" panose="02020603050405020304" pitchFamily="18" charset="0"/>
              </a:rPr>
              <a:t>Periyar</a:t>
            </a:r>
            <a:r>
              <a:rPr lang="en-US" sz="2800" dirty="0">
                <a:latin typeface="Times New Roman" panose="02020603050405020304" pitchFamily="18" charset="0"/>
                <a:ea typeface="Sora" pitchFamily="34" charset="-122"/>
                <a:cs typeface="Times New Roman" panose="02020603050405020304" pitchFamily="18" charset="0"/>
              </a:rPr>
              <a:t> Government Institute Of Technology-Vellore</a:t>
            </a:r>
          </a:p>
          <a:p>
            <a:pPr marL="0" indent="0">
              <a:lnSpc>
                <a:spcPts val="6561"/>
              </a:lnSpc>
              <a:buNone/>
            </a:pPr>
            <a:endParaRPr lang="en-US" sz="4800" dirty="0">
              <a:latin typeface="Times New Roman" panose="02020603050405020304" pitchFamily="18" charset="0"/>
              <a:cs typeface="Times New Roman" panose="02020603050405020304" pitchFamily="18" charset="0"/>
            </a:endParaRPr>
          </a:p>
        </p:txBody>
      </p:sp>
      <p:sp>
        <p:nvSpPr>
          <p:cNvPr id="9" name="Text 4"/>
          <p:cNvSpPr/>
          <p:nvPr/>
        </p:nvSpPr>
        <p:spPr>
          <a:xfrm>
            <a:off x="1188601" y="4806196"/>
            <a:ext cx="4077665" cy="1188204"/>
          </a:xfrm>
          <a:prstGeom prst="rect">
            <a:avLst/>
          </a:prstGeom>
          <a:noFill/>
          <a:ln/>
        </p:spPr>
        <p:txBody>
          <a:bodyPr wrap="none" rtlCol="0" anchor="t"/>
          <a:lstStyle/>
          <a:p>
            <a:pPr marL="0" indent="0" algn="l">
              <a:lnSpc>
                <a:spcPts val="3062"/>
              </a:lnSpc>
              <a:buNone/>
            </a:pPr>
            <a:endParaRPr lang="en-US" sz="218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37992" y="1277560"/>
            <a:ext cx="10411067" cy="4481557"/>
          </a:xfrm>
          <a:prstGeom prst="rect">
            <a:avLst/>
          </a:prstGeom>
          <a:solidFill>
            <a:srgbClr val="07070C"/>
          </a:solidFill>
          <a:ln/>
        </p:spPr>
        <p:txBody>
          <a:bodyPr/>
          <a:lstStyle/>
          <a:p>
            <a:r>
              <a:rPr lang="en-US" sz="2800" b="0" i="0" dirty="0">
                <a:solidFill>
                  <a:srgbClr val="ECECEC"/>
                </a:solidFill>
                <a:effectLst/>
                <a:latin typeface="Times New Roman" panose="02020603050405020304" pitchFamily="18" charset="0"/>
                <a:cs typeface="Times New Roman" panose="02020603050405020304" pitchFamily="18" charset="0"/>
              </a:rPr>
              <a:t>The result of our solution is a powerful model trained on a diverse dataset of song lyrics, capable of autonomously generating compelling and coherent new lyrics. Through the utilization of Recurrent Neural Networks (RNNs) and deep learning techniques, our model captures the essence of various musical styles and genres, producing lyrics that are both innovative and evocative. Artists can leverage this tool to spark inspiration, streamline the songwriting process, and explore new creative avenues. Ultimately, the result is a transformative approach to music composition that empowers artists to push the boundaries of their craft and create impactful and resonant music.</a:t>
            </a:r>
            <a:endParaRPr lang="en-US" sz="2800" dirty="0">
              <a:latin typeface="Times New Roman" panose="02020603050405020304" pitchFamily="18" charset="0"/>
              <a:cs typeface="Times New Roman" panose="02020603050405020304" pitchFamily="18" charset="0"/>
            </a:endParaRPr>
          </a:p>
        </p:txBody>
      </p:sp>
      <p:sp>
        <p:nvSpPr>
          <p:cNvPr id="4" name="Text 1"/>
          <p:cNvSpPr/>
          <p:nvPr/>
        </p:nvSpPr>
        <p:spPr>
          <a:xfrm>
            <a:off x="2037993" y="473726"/>
            <a:ext cx="5554980" cy="803834"/>
          </a:xfrm>
          <a:prstGeom prst="rect">
            <a:avLst/>
          </a:prstGeom>
          <a:noFill/>
          <a:ln/>
        </p:spPr>
        <p:txBody>
          <a:bodyPr wrap="none" rtlCol="0" anchor="t"/>
          <a:lstStyle/>
          <a:p>
            <a:pPr marL="0" indent="0">
              <a:lnSpc>
                <a:spcPts val="5468"/>
              </a:lnSpc>
              <a:buNone/>
            </a:pPr>
            <a:r>
              <a:rPr lang="en-US" sz="4374" dirty="0">
                <a:solidFill>
                  <a:srgbClr val="B380FF"/>
                </a:solidFill>
                <a:latin typeface="Times New Roman" panose="02020603050405020304" pitchFamily="18" charset="0"/>
                <a:ea typeface="Sora" pitchFamily="34" charset="-122"/>
                <a:cs typeface="Times New Roman" panose="02020603050405020304" pitchFamily="18" charset="0"/>
              </a:rPr>
              <a:t>                                RESULT</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037993" y="3369350"/>
            <a:ext cx="5110520" cy="666512"/>
          </a:xfrm>
          <a:prstGeom prst="rect">
            <a:avLst/>
          </a:prstGeom>
          <a:noFill/>
          <a:ln/>
        </p:spPr>
        <p:txBody>
          <a:bodyPr wrap="none" rtlCol="0" anchor="t"/>
          <a:lstStyle/>
          <a:p>
            <a:pPr marL="0" indent="0" algn="ctr">
              <a:lnSpc>
                <a:spcPts val="5249"/>
              </a:lnSpc>
              <a:buNone/>
            </a:pPr>
            <a:endParaRPr lang="en-US" sz="5249" dirty="0">
              <a:latin typeface="Times New Roman" panose="02020603050405020304" pitchFamily="18" charset="0"/>
              <a:cs typeface="Times New Roman" panose="02020603050405020304" pitchFamily="18" charset="0"/>
            </a:endParaRPr>
          </a:p>
        </p:txBody>
      </p:sp>
      <p:sp>
        <p:nvSpPr>
          <p:cNvPr id="6" name="Text 3"/>
          <p:cNvSpPr/>
          <p:nvPr/>
        </p:nvSpPr>
        <p:spPr>
          <a:xfrm>
            <a:off x="3204448" y="4313515"/>
            <a:ext cx="2777490" cy="347186"/>
          </a:xfrm>
          <a:prstGeom prst="rect">
            <a:avLst/>
          </a:prstGeom>
          <a:noFill/>
          <a:ln/>
        </p:spPr>
        <p:txBody>
          <a:bodyPr wrap="none" rtlCol="0" anchor="t"/>
          <a:lstStyle/>
          <a:p>
            <a:pPr marL="0" indent="0" algn="ctr">
              <a:lnSpc>
                <a:spcPts val="2734"/>
              </a:lnSpc>
              <a:buNone/>
            </a:pPr>
            <a:endParaRPr lang="en-US" sz="2800" dirty="0">
              <a:latin typeface="Times New Roman" panose="02020603050405020304" pitchFamily="18" charset="0"/>
              <a:cs typeface="Times New Roman" panose="02020603050405020304" pitchFamily="18" charset="0"/>
            </a:endParaRPr>
          </a:p>
        </p:txBody>
      </p:sp>
      <p:sp>
        <p:nvSpPr>
          <p:cNvPr id="8" name="Text 5"/>
          <p:cNvSpPr/>
          <p:nvPr/>
        </p:nvSpPr>
        <p:spPr>
          <a:xfrm>
            <a:off x="7481768" y="3369350"/>
            <a:ext cx="5110639" cy="666512"/>
          </a:xfrm>
          <a:prstGeom prst="rect">
            <a:avLst/>
          </a:prstGeom>
          <a:noFill/>
          <a:ln/>
        </p:spPr>
        <p:txBody>
          <a:bodyPr wrap="none" rtlCol="0" anchor="t"/>
          <a:lstStyle/>
          <a:p>
            <a:pPr marL="0" indent="0" algn="ctr">
              <a:lnSpc>
                <a:spcPts val="5249"/>
              </a:lnSpc>
              <a:buNone/>
            </a:pPr>
            <a:endParaRPr lang="en-US" sz="5249" dirty="0">
              <a:latin typeface="Times New Roman" panose="02020603050405020304" pitchFamily="18" charset="0"/>
              <a:cs typeface="Times New Roman" panose="02020603050405020304" pitchFamily="18" charset="0"/>
            </a:endParaRPr>
          </a:p>
        </p:txBody>
      </p:sp>
      <p:sp>
        <p:nvSpPr>
          <p:cNvPr id="11" name="Text 8"/>
          <p:cNvSpPr/>
          <p:nvPr/>
        </p:nvSpPr>
        <p:spPr>
          <a:xfrm>
            <a:off x="2181339" y="1894901"/>
            <a:ext cx="10411067" cy="4857591"/>
          </a:xfrm>
          <a:prstGeom prst="rect">
            <a:avLst/>
          </a:prstGeom>
          <a:noFill/>
          <a:ln/>
        </p:spPr>
        <p:txBody>
          <a:bodyPr wrap="square" rtlCol="0" anchor="t"/>
          <a:lstStyle/>
          <a:p>
            <a:pPr marL="0" indent="0">
              <a:lnSpc>
                <a:spcPts val="2799"/>
              </a:lnSpc>
              <a:buNone/>
            </a:pPr>
            <a:endParaRPr lang="en-US" sz="2400" dirty="0">
              <a:solidFill>
                <a:srgbClr val="E0D6DE"/>
              </a:solidFill>
              <a:latin typeface="Times New Roman" panose="02020603050405020304" pitchFamily="18" charset="0"/>
              <a:ea typeface="Noto Sans TC" pitchFamily="34" charset="-122"/>
              <a:cs typeface="Times New Roman" panose="02020603050405020304" pitchFamily="18" charset="0"/>
            </a:endParaRPr>
          </a:p>
        </p:txBody>
      </p:sp>
      <p:pic>
        <p:nvPicPr>
          <p:cNvPr id="13" name="Picture 12">
            <a:extLst>
              <a:ext uri="{FF2B5EF4-FFF2-40B4-BE49-F238E27FC236}">
                <a16:creationId xmlns:a16="http://schemas.microsoft.com/office/drawing/2014/main" id="{AA6B471A-7912-B567-CDE3-9EB1401E18A2}"/>
              </a:ext>
            </a:extLst>
          </p:cNvPr>
          <p:cNvPicPr>
            <a:picLocks noChangeAspect="1"/>
          </p:cNvPicPr>
          <p:nvPr/>
        </p:nvPicPr>
        <p:blipFill>
          <a:blip r:embed="rId4"/>
          <a:stretch>
            <a:fillRect/>
          </a:stretch>
        </p:blipFill>
        <p:spPr>
          <a:xfrm>
            <a:off x="10940715" y="5759117"/>
            <a:ext cx="3689685" cy="2467824"/>
          </a:xfrm>
          <a:prstGeom prst="rect">
            <a:avLst/>
          </a:prstGeom>
        </p:spPr>
      </p:pic>
      <p:pic>
        <p:nvPicPr>
          <p:cNvPr id="14" name="Picture 13">
            <a:extLst>
              <a:ext uri="{FF2B5EF4-FFF2-40B4-BE49-F238E27FC236}">
                <a16:creationId xmlns:a16="http://schemas.microsoft.com/office/drawing/2014/main" id="{CCEF704D-EFD0-834C-4CAD-39A075A0596C}"/>
              </a:ext>
            </a:extLst>
          </p:cNvPr>
          <p:cNvPicPr>
            <a:picLocks noChangeAspect="1"/>
          </p:cNvPicPr>
          <p:nvPr/>
        </p:nvPicPr>
        <p:blipFill>
          <a:blip r:embed="rId4"/>
          <a:stretch>
            <a:fillRect/>
          </a:stretch>
        </p:blipFill>
        <p:spPr>
          <a:xfrm>
            <a:off x="7315200" y="5759117"/>
            <a:ext cx="3625515" cy="2467824"/>
          </a:xfrm>
          <a:prstGeom prst="rect">
            <a:avLst/>
          </a:prstGeom>
        </p:spPr>
      </p:pic>
      <p:pic>
        <p:nvPicPr>
          <p:cNvPr id="15" name="Picture 14">
            <a:extLst>
              <a:ext uri="{FF2B5EF4-FFF2-40B4-BE49-F238E27FC236}">
                <a16:creationId xmlns:a16="http://schemas.microsoft.com/office/drawing/2014/main" id="{150FE1DF-9783-CBA4-C869-388B60C73477}"/>
              </a:ext>
            </a:extLst>
          </p:cNvPr>
          <p:cNvPicPr>
            <a:picLocks noChangeAspect="1"/>
          </p:cNvPicPr>
          <p:nvPr/>
        </p:nvPicPr>
        <p:blipFill>
          <a:blip r:embed="rId4"/>
          <a:stretch>
            <a:fillRect/>
          </a:stretch>
        </p:blipFill>
        <p:spPr>
          <a:xfrm>
            <a:off x="3834063" y="5759117"/>
            <a:ext cx="3481137" cy="2498578"/>
          </a:xfrm>
          <a:prstGeom prst="rect">
            <a:avLst/>
          </a:prstGeom>
        </p:spPr>
      </p:pic>
      <p:pic>
        <p:nvPicPr>
          <p:cNvPr id="16" name="Picture 15">
            <a:extLst>
              <a:ext uri="{FF2B5EF4-FFF2-40B4-BE49-F238E27FC236}">
                <a16:creationId xmlns:a16="http://schemas.microsoft.com/office/drawing/2014/main" id="{1F54A689-EE6F-E0DE-5CFA-9CA7E73A80A5}"/>
              </a:ext>
            </a:extLst>
          </p:cNvPr>
          <p:cNvPicPr>
            <a:picLocks noChangeAspect="1"/>
          </p:cNvPicPr>
          <p:nvPr/>
        </p:nvPicPr>
        <p:blipFill>
          <a:blip r:embed="rId4"/>
          <a:stretch>
            <a:fillRect/>
          </a:stretch>
        </p:blipFill>
        <p:spPr>
          <a:xfrm>
            <a:off x="0" y="5759117"/>
            <a:ext cx="3834063" cy="24678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D9B1B-6BB5-8A90-E3EA-3E7293DA5D2C}"/>
              </a:ext>
            </a:extLst>
          </p:cNvPr>
          <p:cNvSpPr txBox="1"/>
          <p:nvPr/>
        </p:nvSpPr>
        <p:spPr>
          <a:xfrm>
            <a:off x="673768" y="3048000"/>
            <a:ext cx="13298906" cy="501675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sz="2000" b="1" dirty="0">
                <a:latin typeface="Times New Roman" panose="02020603050405020304" pitchFamily="18" charset="0"/>
                <a:cs typeface="Times New Roman" panose="02020603050405020304" pitchFamily="18" charset="0"/>
              </a:rPr>
              <a:t>1. Data Exploration and Preprocessing: </a:t>
            </a:r>
            <a:r>
              <a:rPr lang="en-US" sz="2000" dirty="0">
                <a:latin typeface="Times New Roman" panose="02020603050405020304" pitchFamily="18" charset="0"/>
                <a:cs typeface="Times New Roman" panose="02020603050405020304" pitchFamily="18" charset="0"/>
              </a:rPr>
              <a:t>We began by loading the dataset, exploring artist distributions, and engineering features like character and word counts.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Visualization:</a:t>
            </a:r>
            <a:r>
              <a:rPr lang="en-US" sz="2000" dirty="0" err="1">
                <a:latin typeface="Times New Roman" panose="02020603050405020304" pitchFamily="18" charset="0"/>
                <a:cs typeface="Times New Roman" panose="02020603050405020304" pitchFamily="18" charset="0"/>
              </a:rPr>
              <a:t>We</a:t>
            </a:r>
            <a:r>
              <a:rPr lang="en-US" sz="2000" dirty="0">
                <a:latin typeface="Times New Roman" panose="02020603050405020304" pitchFamily="18" charset="0"/>
                <a:cs typeface="Times New Roman" panose="02020603050405020304" pitchFamily="18" charset="0"/>
              </a:rPr>
              <a:t> used seaborn to visualize song length distributions and </a:t>
            </a:r>
            <a:r>
              <a:rPr lang="en-US" sz="2000" dirty="0" err="1">
                <a:latin typeface="Times New Roman" panose="02020603050405020304" pitchFamily="18" charset="0"/>
                <a:cs typeface="Times New Roman" panose="02020603050405020304" pitchFamily="18" charset="0"/>
              </a:rPr>
              <a:t>wordcloud</a:t>
            </a:r>
            <a:r>
              <a:rPr lang="en-US" sz="2000" dirty="0">
                <a:latin typeface="Times New Roman" panose="02020603050405020304" pitchFamily="18" charset="0"/>
                <a:cs typeface="Times New Roman" panose="02020603050405020304" pitchFamily="18" charset="0"/>
              </a:rPr>
              <a:t> to identify frequent words in lyrics.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Model Building: </a:t>
            </a:r>
            <a:r>
              <a:rPr lang="en-US" sz="2000" dirty="0">
                <a:latin typeface="Times New Roman" panose="02020603050405020304" pitchFamily="18" charset="0"/>
                <a:cs typeface="Times New Roman" panose="02020603050405020304" pitchFamily="18" charset="0"/>
              </a:rPr>
              <a:t>Constructed an LSTM neural network using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tailored for sequence generation tasks like song lyric generation.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4. Training and Evaluation: </a:t>
            </a:r>
            <a:r>
              <a:rPr lang="en-US" sz="2000" dirty="0">
                <a:latin typeface="Times New Roman" panose="02020603050405020304" pitchFamily="18" charset="0"/>
                <a:cs typeface="Times New Roman" panose="02020603050405020304" pitchFamily="18" charset="0"/>
              </a:rPr>
              <a:t>Trained the model using the </a:t>
            </a:r>
            <a:r>
              <a:rPr lang="en-US" sz="2000" dirty="0" err="1">
                <a:latin typeface="Times New Roman" panose="02020603050405020304" pitchFamily="18" charset="0"/>
                <a:cs typeface="Times New Roman" panose="02020603050405020304" pitchFamily="18" charset="0"/>
              </a:rPr>
              <a:t>Adamax</a:t>
            </a:r>
            <a:r>
              <a:rPr lang="en-US" sz="2000" dirty="0">
                <a:latin typeface="Times New Roman" panose="02020603050405020304" pitchFamily="18" charset="0"/>
                <a:cs typeface="Times New Roman" panose="02020603050405020304" pitchFamily="18" charset="0"/>
              </a:rPr>
              <a:t> optimizer and visualized training history to assess model performance.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5. Text Generation: </a:t>
            </a:r>
            <a:r>
              <a:rPr lang="en-US" sz="2000" dirty="0">
                <a:latin typeface="Times New Roman" panose="02020603050405020304" pitchFamily="18" charset="0"/>
                <a:cs typeface="Times New Roman" panose="02020603050405020304" pitchFamily="18" charset="0"/>
              </a:rPr>
              <a:t>Implemented a text generation function using the trained model to generate song lyrics based on a given seed text.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project showcases the power of deep learning in automating song lyric generation, providing artists with a tool to streamline their creative process and inspire new musical compositions</a:t>
            </a:r>
            <a:r>
              <a:rPr lang="en-US" dirty="0"/>
              <a:t>.</a:t>
            </a:r>
            <a:endParaRPr lang="en-IN" dirty="0"/>
          </a:p>
        </p:txBody>
      </p:sp>
      <p:sp>
        <p:nvSpPr>
          <p:cNvPr id="3" name="TextBox 2">
            <a:extLst>
              <a:ext uri="{FF2B5EF4-FFF2-40B4-BE49-F238E27FC236}">
                <a16:creationId xmlns:a16="http://schemas.microsoft.com/office/drawing/2014/main" id="{D46ECC08-B944-FDA8-77B8-E004AD7E2A75}"/>
              </a:ext>
            </a:extLst>
          </p:cNvPr>
          <p:cNvSpPr txBox="1"/>
          <p:nvPr/>
        </p:nvSpPr>
        <p:spPr>
          <a:xfrm>
            <a:off x="4660135" y="1564395"/>
            <a:ext cx="7987229"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  CONCLUSION</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43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09FAC764-143D-2E8F-B32A-32C7A19E0E42}"/>
              </a:ext>
            </a:extLst>
          </p:cNvPr>
          <p:cNvPicPr>
            <a:picLocks noChangeAspect="1"/>
          </p:cNvPicPr>
          <p:nvPr/>
        </p:nvPicPr>
        <p:blipFill>
          <a:blip r:embed="rId2"/>
          <a:stretch>
            <a:fillRect/>
          </a:stretch>
        </p:blipFill>
        <p:spPr>
          <a:xfrm>
            <a:off x="0" y="0"/>
            <a:ext cx="3449053" cy="8229600"/>
          </a:xfrm>
          <a:prstGeom prst="rect">
            <a:avLst/>
          </a:prstGeom>
        </p:spPr>
      </p:pic>
      <p:sp>
        <p:nvSpPr>
          <p:cNvPr id="4" name="Shape 8">
            <a:extLst>
              <a:ext uri="{FF2B5EF4-FFF2-40B4-BE49-F238E27FC236}">
                <a16:creationId xmlns:a16="http://schemas.microsoft.com/office/drawing/2014/main" id="{5F932D5E-2C4C-28DC-58CC-6A8B855B1ADE}"/>
              </a:ext>
            </a:extLst>
          </p:cNvPr>
          <p:cNvSpPr/>
          <p:nvPr/>
        </p:nvSpPr>
        <p:spPr>
          <a:xfrm>
            <a:off x="5149517" y="1949986"/>
            <a:ext cx="4331367" cy="4285562"/>
          </a:xfrm>
          <a:prstGeom prst="roundRect">
            <a:avLst>
              <a:gd name="adj" fmla="val 5207"/>
            </a:avLst>
          </a:prstGeom>
          <a:solidFill>
            <a:srgbClr val="1A1A21"/>
          </a:solidFill>
          <a:ln/>
        </p:spPr>
        <p:txBody>
          <a:bodyPr/>
          <a:lstStyle/>
          <a:p>
            <a:r>
              <a:rPr lang="en-US" sz="4800" dirty="0">
                <a:solidFill>
                  <a:schemeClr val="bg1"/>
                </a:solidFill>
                <a:latin typeface="Times New Roman" panose="02020603050405020304" pitchFamily="18" charset="0"/>
                <a:cs typeface="Times New Roman" panose="02020603050405020304" pitchFamily="18" charset="0"/>
              </a:rPr>
              <a:t>    </a:t>
            </a:r>
            <a:r>
              <a:rPr lang="en-US" sz="8000" dirty="0">
                <a:solidFill>
                  <a:schemeClr val="bg1"/>
                </a:solidFill>
                <a:latin typeface="Times New Roman" panose="02020603050405020304" pitchFamily="18" charset="0"/>
                <a:cs typeface="Times New Roman" panose="02020603050405020304" pitchFamily="18" charset="0"/>
              </a:rPr>
              <a:t>THANK </a:t>
            </a:r>
          </a:p>
          <a:p>
            <a:r>
              <a:rPr lang="en-US" sz="8000" dirty="0">
                <a:solidFill>
                  <a:schemeClr val="bg1"/>
                </a:solidFill>
                <a:latin typeface="Times New Roman" panose="02020603050405020304" pitchFamily="18" charset="0"/>
                <a:cs typeface="Times New Roman" panose="02020603050405020304" pitchFamily="18" charset="0"/>
              </a:rPr>
              <a:t>    YOU</a:t>
            </a:r>
            <a:endParaRPr lang="en-IN" sz="8000" dirty="0">
              <a:solidFill>
                <a:schemeClr val="bg1"/>
              </a:solidFill>
              <a:latin typeface="Times New Roman" panose="02020603050405020304" pitchFamily="18" charset="0"/>
              <a:cs typeface="Times New Roman" panose="02020603050405020304" pitchFamily="18" charset="0"/>
            </a:endParaRPr>
          </a:p>
        </p:txBody>
      </p:sp>
      <p:pic>
        <p:nvPicPr>
          <p:cNvPr id="5" name="Image 1" descr="preencoded.png">
            <a:extLst>
              <a:ext uri="{FF2B5EF4-FFF2-40B4-BE49-F238E27FC236}">
                <a16:creationId xmlns:a16="http://schemas.microsoft.com/office/drawing/2014/main" id="{390CE0F1-F37B-E1AC-705A-D6A176D70F42}"/>
              </a:ext>
            </a:extLst>
          </p:cNvPr>
          <p:cNvPicPr>
            <a:picLocks noChangeAspect="1"/>
          </p:cNvPicPr>
          <p:nvPr/>
        </p:nvPicPr>
        <p:blipFill>
          <a:blip r:embed="rId2"/>
          <a:stretch>
            <a:fillRect/>
          </a:stretch>
        </p:blipFill>
        <p:spPr>
          <a:xfrm>
            <a:off x="11181347" y="0"/>
            <a:ext cx="3449053" cy="8229600"/>
          </a:xfrm>
          <a:prstGeom prst="rect">
            <a:avLst/>
          </a:prstGeom>
        </p:spPr>
      </p:pic>
    </p:spTree>
    <p:extLst>
      <p:ext uri="{BB962C8B-B14F-4D97-AF65-F5344CB8AC3E}">
        <p14:creationId xmlns:p14="http://schemas.microsoft.com/office/powerpoint/2010/main" val="382762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6933"/>
            <a:ext cx="14630400" cy="8229600"/>
          </a:xfrm>
          <a:prstGeom prst="rect">
            <a:avLst/>
          </a:prstGeom>
          <a:solidFill>
            <a:srgbClr val="07070C"/>
          </a:solidFill>
          <a:ln/>
        </p:spPr>
      </p:sp>
      <p:sp>
        <p:nvSpPr>
          <p:cNvPr id="5" name="Text 1"/>
          <p:cNvSpPr/>
          <p:nvPr/>
        </p:nvSpPr>
        <p:spPr>
          <a:xfrm>
            <a:off x="0" y="139486"/>
            <a:ext cx="14320434" cy="991890"/>
          </a:xfrm>
          <a:prstGeom prst="rect">
            <a:avLst/>
          </a:prstGeom>
          <a:noFill/>
          <a:ln/>
        </p:spPr>
        <p:txBody>
          <a:bodyPr wrap="square" rtlCol="0" anchor="t"/>
          <a:lstStyle/>
          <a:p>
            <a:pPr marL="0" indent="0">
              <a:lnSpc>
                <a:spcPts val="5468"/>
              </a:lnSpc>
              <a:buNone/>
            </a:pPr>
            <a:r>
              <a:rPr lang="en-US" sz="4374" dirty="0">
                <a:solidFill>
                  <a:srgbClr val="B380FF"/>
                </a:solidFill>
                <a:latin typeface="Times New Roman" panose="02020603050405020304" pitchFamily="18" charset="0"/>
                <a:ea typeface="Sora" pitchFamily="34" charset="-122"/>
                <a:cs typeface="Times New Roman" panose="02020603050405020304" pitchFamily="18" charset="0"/>
              </a:rPr>
              <a:t>  Introduction to Lyric Generation using RNN</a:t>
            </a:r>
            <a:endParaRPr lang="en-US" sz="4374" dirty="0">
              <a:latin typeface="Times New Roman" panose="02020603050405020304" pitchFamily="18" charset="0"/>
              <a:cs typeface="Times New Roman" panose="02020603050405020304" pitchFamily="18" charset="0"/>
            </a:endParaRPr>
          </a:p>
        </p:txBody>
      </p:sp>
      <p:sp>
        <p:nvSpPr>
          <p:cNvPr id="6" name="Shape 2"/>
          <p:cNvSpPr/>
          <p:nvPr/>
        </p:nvSpPr>
        <p:spPr>
          <a:xfrm>
            <a:off x="111085" y="1128653"/>
            <a:ext cx="4208861" cy="2489432"/>
          </a:xfrm>
          <a:prstGeom prst="roundRect">
            <a:avLst>
              <a:gd name="adj" fmla="val 2841"/>
            </a:avLst>
          </a:prstGeom>
          <a:solidFill>
            <a:srgbClr val="1A1A21"/>
          </a:solidFill>
          <a:ln/>
        </p:spPr>
      </p:sp>
      <p:sp>
        <p:nvSpPr>
          <p:cNvPr id="7" name="Text 3"/>
          <p:cNvSpPr/>
          <p:nvPr/>
        </p:nvSpPr>
        <p:spPr>
          <a:xfrm>
            <a:off x="1055370" y="1329453"/>
            <a:ext cx="2777490" cy="390860"/>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RNN</a:t>
            </a:r>
            <a:endParaRPr lang="en-US" sz="2800" dirty="0">
              <a:latin typeface="Times New Roman" panose="02020603050405020304" pitchFamily="18" charset="0"/>
              <a:cs typeface="Times New Roman" panose="02020603050405020304" pitchFamily="18" charset="0"/>
            </a:endParaRPr>
          </a:p>
        </p:txBody>
      </p:sp>
      <p:sp>
        <p:nvSpPr>
          <p:cNvPr id="8" name="Text 4"/>
          <p:cNvSpPr/>
          <p:nvPr/>
        </p:nvSpPr>
        <p:spPr>
          <a:xfrm>
            <a:off x="111086" y="1751959"/>
            <a:ext cx="4431029" cy="1900496"/>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Recurrent Neural Networks are a type of artificial neural network designed to recognize patterns in sequences of data.</a:t>
            </a:r>
            <a:endParaRPr lang="en-US" sz="2400" dirty="0">
              <a:latin typeface="Times New Roman" panose="02020603050405020304" pitchFamily="18" charset="0"/>
              <a:cs typeface="Times New Roman" panose="02020603050405020304" pitchFamily="18" charset="0"/>
            </a:endParaRPr>
          </a:p>
        </p:txBody>
      </p:sp>
      <p:sp>
        <p:nvSpPr>
          <p:cNvPr id="9" name="Shape 5"/>
          <p:cNvSpPr/>
          <p:nvPr/>
        </p:nvSpPr>
        <p:spPr>
          <a:xfrm>
            <a:off x="4431031" y="1148310"/>
            <a:ext cx="4650977" cy="2472500"/>
          </a:xfrm>
          <a:prstGeom prst="roundRect">
            <a:avLst>
              <a:gd name="adj" fmla="val 2841"/>
            </a:avLst>
          </a:prstGeom>
          <a:solidFill>
            <a:srgbClr val="1A1A21"/>
          </a:solidFill>
          <a:ln/>
        </p:spPr>
      </p:sp>
      <p:sp>
        <p:nvSpPr>
          <p:cNvPr id="10" name="Text 6"/>
          <p:cNvSpPr/>
          <p:nvPr/>
        </p:nvSpPr>
        <p:spPr>
          <a:xfrm>
            <a:off x="5819656" y="1353547"/>
            <a:ext cx="2777490" cy="480418"/>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Lyrical Innovation</a:t>
            </a:r>
            <a:endParaRPr lang="en-US" sz="2800" dirty="0">
              <a:latin typeface="Times New Roman" panose="02020603050405020304" pitchFamily="18" charset="0"/>
              <a:cs typeface="Times New Roman" panose="02020603050405020304" pitchFamily="18" charset="0"/>
            </a:endParaRPr>
          </a:p>
        </p:txBody>
      </p:sp>
      <p:sp>
        <p:nvSpPr>
          <p:cNvPr id="11" name="Text 7"/>
          <p:cNvSpPr/>
          <p:nvPr/>
        </p:nvSpPr>
        <p:spPr>
          <a:xfrm>
            <a:off x="4431031" y="2056135"/>
            <a:ext cx="4542115" cy="1564674"/>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Using RNN to generate creative and original lyrics based on patterns identified in existing music.</a:t>
            </a:r>
            <a:endParaRPr lang="en-US" sz="2400" dirty="0">
              <a:latin typeface="Times New Roman" panose="02020603050405020304" pitchFamily="18" charset="0"/>
              <a:cs typeface="Times New Roman" panose="02020603050405020304" pitchFamily="18" charset="0"/>
            </a:endParaRPr>
          </a:p>
        </p:txBody>
      </p:sp>
      <p:sp>
        <p:nvSpPr>
          <p:cNvPr id="12" name="Shape 8"/>
          <p:cNvSpPr/>
          <p:nvPr/>
        </p:nvSpPr>
        <p:spPr>
          <a:xfrm>
            <a:off x="111086" y="4528634"/>
            <a:ext cx="8970922" cy="2153858"/>
          </a:xfrm>
          <a:prstGeom prst="roundRect">
            <a:avLst>
              <a:gd name="adj" fmla="val 5207"/>
            </a:avLst>
          </a:prstGeom>
          <a:solidFill>
            <a:srgbClr val="1A1A21"/>
          </a:solidFill>
          <a:ln/>
        </p:spPr>
      </p:sp>
      <p:sp>
        <p:nvSpPr>
          <p:cNvPr id="13" name="Text 9"/>
          <p:cNvSpPr/>
          <p:nvPr/>
        </p:nvSpPr>
        <p:spPr>
          <a:xfrm>
            <a:off x="1055370" y="4496988"/>
            <a:ext cx="3052286" cy="439825"/>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Unleashing Creativity</a:t>
            </a:r>
            <a:endParaRPr lang="en-US" sz="2800" dirty="0">
              <a:latin typeface="Times New Roman" panose="02020603050405020304" pitchFamily="18" charset="0"/>
              <a:cs typeface="Times New Roman" panose="02020603050405020304" pitchFamily="18" charset="0"/>
            </a:endParaRPr>
          </a:p>
        </p:txBody>
      </p:sp>
      <p:sp>
        <p:nvSpPr>
          <p:cNvPr id="14" name="Text 10"/>
          <p:cNvSpPr/>
          <p:nvPr/>
        </p:nvSpPr>
        <p:spPr>
          <a:xfrm>
            <a:off x="111086" y="4936814"/>
            <a:ext cx="8970922" cy="844532"/>
          </a:xfrm>
          <a:prstGeom prst="rect">
            <a:avLst/>
          </a:prstGeom>
          <a:noFill/>
          <a:ln/>
        </p:spPr>
        <p:txBody>
          <a:bodyPr wrap="non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Empowering artists with a new tool to inspire and amplify their artistic</a:t>
            </a:r>
          </a:p>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 expression</a:t>
            </a:r>
            <a:r>
              <a:rPr lang="en-US" sz="1750" dirty="0">
                <a:solidFill>
                  <a:srgbClr val="E0D6DE"/>
                </a:solidFill>
                <a:latin typeface="Times New Roman" panose="02020603050405020304" pitchFamily="18" charset="0"/>
                <a:ea typeface="Noto Sans TC"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E0F48B7-448D-DE18-5AA7-79FB76529046}"/>
              </a:ext>
            </a:extLst>
          </p:cNvPr>
          <p:cNvPicPr>
            <a:picLocks noChangeAspect="1"/>
          </p:cNvPicPr>
          <p:nvPr/>
        </p:nvPicPr>
        <p:blipFill>
          <a:blip r:embed="rId4"/>
          <a:stretch>
            <a:fillRect/>
          </a:stretch>
        </p:blipFill>
        <p:spPr>
          <a:xfrm>
            <a:off x="9193093" y="1131376"/>
            <a:ext cx="5090752" cy="5611820"/>
          </a:xfrm>
          <a:prstGeom prst="rect">
            <a:avLst/>
          </a:prstGeom>
          <a:effectLst>
            <a:softEdge rad="317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03200" y="0"/>
            <a:ext cx="14630400" cy="8686800"/>
          </a:xfrm>
          <a:prstGeom prst="rect">
            <a:avLst/>
          </a:prstGeom>
        </p:spPr>
      </p:pic>
      <p:sp>
        <p:nvSpPr>
          <p:cNvPr id="4" name="Text 1"/>
          <p:cNvSpPr/>
          <p:nvPr/>
        </p:nvSpPr>
        <p:spPr>
          <a:xfrm>
            <a:off x="829733" y="270934"/>
            <a:ext cx="6763240" cy="982134"/>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AGENDA</a:t>
            </a:r>
            <a:endParaRPr lang="en-US" sz="4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2E21277-13AC-CC5A-2F5C-87F447D5C62F}"/>
              </a:ext>
            </a:extLst>
          </p:cNvPr>
          <p:cNvSpPr txBox="1"/>
          <p:nvPr/>
        </p:nvSpPr>
        <p:spPr>
          <a:xfrm>
            <a:off x="1439333" y="1524002"/>
            <a:ext cx="11633200" cy="4678204"/>
          </a:xfrm>
          <a:prstGeom prst="rect">
            <a:avLst/>
          </a:prstGeom>
          <a:noFill/>
        </p:spPr>
        <p:txBody>
          <a:bodyPr wrap="square" rtlCol="0">
            <a:spAutoFit/>
          </a:bodyPr>
          <a:lstStyle/>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Introduction</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Problem statement</a:t>
            </a:r>
            <a:r>
              <a:rPr lang="en-US" sz="2800" b="0" i="0" dirty="0">
                <a:solidFill>
                  <a:schemeClr val="bg1"/>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Project overview</a:t>
            </a:r>
          </a:p>
          <a:p>
            <a:pPr marL="285750" indent="-285750">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Who are end users</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Solution and its value proposition</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The Wow in solution</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i="0" dirty="0">
                <a:solidFill>
                  <a:schemeClr val="bg1"/>
                </a:solidFill>
                <a:effectLst/>
                <a:latin typeface="Times New Roman" panose="02020603050405020304" pitchFamily="18" charset="0"/>
                <a:cs typeface="Times New Roman" panose="02020603050405020304" pitchFamily="18" charset="0"/>
              </a:rPr>
              <a:t>Modeling</a:t>
            </a:r>
            <a:endParaRPr lang="en-US" sz="28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r>
              <a:rPr lang="en-US" sz="2800" b="1" dirty="0">
                <a:solidFill>
                  <a:schemeClr val="bg1"/>
                </a:solidFill>
                <a:latin typeface="Times New Roman" panose="02020603050405020304" pitchFamily="18" charset="0"/>
                <a:cs typeface="Times New Roman" panose="02020603050405020304" pitchFamily="18" charset="0"/>
              </a:rPr>
              <a:t>Conclusion</a:t>
            </a:r>
          </a:p>
          <a:p>
            <a:endParaRPr lang="en-US" sz="2800"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542658-5737-336E-240D-23B4867FB2E6}"/>
              </a:ext>
            </a:extLst>
          </p:cNvPr>
          <p:cNvPicPr>
            <a:picLocks noChangeAspect="1"/>
          </p:cNvPicPr>
          <p:nvPr/>
        </p:nvPicPr>
        <p:blipFill>
          <a:blip r:embed="rId4"/>
          <a:stretch>
            <a:fillRect/>
          </a:stretch>
        </p:blipFill>
        <p:spPr>
          <a:xfrm>
            <a:off x="7352186" y="228600"/>
            <a:ext cx="6871554" cy="8229600"/>
          </a:xfrm>
          <a:prstGeom prst="rect">
            <a:avLst/>
          </a:prstGeom>
          <a:effectLst>
            <a:softEdge rad="6350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918267" cy="8229600"/>
          </a:xfrm>
          <a:prstGeom prst="rect">
            <a:avLst/>
          </a:prstGeom>
          <a:pattFill prst="pct25">
            <a:fgClr>
              <a:schemeClr val="accent1"/>
            </a:fgClr>
            <a:bgClr>
              <a:schemeClr val="bg1"/>
            </a:bgClr>
          </a:pattFill>
        </p:spPr>
      </p:pic>
      <p:sp>
        <p:nvSpPr>
          <p:cNvPr id="5" name="Text 1"/>
          <p:cNvSpPr/>
          <p:nvPr/>
        </p:nvSpPr>
        <p:spPr>
          <a:xfrm>
            <a:off x="833199" y="593559"/>
            <a:ext cx="5554980" cy="770020"/>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PROBLEM STATEMENT</a:t>
            </a:r>
            <a:endParaRPr lang="en-US" sz="4800" dirty="0">
              <a:latin typeface="Times New Roman" panose="02020603050405020304" pitchFamily="18" charset="0"/>
              <a:cs typeface="Times New Roman" panose="02020603050405020304" pitchFamily="18" charset="0"/>
            </a:endParaRPr>
          </a:p>
        </p:txBody>
      </p:sp>
      <p:sp>
        <p:nvSpPr>
          <p:cNvPr id="6" name="Text 2"/>
          <p:cNvSpPr/>
          <p:nvPr/>
        </p:nvSpPr>
        <p:spPr>
          <a:xfrm>
            <a:off x="186267" y="1957138"/>
            <a:ext cx="7866870" cy="5408863"/>
          </a:xfrm>
          <a:prstGeom prst="rect">
            <a:avLst/>
          </a:prstGeom>
          <a:noFill/>
          <a:ln/>
        </p:spPr>
        <p:txBody>
          <a:bodyPr wrap="square" rtlCol="0" anchor="t"/>
          <a:lstStyle/>
          <a:p>
            <a:pPr marL="0" indent="0">
              <a:lnSpc>
                <a:spcPts val="2799"/>
              </a:lnSpc>
              <a:buNone/>
            </a:pPr>
            <a:r>
              <a:rPr lang="en-US" sz="2800" b="0" i="0" dirty="0">
                <a:solidFill>
                  <a:schemeClr val="bg1"/>
                </a:solidFill>
                <a:effectLst/>
                <a:latin typeface="Times New Roman" panose="02020603050405020304" pitchFamily="18" charset="0"/>
                <a:cs typeface="Times New Roman" panose="02020603050405020304" pitchFamily="18" charset="0"/>
              </a:rPr>
              <a:t>Develop an algorithm to automatically generate song lyrics using Recurrent Neural Networks (RNNs). The goal is to create a system that can produce coherent and stylistically consistent lyrics resembling those written by human songwriters. This involves training the RNN model on a dataset of existing song lyrics and then using it to generate new lyrics based on given input prompts or seed sequences. Challenges include capturing the nuanced patterns, themes, and emotions present in human-written lyrics, while ensuring the generated lyrics are original and artistically meaningful.</a:t>
            </a:r>
            <a:r>
              <a:rPr lang="en-US" sz="2800" b="0" i="0" dirty="0">
                <a:solidFill>
                  <a:srgbClr val="0D0D0D"/>
                </a:solidFill>
                <a:effectLst/>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7E1EC5D-9D43-EB14-9DB4-A3BA639D3F76}"/>
              </a:ext>
            </a:extLst>
          </p:cNvPr>
          <p:cNvPicPr>
            <a:picLocks noChangeAspect="1"/>
          </p:cNvPicPr>
          <p:nvPr/>
        </p:nvPicPr>
        <p:blipFill>
          <a:blip r:embed="rId4"/>
          <a:stretch>
            <a:fillRect/>
          </a:stretch>
        </p:blipFill>
        <p:spPr>
          <a:xfrm>
            <a:off x="8053137" y="0"/>
            <a:ext cx="6865130" cy="8229599"/>
          </a:xfrm>
          <a:prstGeom prst="rect">
            <a:avLst/>
          </a:prstGeom>
          <a:effectLst>
            <a:softEdge rad="6350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8534"/>
            <a:ext cx="14630400" cy="8348133"/>
          </a:xfrm>
          <a:prstGeom prst="rect">
            <a:avLst/>
          </a:prstGeom>
          <a:solidFill>
            <a:srgbClr val="07070C"/>
          </a:solidFill>
          <a:ln/>
        </p:spPr>
        <p:txBody>
          <a:bodyPr/>
          <a:lstStyle/>
          <a:p>
            <a:endParaRPr lang="en-US" dirty="0">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4"/>
          <a:stretch>
            <a:fillRect/>
          </a:stretch>
        </p:blipFill>
        <p:spPr>
          <a:xfrm>
            <a:off x="0" y="-118534"/>
            <a:ext cx="14630400" cy="8348134"/>
          </a:xfrm>
          <a:prstGeom prst="rect">
            <a:avLst/>
          </a:prstGeom>
        </p:spPr>
      </p:pic>
      <p:sp>
        <p:nvSpPr>
          <p:cNvPr id="5" name="Text 1"/>
          <p:cNvSpPr/>
          <p:nvPr/>
        </p:nvSpPr>
        <p:spPr>
          <a:xfrm>
            <a:off x="3866147" y="237067"/>
            <a:ext cx="5678906" cy="790561"/>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PROJECT  OVERVIEW</a:t>
            </a:r>
            <a:endParaRPr lang="en-US" sz="4800" dirty="0">
              <a:latin typeface="Times New Roman" panose="02020603050405020304" pitchFamily="18" charset="0"/>
              <a:cs typeface="Times New Roman" panose="02020603050405020304" pitchFamily="18" charset="0"/>
            </a:endParaRPr>
          </a:p>
        </p:txBody>
      </p:sp>
      <p:sp>
        <p:nvSpPr>
          <p:cNvPr id="6" name="Text 2"/>
          <p:cNvSpPr/>
          <p:nvPr/>
        </p:nvSpPr>
        <p:spPr>
          <a:xfrm>
            <a:off x="449179" y="1812758"/>
            <a:ext cx="13842554" cy="4764505"/>
          </a:xfrm>
          <a:prstGeom prst="rect">
            <a:avLst/>
          </a:prstGeom>
          <a:noFill/>
          <a:ln/>
        </p:spPr>
        <p:txBody>
          <a:bodyPr wrap="square" rtlCol="0" anchor="t"/>
          <a:lstStyle/>
          <a:p>
            <a:pPr marL="0" indent="0">
              <a:lnSpc>
                <a:spcPts val="2799"/>
              </a:lnSpc>
              <a:buNone/>
            </a:pPr>
            <a:r>
              <a:rPr lang="en-US" sz="2800" dirty="0">
                <a:solidFill>
                  <a:schemeClr val="bg1"/>
                </a:solidFill>
                <a:latin typeface="Times New Roman" panose="02020603050405020304" pitchFamily="18" charset="0"/>
                <a:cs typeface="Times New Roman" panose="02020603050405020304" pitchFamily="18" charset="0"/>
              </a:rPr>
              <a:t>This project aims to develop an algorithm using Recurrent Neural Networks (RNNs) to generate song lyrics automatically. It involves data preprocessing, model training, text generation, and evaluation. The dataset of song lyrics is cleaned and tokenized for training. An RNN model is then trained to learn patterns in the lyrics. Using this model, new lyrics are generated based on input prompts. Evaluation metrics assess the quality of the generated lyrics, and the trained model is deployed for interactive lyric generation or integration into other applications.</a:t>
            </a:r>
          </a:p>
        </p:txBody>
      </p:sp>
      <p:sp>
        <p:nvSpPr>
          <p:cNvPr id="7" name="Text 3"/>
          <p:cNvSpPr/>
          <p:nvPr/>
        </p:nvSpPr>
        <p:spPr>
          <a:xfrm>
            <a:off x="6319599" y="1264695"/>
            <a:ext cx="7477601" cy="6067437"/>
          </a:xfrm>
          <a:prstGeom prst="rect">
            <a:avLst/>
          </a:prstGeom>
          <a:noFill/>
          <a:ln/>
        </p:spPr>
        <p:txBody>
          <a:bodyPr wrap="square" rtlCol="0" anchor="t"/>
          <a:lstStyle/>
          <a:p>
            <a:pPr marL="0" indent="0">
              <a:lnSpc>
                <a:spcPts val="2799"/>
              </a:lnSpc>
              <a:buNone/>
            </a:pPr>
            <a:r>
              <a:rPr lang="en-US" sz="1750" dirty="0">
                <a:solidFill>
                  <a:srgbClr val="E0D6DE"/>
                </a:solidFill>
                <a:latin typeface="Times New Roman" panose="02020603050405020304" pitchFamily="18" charset="0"/>
                <a:ea typeface="Noto Sans TC" pitchFamily="34" charset="-122"/>
                <a:cs typeface="Times New Roman" panose="02020603050405020304" pitchFamily="18" charset="0"/>
              </a:rPr>
              <a:t>.</a:t>
            </a:r>
            <a:endParaRPr lang="en-US" sz="175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AAFB86F-1BCF-0D9F-27D8-0F5F172082BD}"/>
              </a:ext>
            </a:extLst>
          </p:cNvPr>
          <p:cNvPicPr>
            <a:picLocks noChangeAspect="1"/>
          </p:cNvPicPr>
          <p:nvPr/>
        </p:nvPicPr>
        <p:blipFill>
          <a:blip r:embed="rId5"/>
          <a:stretch>
            <a:fillRect/>
          </a:stretch>
        </p:blipFill>
        <p:spPr>
          <a:xfrm>
            <a:off x="1762700" y="4781320"/>
            <a:ext cx="10675344" cy="2930487"/>
          </a:xfrm>
          <a:prstGeom prst="rect">
            <a:avLst/>
          </a:prstGeom>
          <a:effectLst>
            <a:softEdge rad="317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8548" y="0"/>
            <a:ext cx="14630400" cy="8229600"/>
          </a:xfrm>
          <a:prstGeom prst="rect">
            <a:avLst/>
          </a:prstGeom>
          <a:solidFill>
            <a:srgbClr val="07070C"/>
          </a:solidFill>
          <a:ln/>
        </p:spPr>
        <p:txBody>
          <a:bodyPr/>
          <a:lstStyle/>
          <a:p>
            <a:endParaRPr lang="en-IN" dirty="0">
              <a:latin typeface="Times New Roman" panose="02020603050405020304" pitchFamily="18" charset="0"/>
              <a:cs typeface="Times New Roman" panose="02020603050405020304" pitchFamily="18" charset="0"/>
            </a:endParaRPr>
          </a:p>
        </p:txBody>
      </p:sp>
      <p:sp>
        <p:nvSpPr>
          <p:cNvPr id="4" name="Text 1"/>
          <p:cNvSpPr/>
          <p:nvPr/>
        </p:nvSpPr>
        <p:spPr>
          <a:xfrm>
            <a:off x="2037993" y="1533884"/>
            <a:ext cx="6328529" cy="1421605"/>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WHO ARE THE END USERS</a:t>
            </a:r>
            <a:endParaRPr lang="en-US" sz="4800" dirty="0">
              <a:latin typeface="Times New Roman" panose="02020603050405020304" pitchFamily="18" charset="0"/>
              <a:cs typeface="Times New Roman" panose="02020603050405020304" pitchFamily="18" charset="0"/>
            </a:endParaRPr>
          </a:p>
        </p:txBody>
      </p:sp>
      <p:pic>
        <p:nvPicPr>
          <p:cNvPr id="5" name="Image 1" descr="preencoded.png"/>
          <p:cNvPicPr>
            <a:picLocks noChangeAspect="1"/>
          </p:cNvPicPr>
          <p:nvPr/>
        </p:nvPicPr>
        <p:blipFill>
          <a:blip r:embed="rId4"/>
          <a:stretch>
            <a:fillRect/>
          </a:stretch>
        </p:blipFill>
        <p:spPr>
          <a:xfrm>
            <a:off x="2424580" y="3343295"/>
            <a:ext cx="444341" cy="444341"/>
          </a:xfrm>
          <a:prstGeom prst="rect">
            <a:avLst/>
          </a:prstGeom>
        </p:spPr>
      </p:pic>
      <p:sp>
        <p:nvSpPr>
          <p:cNvPr id="6" name="Text 2"/>
          <p:cNvSpPr/>
          <p:nvPr/>
        </p:nvSpPr>
        <p:spPr>
          <a:xfrm>
            <a:off x="1674605" y="4051472"/>
            <a:ext cx="2388632" cy="347186"/>
          </a:xfrm>
          <a:prstGeom prst="rect">
            <a:avLst/>
          </a:prstGeom>
          <a:noFill/>
          <a:ln/>
        </p:spPr>
        <p:txBody>
          <a:bodyPr wrap="none" rtlCol="0" anchor="t"/>
          <a:lstStyle/>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Professionals</a:t>
            </a:r>
            <a:endParaRPr lang="en-US" sz="2800" dirty="0">
              <a:latin typeface="Times New Roman" panose="02020603050405020304" pitchFamily="18" charset="0"/>
              <a:cs typeface="Times New Roman" panose="02020603050405020304" pitchFamily="18" charset="0"/>
            </a:endParaRPr>
          </a:p>
        </p:txBody>
      </p:sp>
      <p:sp>
        <p:nvSpPr>
          <p:cNvPr id="7" name="Text 3"/>
          <p:cNvSpPr/>
          <p:nvPr/>
        </p:nvSpPr>
        <p:spPr>
          <a:xfrm>
            <a:off x="1507958" y="4546759"/>
            <a:ext cx="2918667" cy="1921774"/>
          </a:xfrm>
          <a:prstGeom prst="rect">
            <a:avLst/>
          </a:prstGeom>
          <a:noFill/>
          <a:ln/>
        </p:spPr>
        <p:txBody>
          <a:bodyPr wrap="square" rtlCol="0" anchor="t"/>
          <a:lstStyle/>
          <a:p>
            <a:pPr marL="0" indent="0" algn="l">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Individuals in creative industries seeking inspiration</a:t>
            </a:r>
            <a:endParaRPr lang="en-US" sz="2400" dirty="0">
              <a:latin typeface="Times New Roman" panose="02020603050405020304" pitchFamily="18" charset="0"/>
              <a:cs typeface="Times New Roman" panose="02020603050405020304" pitchFamily="18" charset="0"/>
            </a:endParaRPr>
          </a:p>
        </p:txBody>
      </p:sp>
      <p:pic>
        <p:nvPicPr>
          <p:cNvPr id="8" name="Image 2" descr="preencoded.png"/>
          <p:cNvPicPr>
            <a:picLocks noChangeAspect="1"/>
          </p:cNvPicPr>
          <p:nvPr/>
        </p:nvPicPr>
        <p:blipFill>
          <a:blip r:embed="rId5"/>
          <a:stretch>
            <a:fillRect/>
          </a:stretch>
        </p:blipFill>
        <p:spPr>
          <a:xfrm>
            <a:off x="5065946" y="3399830"/>
            <a:ext cx="444341" cy="444341"/>
          </a:xfrm>
          <a:prstGeom prst="rect">
            <a:avLst/>
          </a:prstGeom>
        </p:spPr>
      </p:pic>
      <p:sp>
        <p:nvSpPr>
          <p:cNvPr id="9" name="Text 4"/>
          <p:cNvSpPr/>
          <p:nvPr/>
        </p:nvSpPr>
        <p:spPr>
          <a:xfrm>
            <a:off x="4759881" y="4066342"/>
            <a:ext cx="2388632" cy="347186"/>
          </a:xfrm>
          <a:prstGeom prst="rect">
            <a:avLst/>
          </a:prstGeom>
          <a:noFill/>
          <a:ln/>
        </p:spPr>
        <p:txBody>
          <a:bodyPr wrap="none" rtlCol="0" anchor="t"/>
          <a:lstStyle/>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Students</a:t>
            </a:r>
            <a:endParaRPr lang="en-US" sz="2800" dirty="0">
              <a:latin typeface="Times New Roman" panose="02020603050405020304" pitchFamily="18" charset="0"/>
              <a:cs typeface="Times New Roman" panose="02020603050405020304" pitchFamily="18" charset="0"/>
            </a:endParaRPr>
          </a:p>
        </p:txBody>
      </p:sp>
      <p:sp>
        <p:nvSpPr>
          <p:cNvPr id="10" name="Text 5"/>
          <p:cNvSpPr/>
          <p:nvPr/>
        </p:nvSpPr>
        <p:spPr>
          <a:xfrm>
            <a:off x="4445173" y="4546759"/>
            <a:ext cx="2703340" cy="1421606"/>
          </a:xfrm>
          <a:prstGeom prst="rect">
            <a:avLst/>
          </a:prstGeom>
          <a:noFill/>
          <a:ln/>
        </p:spPr>
        <p:txBody>
          <a:bodyPr wrap="square" rtlCol="0" anchor="t"/>
          <a:lstStyle/>
          <a:p>
            <a:pPr marL="0" indent="0" algn="l">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Learning about language and the creative process</a:t>
            </a:r>
            <a:endParaRPr lang="en-US" sz="2400" dirty="0">
              <a:latin typeface="Times New Roman" panose="02020603050405020304" pitchFamily="18" charset="0"/>
              <a:cs typeface="Times New Roman" panose="02020603050405020304" pitchFamily="18" charset="0"/>
            </a:endParaRPr>
          </a:p>
        </p:txBody>
      </p:sp>
      <p:pic>
        <p:nvPicPr>
          <p:cNvPr id="11" name="Image 3" descr="preencoded.png"/>
          <p:cNvPicPr>
            <a:picLocks noChangeAspect="1"/>
          </p:cNvPicPr>
          <p:nvPr/>
        </p:nvPicPr>
        <p:blipFill>
          <a:blip r:embed="rId6"/>
          <a:stretch>
            <a:fillRect/>
          </a:stretch>
        </p:blipFill>
        <p:spPr>
          <a:xfrm>
            <a:off x="7685811" y="3333215"/>
            <a:ext cx="444341" cy="444341"/>
          </a:xfrm>
          <a:prstGeom prst="rect">
            <a:avLst/>
          </a:prstGeom>
        </p:spPr>
      </p:pic>
      <p:sp>
        <p:nvSpPr>
          <p:cNvPr id="12" name="Text 6"/>
          <p:cNvSpPr/>
          <p:nvPr/>
        </p:nvSpPr>
        <p:spPr>
          <a:xfrm>
            <a:off x="7481768" y="4066342"/>
            <a:ext cx="2388632" cy="347186"/>
          </a:xfrm>
          <a:prstGeom prst="rect">
            <a:avLst/>
          </a:prstGeom>
          <a:noFill/>
          <a:ln/>
        </p:spPr>
        <p:txBody>
          <a:bodyPr wrap="none" rtlCol="0" anchor="t"/>
          <a:lstStyle/>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Artists</a:t>
            </a:r>
            <a:endParaRPr lang="en-US" sz="2800" dirty="0">
              <a:latin typeface="Times New Roman" panose="02020603050405020304" pitchFamily="18" charset="0"/>
              <a:cs typeface="Times New Roman" panose="02020603050405020304" pitchFamily="18" charset="0"/>
            </a:endParaRPr>
          </a:p>
        </p:txBody>
      </p:sp>
      <p:sp>
        <p:nvSpPr>
          <p:cNvPr id="13" name="Text 7"/>
          <p:cNvSpPr/>
          <p:nvPr/>
        </p:nvSpPr>
        <p:spPr>
          <a:xfrm>
            <a:off x="6951733" y="4546759"/>
            <a:ext cx="2918667" cy="1921774"/>
          </a:xfrm>
          <a:prstGeom prst="rect">
            <a:avLst/>
          </a:prstGeom>
          <a:noFill/>
          <a:ln/>
        </p:spPr>
        <p:txBody>
          <a:bodyPr wrap="square" rtlCol="0" anchor="t"/>
          <a:lstStyle/>
          <a:p>
            <a:pPr marL="0" indent="0" algn="l">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Looking for new ways to express their emotions through lyrics</a:t>
            </a:r>
            <a:endParaRPr lang="en-US" sz="2400" dirty="0">
              <a:latin typeface="Times New Roman" panose="02020603050405020304" pitchFamily="18" charset="0"/>
              <a:cs typeface="Times New Roman" panose="02020603050405020304" pitchFamily="18" charset="0"/>
            </a:endParaRPr>
          </a:p>
        </p:txBody>
      </p:sp>
      <p:pic>
        <p:nvPicPr>
          <p:cNvPr id="14" name="Image 4" descr="preencoded.png"/>
          <p:cNvPicPr>
            <a:picLocks noChangeAspect="1"/>
          </p:cNvPicPr>
          <p:nvPr/>
        </p:nvPicPr>
        <p:blipFill>
          <a:blip r:embed="rId7"/>
          <a:stretch>
            <a:fillRect/>
          </a:stretch>
        </p:blipFill>
        <p:spPr>
          <a:xfrm>
            <a:off x="11056084" y="3399830"/>
            <a:ext cx="444341" cy="444341"/>
          </a:xfrm>
          <a:prstGeom prst="rect">
            <a:avLst/>
          </a:prstGeom>
        </p:spPr>
      </p:pic>
      <p:sp>
        <p:nvSpPr>
          <p:cNvPr id="15" name="Text 8"/>
          <p:cNvSpPr/>
          <p:nvPr/>
        </p:nvSpPr>
        <p:spPr>
          <a:xfrm>
            <a:off x="10647997" y="4066342"/>
            <a:ext cx="1944410" cy="694373"/>
          </a:xfrm>
          <a:prstGeom prst="rect">
            <a:avLst/>
          </a:prstGeom>
          <a:noFill/>
          <a:ln/>
        </p:spPr>
        <p:txBody>
          <a:bodyPr wrap="square" rtlCol="0" anchor="t"/>
          <a:lstStyle/>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Content</a:t>
            </a:r>
          </a:p>
          <a:p>
            <a:pPr marL="0" indent="0" algn="l">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Creators</a:t>
            </a:r>
            <a:endParaRPr lang="en-US" sz="2800" dirty="0">
              <a:latin typeface="Times New Roman" panose="02020603050405020304" pitchFamily="18" charset="0"/>
              <a:cs typeface="Times New Roman" panose="02020603050405020304" pitchFamily="18" charset="0"/>
            </a:endParaRPr>
          </a:p>
        </p:txBody>
      </p:sp>
      <p:sp>
        <p:nvSpPr>
          <p:cNvPr id="16" name="Text 9"/>
          <p:cNvSpPr/>
          <p:nvPr/>
        </p:nvSpPr>
        <p:spPr>
          <a:xfrm>
            <a:off x="10203656" y="4893945"/>
            <a:ext cx="2918786" cy="1715402"/>
          </a:xfrm>
          <a:prstGeom prst="rect">
            <a:avLst/>
          </a:prstGeom>
          <a:noFill/>
          <a:ln/>
        </p:spPr>
        <p:txBody>
          <a:bodyPr wrap="square" rtlCol="0" anchor="t"/>
          <a:lstStyle/>
          <a:p>
            <a:pPr marL="0" indent="0" algn="l">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Seeking engaging and original content for their audience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1749" y="0"/>
            <a:ext cx="14630400" cy="8229599"/>
          </a:xfrm>
          <a:prstGeom prst="rect">
            <a:avLst/>
          </a:prstGeom>
          <a:solidFill>
            <a:srgbClr val="07070C"/>
          </a:solidFill>
          <a:ln/>
        </p:spPr>
      </p:sp>
      <p:sp>
        <p:nvSpPr>
          <p:cNvPr id="5" name="Text 1"/>
          <p:cNvSpPr/>
          <p:nvPr/>
        </p:nvSpPr>
        <p:spPr>
          <a:xfrm>
            <a:off x="0" y="287867"/>
            <a:ext cx="14630400" cy="3465986"/>
          </a:xfrm>
          <a:prstGeom prst="rect">
            <a:avLst/>
          </a:prstGeom>
          <a:noFill/>
          <a:ln/>
        </p:spPr>
        <p:txBody>
          <a:bodyPr wrap="none" rtlCol="0" anchor="t"/>
          <a:lstStyle/>
          <a:p>
            <a:pPr marL="0" indent="0">
              <a:lnSpc>
                <a:spcPts val="5468"/>
              </a:lnSpc>
              <a:buNone/>
            </a:pPr>
            <a:r>
              <a:rPr lang="en-US" sz="4374" dirty="0">
                <a:solidFill>
                  <a:srgbClr val="B380FF"/>
                </a:solidFill>
                <a:latin typeface="Times New Roman" panose="02020603050405020304" pitchFamily="18" charset="0"/>
                <a:ea typeface="Sora" pitchFamily="34" charset="-122"/>
                <a:cs typeface="Times New Roman" panose="02020603050405020304" pitchFamily="18" charset="0"/>
              </a:rPr>
              <a:t>                  </a:t>
            </a: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SOLUTION AND ITS VALUE PROPOSITION</a:t>
            </a:r>
          </a:p>
          <a:p>
            <a:pPr marL="0" indent="0">
              <a:lnSpc>
                <a:spcPts val="5468"/>
              </a:lnSpc>
              <a:buNone/>
            </a:pPr>
            <a:r>
              <a:rPr lang="en-US" sz="2400" b="0" i="0" dirty="0">
                <a:solidFill>
                  <a:schemeClr val="bg1"/>
                </a:solidFill>
                <a:effectLst/>
                <a:latin typeface="Times New Roman" panose="02020603050405020304" pitchFamily="18" charset="0"/>
                <a:cs typeface="Times New Roman" panose="02020603050405020304" pitchFamily="18" charset="0"/>
              </a:rPr>
              <a:t>  Our solution is an innovative AI-powered song lyric generation system using advanced Recurrent Neural Networks</a:t>
            </a:r>
          </a:p>
          <a:p>
            <a:pPr marL="0" indent="0">
              <a:lnSpc>
                <a:spcPts val="5468"/>
              </a:lnSpc>
              <a:buNone/>
            </a:pPr>
            <a:r>
              <a:rPr lang="en-US" sz="2400" b="0" i="0" dirty="0">
                <a:solidFill>
                  <a:schemeClr val="bg1"/>
                </a:solidFill>
                <a:effectLst/>
                <a:latin typeface="Times New Roman" panose="02020603050405020304" pitchFamily="18" charset="0"/>
                <a:cs typeface="Times New Roman" panose="02020603050405020304" pitchFamily="18" charset="0"/>
              </a:rPr>
              <a:t> (RNNs). It learns complex patterns from extensive song lyric datasets, allowing it to autonomously produce original, </a:t>
            </a:r>
          </a:p>
          <a:p>
            <a:pPr marL="0" indent="0">
              <a:lnSpc>
                <a:spcPts val="5468"/>
              </a:lnSpc>
              <a:buNone/>
            </a:pPr>
            <a:r>
              <a:rPr lang="en-US" sz="2400" b="0" i="0" dirty="0">
                <a:solidFill>
                  <a:schemeClr val="bg1"/>
                </a:solidFill>
                <a:effectLst/>
                <a:latin typeface="Times New Roman" panose="02020603050405020304" pitchFamily="18" charset="0"/>
                <a:cs typeface="Times New Roman" panose="02020603050405020304" pitchFamily="18" charset="0"/>
              </a:rPr>
              <a:t>  high-quality lyrics.</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Shape 2"/>
          <p:cNvSpPr/>
          <p:nvPr/>
        </p:nvSpPr>
        <p:spPr>
          <a:xfrm>
            <a:off x="864757" y="3980307"/>
            <a:ext cx="388739" cy="388739"/>
          </a:xfrm>
          <a:prstGeom prst="roundRect">
            <a:avLst>
              <a:gd name="adj" fmla="val 17148"/>
            </a:avLst>
          </a:prstGeom>
          <a:solidFill>
            <a:srgbClr val="1A1A21"/>
          </a:solidFill>
          <a:ln/>
        </p:spPr>
        <p:txBody>
          <a:bodyPr/>
          <a:lstStyle/>
          <a:p>
            <a:endParaRPr lang="en-US" dirty="0">
              <a:latin typeface="Times New Roman" panose="02020603050405020304" pitchFamily="18" charset="0"/>
              <a:cs typeface="Times New Roman" panose="02020603050405020304" pitchFamily="18" charset="0"/>
            </a:endParaRPr>
          </a:p>
        </p:txBody>
      </p:sp>
      <p:sp>
        <p:nvSpPr>
          <p:cNvPr id="7" name="Text 3"/>
          <p:cNvSpPr/>
          <p:nvPr/>
        </p:nvSpPr>
        <p:spPr>
          <a:xfrm>
            <a:off x="1367646" y="3948222"/>
            <a:ext cx="2097449" cy="720029"/>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Efficiency</a:t>
            </a:r>
            <a:endParaRPr lang="en-US" sz="2800" dirty="0">
              <a:latin typeface="Times New Roman" panose="02020603050405020304" pitchFamily="18" charset="0"/>
              <a:cs typeface="Times New Roman" panose="02020603050405020304" pitchFamily="18" charset="0"/>
            </a:endParaRPr>
          </a:p>
        </p:txBody>
      </p:sp>
      <p:sp>
        <p:nvSpPr>
          <p:cNvPr id="8" name="Text 4"/>
          <p:cNvSpPr/>
          <p:nvPr/>
        </p:nvSpPr>
        <p:spPr>
          <a:xfrm>
            <a:off x="1253496" y="4668253"/>
            <a:ext cx="3020983" cy="3273480"/>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Innovative technology streamlines processes and saves time.</a:t>
            </a:r>
            <a:endParaRPr lang="en-US" sz="2400" dirty="0">
              <a:latin typeface="Times New Roman" panose="02020603050405020304" pitchFamily="18" charset="0"/>
              <a:cs typeface="Times New Roman" panose="02020603050405020304" pitchFamily="18" charset="0"/>
            </a:endParaRPr>
          </a:p>
        </p:txBody>
      </p:sp>
      <p:sp>
        <p:nvSpPr>
          <p:cNvPr id="9" name="Shape 5"/>
          <p:cNvSpPr/>
          <p:nvPr/>
        </p:nvSpPr>
        <p:spPr>
          <a:xfrm>
            <a:off x="5027110" y="3948222"/>
            <a:ext cx="388739" cy="388739"/>
          </a:xfrm>
          <a:prstGeom prst="roundRect">
            <a:avLst>
              <a:gd name="adj" fmla="val 17148"/>
            </a:avLst>
          </a:prstGeom>
          <a:solidFill>
            <a:srgbClr val="1A1A21"/>
          </a:solidFill>
          <a:ln/>
        </p:spPr>
      </p:sp>
      <p:sp>
        <p:nvSpPr>
          <p:cNvPr id="10" name="Text 6"/>
          <p:cNvSpPr/>
          <p:nvPr/>
        </p:nvSpPr>
        <p:spPr>
          <a:xfrm>
            <a:off x="5566611" y="3920429"/>
            <a:ext cx="3433680" cy="388739"/>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Cost-Effectiveness</a:t>
            </a:r>
            <a:endParaRPr lang="en-US" sz="2800" dirty="0">
              <a:latin typeface="Times New Roman" panose="02020603050405020304" pitchFamily="18" charset="0"/>
              <a:cs typeface="Times New Roman" panose="02020603050405020304" pitchFamily="18" charset="0"/>
            </a:endParaRPr>
          </a:p>
        </p:txBody>
      </p:sp>
      <p:sp>
        <p:nvSpPr>
          <p:cNvPr id="11" name="Text 7"/>
          <p:cNvSpPr/>
          <p:nvPr/>
        </p:nvSpPr>
        <p:spPr>
          <a:xfrm>
            <a:off x="5566611" y="4668252"/>
            <a:ext cx="3020983" cy="2197770"/>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Provides high value at a competitive price point.</a:t>
            </a:r>
            <a:endParaRPr lang="en-US" sz="2400" dirty="0">
              <a:latin typeface="Times New Roman" panose="02020603050405020304" pitchFamily="18" charset="0"/>
              <a:cs typeface="Times New Roman" panose="02020603050405020304" pitchFamily="18" charset="0"/>
            </a:endParaRPr>
          </a:p>
        </p:txBody>
      </p:sp>
      <p:sp>
        <p:nvSpPr>
          <p:cNvPr id="12" name="Shape 8"/>
          <p:cNvSpPr/>
          <p:nvPr/>
        </p:nvSpPr>
        <p:spPr>
          <a:xfrm>
            <a:off x="9330484" y="3920429"/>
            <a:ext cx="388739" cy="388739"/>
          </a:xfrm>
          <a:prstGeom prst="roundRect">
            <a:avLst>
              <a:gd name="adj" fmla="val 17148"/>
            </a:avLst>
          </a:prstGeom>
          <a:solidFill>
            <a:srgbClr val="1A1A21"/>
          </a:solidFill>
          <a:ln/>
        </p:spPr>
      </p:sp>
      <p:sp>
        <p:nvSpPr>
          <p:cNvPr id="13" name="Text 9"/>
          <p:cNvSpPr/>
          <p:nvPr/>
        </p:nvSpPr>
        <p:spPr>
          <a:xfrm>
            <a:off x="9833372" y="3920430"/>
            <a:ext cx="2759154" cy="416531"/>
          </a:xfrm>
          <a:prstGeom prst="rect">
            <a:avLst/>
          </a:prstGeom>
          <a:noFill/>
          <a:ln/>
        </p:spPr>
        <p:txBody>
          <a:bodyPr wrap="none" rtlCol="0" anchor="t"/>
          <a:lstStyle/>
          <a:p>
            <a:pPr marL="0" indent="0">
              <a:lnSpc>
                <a:spcPts val="2734"/>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Creative Inspiration</a:t>
            </a:r>
            <a:endParaRPr lang="en-US" sz="2800" dirty="0">
              <a:latin typeface="Times New Roman" panose="02020603050405020304" pitchFamily="18" charset="0"/>
              <a:cs typeface="Times New Roman" panose="02020603050405020304" pitchFamily="18" charset="0"/>
            </a:endParaRPr>
          </a:p>
        </p:txBody>
      </p:sp>
      <p:sp>
        <p:nvSpPr>
          <p:cNvPr id="14" name="Text 10"/>
          <p:cNvSpPr/>
          <p:nvPr/>
        </p:nvSpPr>
        <p:spPr>
          <a:xfrm>
            <a:off x="9833372" y="4668252"/>
            <a:ext cx="3020984" cy="2839454"/>
          </a:xfrm>
          <a:prstGeom prst="rect">
            <a:avLst/>
          </a:prstGeom>
          <a:noFill/>
          <a:ln/>
        </p:spPr>
        <p:txBody>
          <a:bodyPr wrap="square" rtlCol="0" anchor="t"/>
          <a:lstStyle/>
          <a:p>
            <a:pPr marL="0" indent="0">
              <a:lnSpc>
                <a:spcPts val="2799"/>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Provides </a:t>
            </a:r>
            <a:r>
              <a:rPr lang="en-US" sz="2400" dirty="0" err="1">
                <a:solidFill>
                  <a:srgbClr val="E0D6DE"/>
                </a:solidFill>
                <a:latin typeface="Times New Roman" panose="02020603050405020304" pitchFamily="18" charset="0"/>
                <a:ea typeface="Noto Sans TC" pitchFamily="34" charset="-122"/>
                <a:cs typeface="Times New Roman" panose="02020603050405020304" pitchFamily="18" charset="0"/>
              </a:rPr>
              <a:t>songwriters,musicians,and</a:t>
            </a: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 content creators with inspiration by generating new song ideas.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a:ln/>
          <a:effectLst>
            <a:softEdge rad="12700"/>
          </a:effectLst>
        </p:spPr>
      </p:sp>
      <p:sp>
        <p:nvSpPr>
          <p:cNvPr id="4" name="Text 1"/>
          <p:cNvSpPr/>
          <p:nvPr/>
        </p:nvSpPr>
        <p:spPr>
          <a:xfrm>
            <a:off x="1123721" y="787464"/>
            <a:ext cx="6699044" cy="898117"/>
          </a:xfrm>
          <a:prstGeom prst="rect">
            <a:avLst/>
          </a:prstGeom>
          <a:noFill/>
          <a:ln/>
        </p:spPr>
        <p:txBody>
          <a:bodyPr wrap="none" rtlCol="0" anchor="t"/>
          <a:lstStyle/>
          <a:p>
            <a:pPr marL="0" indent="0">
              <a:lnSpc>
                <a:spcPts val="5468"/>
              </a:lnSpc>
              <a:buNone/>
            </a:pP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THE WOW IN SOLUTION</a:t>
            </a:r>
            <a:endParaRPr lang="en-US" sz="4800" dirty="0">
              <a:latin typeface="Times New Roman" panose="02020603050405020304" pitchFamily="18" charset="0"/>
              <a:cs typeface="Times New Roman" panose="02020603050405020304" pitchFamily="18" charset="0"/>
            </a:endParaRPr>
          </a:p>
        </p:txBody>
      </p:sp>
      <p:sp>
        <p:nvSpPr>
          <p:cNvPr id="5" name="Text 2"/>
          <p:cNvSpPr/>
          <p:nvPr/>
        </p:nvSpPr>
        <p:spPr>
          <a:xfrm>
            <a:off x="1123721" y="2104222"/>
            <a:ext cx="6191479" cy="4946573"/>
          </a:xfrm>
          <a:prstGeom prst="rect">
            <a:avLst/>
          </a:prstGeom>
          <a:noFill/>
          <a:ln/>
        </p:spPr>
        <p:txBody>
          <a:bodyPr wrap="square" rtlCol="0" anchor="t"/>
          <a:lstStyle/>
          <a:p>
            <a:pPr marL="0" indent="0">
              <a:lnSpc>
                <a:spcPts val="2799"/>
              </a:lnSpc>
              <a:buNone/>
            </a:pPr>
            <a:r>
              <a:rPr lang="en-US" sz="2800" b="0" i="0" dirty="0">
                <a:solidFill>
                  <a:srgbClr val="ECECEC"/>
                </a:solidFill>
                <a:effectLst/>
                <a:latin typeface="Times New Roman" panose="02020603050405020304" pitchFamily="18" charset="0"/>
                <a:cs typeface="Times New Roman" panose="02020603050405020304" pitchFamily="18" charset="0"/>
              </a:rPr>
              <a:t>The wow factor in our solution is its utilization of Recurrent Neural Networks (RNNs) to autonomously generate compelling song lyrics. Through the power of RNNs, our model captures intricate patterns and nuances in lyrical compositions, enabling it to produce coherent and engaging lyrics across various musical genres.</a:t>
            </a:r>
            <a:endParaRPr lang="en-US" sz="2800"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rotWithShape="1">
          <a:blip r:embed="rId4"/>
          <a:srcRect t="8629" r="28693"/>
          <a:stretch/>
        </p:blipFill>
        <p:spPr>
          <a:xfrm>
            <a:off x="8737165" y="787464"/>
            <a:ext cx="4978835" cy="6654671"/>
          </a:xfrm>
          <a:prstGeom prst="rect">
            <a:avLst/>
          </a:prstGeom>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59174" y="0"/>
            <a:ext cx="14630400" cy="8230553"/>
          </a:xfrm>
          <a:prstGeom prst="rect">
            <a:avLst/>
          </a:prstGeom>
          <a:solidFill>
            <a:srgbClr val="07070C"/>
          </a:solidFill>
          <a:ln/>
        </p:spPr>
      </p:sp>
      <p:pic>
        <p:nvPicPr>
          <p:cNvPr id="4" name="Image 1" descr="preencoded.png"/>
          <p:cNvPicPr>
            <a:picLocks noChangeAspect="1"/>
          </p:cNvPicPr>
          <p:nvPr/>
        </p:nvPicPr>
        <p:blipFill>
          <a:blip r:embed="rId4"/>
          <a:stretch>
            <a:fillRect/>
          </a:stretch>
        </p:blipFill>
        <p:spPr>
          <a:xfrm>
            <a:off x="0" y="0"/>
            <a:ext cx="14630400" cy="2327077"/>
          </a:xfrm>
          <a:prstGeom prst="rect">
            <a:avLst/>
          </a:prstGeom>
        </p:spPr>
      </p:pic>
      <p:sp>
        <p:nvSpPr>
          <p:cNvPr id="5" name="Text 1"/>
          <p:cNvSpPr/>
          <p:nvPr/>
        </p:nvSpPr>
        <p:spPr>
          <a:xfrm>
            <a:off x="59174" y="2839045"/>
            <a:ext cx="14488833" cy="1163479"/>
          </a:xfrm>
          <a:prstGeom prst="rect">
            <a:avLst/>
          </a:prstGeom>
          <a:noFill/>
          <a:ln/>
        </p:spPr>
        <p:txBody>
          <a:bodyPr wrap="square" rtlCol="0" anchor="t"/>
          <a:lstStyle/>
          <a:p>
            <a:pPr marL="0" indent="0">
              <a:lnSpc>
                <a:spcPts val="4581"/>
              </a:lnSpc>
              <a:buNone/>
            </a:pPr>
            <a:r>
              <a:rPr lang="en-US" sz="3665" dirty="0">
                <a:solidFill>
                  <a:srgbClr val="B380FF"/>
                </a:solidFill>
                <a:latin typeface="Times New Roman" panose="02020603050405020304" pitchFamily="18" charset="0"/>
                <a:ea typeface="Sora" pitchFamily="34" charset="-122"/>
                <a:cs typeface="Times New Roman" panose="02020603050405020304" pitchFamily="18" charset="0"/>
              </a:rPr>
              <a:t>        </a:t>
            </a:r>
            <a:r>
              <a:rPr lang="en-US" sz="4800" dirty="0">
                <a:solidFill>
                  <a:srgbClr val="B380FF"/>
                </a:solidFill>
                <a:latin typeface="Times New Roman" panose="02020603050405020304" pitchFamily="18" charset="0"/>
                <a:ea typeface="Sora" pitchFamily="34" charset="-122"/>
                <a:cs typeface="Times New Roman" panose="02020603050405020304" pitchFamily="18" charset="0"/>
              </a:rPr>
              <a:t>MODELING WITH RECURRENT NEURAL NETWORKS</a:t>
            </a:r>
            <a:endParaRPr lang="en-US" sz="4800" dirty="0">
              <a:latin typeface="Times New Roman" panose="02020603050405020304" pitchFamily="18" charset="0"/>
              <a:cs typeface="Times New Roman" panose="02020603050405020304" pitchFamily="18" charset="0"/>
            </a:endParaRPr>
          </a:p>
        </p:txBody>
      </p:sp>
      <p:sp>
        <p:nvSpPr>
          <p:cNvPr id="6" name="Shape 2"/>
          <p:cNvSpPr/>
          <p:nvPr/>
        </p:nvSpPr>
        <p:spPr>
          <a:xfrm>
            <a:off x="7303532" y="4281726"/>
            <a:ext cx="23217" cy="3436858"/>
          </a:xfrm>
          <a:prstGeom prst="rect">
            <a:avLst/>
          </a:prstGeom>
          <a:solidFill>
            <a:srgbClr val="B380FF"/>
          </a:solidFill>
          <a:ln/>
        </p:spPr>
      </p:sp>
      <p:sp>
        <p:nvSpPr>
          <p:cNvPr id="7" name="Shape 3"/>
          <p:cNvSpPr/>
          <p:nvPr/>
        </p:nvSpPr>
        <p:spPr>
          <a:xfrm>
            <a:off x="6454140" y="4624923"/>
            <a:ext cx="651510" cy="23217"/>
          </a:xfrm>
          <a:prstGeom prst="rect">
            <a:avLst/>
          </a:prstGeom>
          <a:solidFill>
            <a:srgbClr val="B380FF"/>
          </a:solidFill>
          <a:ln/>
        </p:spPr>
      </p:sp>
      <p:sp>
        <p:nvSpPr>
          <p:cNvPr id="8" name="Shape 4"/>
          <p:cNvSpPr/>
          <p:nvPr/>
        </p:nvSpPr>
        <p:spPr>
          <a:xfrm>
            <a:off x="7105650" y="4427220"/>
            <a:ext cx="418862" cy="418862"/>
          </a:xfrm>
          <a:prstGeom prst="roundRect">
            <a:avLst>
              <a:gd name="adj" fmla="val 13334"/>
            </a:avLst>
          </a:prstGeom>
          <a:solidFill>
            <a:srgbClr val="1A1A21"/>
          </a:solidFill>
          <a:ln/>
        </p:spPr>
      </p:sp>
      <p:sp>
        <p:nvSpPr>
          <p:cNvPr id="9" name="Text 5"/>
          <p:cNvSpPr/>
          <p:nvPr/>
        </p:nvSpPr>
        <p:spPr>
          <a:xfrm>
            <a:off x="7256026" y="4462105"/>
            <a:ext cx="118110" cy="348972"/>
          </a:xfrm>
          <a:prstGeom prst="rect">
            <a:avLst/>
          </a:prstGeom>
          <a:noFill/>
          <a:ln/>
        </p:spPr>
        <p:txBody>
          <a:bodyPr wrap="none" rtlCol="0" anchor="t"/>
          <a:lstStyle/>
          <a:p>
            <a:pPr marL="0" indent="0" algn="ctr">
              <a:lnSpc>
                <a:spcPts val="2749"/>
              </a:lnSpc>
              <a:buNone/>
            </a:pPr>
            <a:r>
              <a:rPr lang="en-US" sz="2199" dirty="0">
                <a:solidFill>
                  <a:srgbClr val="B380FF"/>
                </a:solidFill>
                <a:latin typeface="Times New Roman" panose="02020603050405020304" pitchFamily="18" charset="0"/>
                <a:ea typeface="Sora" pitchFamily="34" charset="-122"/>
                <a:cs typeface="Times New Roman" panose="02020603050405020304" pitchFamily="18" charset="0"/>
              </a:rPr>
              <a:t>1</a:t>
            </a:r>
            <a:endParaRPr lang="en-US" sz="2199" dirty="0">
              <a:latin typeface="Times New Roman" panose="02020603050405020304" pitchFamily="18" charset="0"/>
              <a:cs typeface="Times New Roman" panose="02020603050405020304" pitchFamily="18" charset="0"/>
            </a:endParaRPr>
          </a:p>
        </p:txBody>
      </p:sp>
      <p:sp>
        <p:nvSpPr>
          <p:cNvPr id="10" name="Text 6"/>
          <p:cNvSpPr/>
          <p:nvPr/>
        </p:nvSpPr>
        <p:spPr>
          <a:xfrm>
            <a:off x="3964067" y="4467820"/>
            <a:ext cx="2327077" cy="290870"/>
          </a:xfrm>
          <a:prstGeom prst="rect">
            <a:avLst/>
          </a:prstGeom>
          <a:noFill/>
          <a:ln/>
        </p:spPr>
        <p:txBody>
          <a:bodyPr wrap="none" rtlCol="0" anchor="t"/>
          <a:lstStyle/>
          <a:p>
            <a:pPr marL="0" indent="0" algn="r">
              <a:lnSpc>
                <a:spcPts val="2290"/>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Data Gathering</a:t>
            </a:r>
            <a:endParaRPr lang="en-US" sz="2800" dirty="0">
              <a:latin typeface="Times New Roman" panose="02020603050405020304" pitchFamily="18" charset="0"/>
              <a:cs typeface="Times New Roman" panose="02020603050405020304" pitchFamily="18" charset="0"/>
            </a:endParaRPr>
          </a:p>
        </p:txBody>
      </p:sp>
      <p:sp>
        <p:nvSpPr>
          <p:cNvPr id="11" name="Text 7"/>
          <p:cNvSpPr/>
          <p:nvPr/>
        </p:nvSpPr>
        <p:spPr>
          <a:xfrm>
            <a:off x="2893576" y="4870371"/>
            <a:ext cx="3397568" cy="595789"/>
          </a:xfrm>
          <a:prstGeom prst="rect">
            <a:avLst/>
          </a:prstGeom>
          <a:noFill/>
          <a:ln/>
        </p:spPr>
        <p:txBody>
          <a:bodyPr wrap="square" rtlCol="0" anchor="t"/>
          <a:lstStyle/>
          <a:p>
            <a:pPr marL="0" indent="0" algn="r">
              <a:lnSpc>
                <a:spcPts val="2345"/>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Collect and curate diverse and large-scale lyric datasets</a:t>
            </a:r>
            <a:r>
              <a:rPr lang="en-US" sz="1466" dirty="0">
                <a:solidFill>
                  <a:srgbClr val="E0D6DE"/>
                </a:solidFill>
                <a:latin typeface="Times New Roman" panose="02020603050405020304" pitchFamily="18" charset="0"/>
                <a:ea typeface="Noto Sans TC" pitchFamily="34" charset="-122"/>
                <a:cs typeface="Times New Roman" panose="02020603050405020304" pitchFamily="18" charset="0"/>
              </a:rPr>
              <a:t>.</a:t>
            </a:r>
            <a:endParaRPr lang="en-US" sz="1466" dirty="0">
              <a:latin typeface="Times New Roman" panose="02020603050405020304" pitchFamily="18" charset="0"/>
              <a:cs typeface="Times New Roman" panose="02020603050405020304" pitchFamily="18" charset="0"/>
            </a:endParaRPr>
          </a:p>
        </p:txBody>
      </p:sp>
      <p:sp>
        <p:nvSpPr>
          <p:cNvPr id="12" name="Shape 8"/>
          <p:cNvSpPr/>
          <p:nvPr/>
        </p:nvSpPr>
        <p:spPr>
          <a:xfrm>
            <a:off x="7524512" y="5555635"/>
            <a:ext cx="651510" cy="23217"/>
          </a:xfrm>
          <a:prstGeom prst="rect">
            <a:avLst/>
          </a:prstGeom>
          <a:solidFill>
            <a:srgbClr val="B380FF"/>
          </a:solidFill>
          <a:ln/>
        </p:spPr>
      </p:sp>
      <p:sp>
        <p:nvSpPr>
          <p:cNvPr id="13" name="Shape 9"/>
          <p:cNvSpPr/>
          <p:nvPr/>
        </p:nvSpPr>
        <p:spPr>
          <a:xfrm>
            <a:off x="7105650" y="5357932"/>
            <a:ext cx="418862" cy="418862"/>
          </a:xfrm>
          <a:prstGeom prst="roundRect">
            <a:avLst>
              <a:gd name="adj" fmla="val 13334"/>
            </a:avLst>
          </a:prstGeom>
          <a:solidFill>
            <a:srgbClr val="1A1A21"/>
          </a:solidFill>
          <a:ln/>
        </p:spPr>
      </p:sp>
      <p:sp>
        <p:nvSpPr>
          <p:cNvPr id="14" name="Text 10"/>
          <p:cNvSpPr/>
          <p:nvPr/>
        </p:nvSpPr>
        <p:spPr>
          <a:xfrm>
            <a:off x="7228046" y="5392817"/>
            <a:ext cx="173950" cy="348972"/>
          </a:xfrm>
          <a:prstGeom prst="rect">
            <a:avLst/>
          </a:prstGeom>
          <a:noFill/>
          <a:ln/>
        </p:spPr>
        <p:txBody>
          <a:bodyPr wrap="none" rtlCol="0" anchor="t"/>
          <a:lstStyle/>
          <a:p>
            <a:pPr marL="0" indent="0" algn="ctr">
              <a:lnSpc>
                <a:spcPts val="2749"/>
              </a:lnSpc>
              <a:buNone/>
            </a:pPr>
            <a:r>
              <a:rPr lang="en-US" sz="2199" dirty="0">
                <a:solidFill>
                  <a:srgbClr val="B380FF"/>
                </a:solidFill>
                <a:latin typeface="Times New Roman" panose="02020603050405020304" pitchFamily="18" charset="0"/>
                <a:ea typeface="Sora" pitchFamily="34" charset="-122"/>
                <a:cs typeface="Times New Roman" panose="02020603050405020304" pitchFamily="18" charset="0"/>
              </a:rPr>
              <a:t>2</a:t>
            </a:r>
            <a:endParaRPr lang="en-US" sz="2199" dirty="0">
              <a:latin typeface="Times New Roman" panose="02020603050405020304" pitchFamily="18" charset="0"/>
              <a:cs typeface="Times New Roman" panose="02020603050405020304" pitchFamily="18" charset="0"/>
            </a:endParaRPr>
          </a:p>
        </p:txBody>
      </p:sp>
      <p:sp>
        <p:nvSpPr>
          <p:cNvPr id="15" name="Text 11"/>
          <p:cNvSpPr/>
          <p:nvPr/>
        </p:nvSpPr>
        <p:spPr>
          <a:xfrm>
            <a:off x="8339018" y="5398532"/>
            <a:ext cx="2327077" cy="290870"/>
          </a:xfrm>
          <a:prstGeom prst="rect">
            <a:avLst/>
          </a:prstGeom>
          <a:noFill/>
          <a:ln/>
        </p:spPr>
        <p:txBody>
          <a:bodyPr wrap="none" rtlCol="0" anchor="t"/>
          <a:lstStyle/>
          <a:p>
            <a:pPr marL="0" indent="0" algn="l">
              <a:lnSpc>
                <a:spcPts val="2290"/>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Training the RNN</a:t>
            </a:r>
            <a:endParaRPr lang="en-US" sz="2800" dirty="0">
              <a:latin typeface="Times New Roman" panose="02020603050405020304" pitchFamily="18" charset="0"/>
              <a:cs typeface="Times New Roman" panose="02020603050405020304" pitchFamily="18" charset="0"/>
            </a:endParaRPr>
          </a:p>
        </p:txBody>
      </p:sp>
      <p:sp>
        <p:nvSpPr>
          <p:cNvPr id="16" name="Text 12"/>
          <p:cNvSpPr/>
          <p:nvPr/>
        </p:nvSpPr>
        <p:spPr>
          <a:xfrm>
            <a:off x="8339018" y="5801082"/>
            <a:ext cx="3397687" cy="893683"/>
          </a:xfrm>
          <a:prstGeom prst="rect">
            <a:avLst/>
          </a:prstGeom>
          <a:noFill/>
          <a:ln/>
        </p:spPr>
        <p:txBody>
          <a:bodyPr wrap="square" rtlCol="0" anchor="t"/>
          <a:lstStyle/>
          <a:p>
            <a:pPr marL="0" indent="0" algn="l">
              <a:lnSpc>
                <a:spcPts val="2345"/>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Use LSTM architecture to learn sequential patterns and generate new lyrics.</a:t>
            </a:r>
            <a:endParaRPr lang="en-US" sz="2400" dirty="0">
              <a:latin typeface="Times New Roman" panose="02020603050405020304" pitchFamily="18" charset="0"/>
              <a:cs typeface="Times New Roman" panose="02020603050405020304" pitchFamily="18" charset="0"/>
            </a:endParaRPr>
          </a:p>
        </p:txBody>
      </p:sp>
      <p:sp>
        <p:nvSpPr>
          <p:cNvPr id="17" name="Shape 13"/>
          <p:cNvSpPr/>
          <p:nvPr/>
        </p:nvSpPr>
        <p:spPr>
          <a:xfrm>
            <a:off x="6454140" y="6482894"/>
            <a:ext cx="651510" cy="23217"/>
          </a:xfrm>
          <a:prstGeom prst="rect">
            <a:avLst/>
          </a:prstGeom>
          <a:solidFill>
            <a:srgbClr val="B380FF"/>
          </a:solidFill>
          <a:ln/>
        </p:spPr>
      </p:sp>
      <p:sp>
        <p:nvSpPr>
          <p:cNvPr id="18" name="Shape 14"/>
          <p:cNvSpPr/>
          <p:nvPr/>
        </p:nvSpPr>
        <p:spPr>
          <a:xfrm>
            <a:off x="7105650" y="6285190"/>
            <a:ext cx="418862" cy="418862"/>
          </a:xfrm>
          <a:prstGeom prst="roundRect">
            <a:avLst>
              <a:gd name="adj" fmla="val 13334"/>
            </a:avLst>
          </a:prstGeom>
          <a:solidFill>
            <a:srgbClr val="1A1A21"/>
          </a:solidFill>
          <a:ln/>
        </p:spPr>
      </p:sp>
      <p:sp>
        <p:nvSpPr>
          <p:cNvPr id="19" name="Text 15"/>
          <p:cNvSpPr/>
          <p:nvPr/>
        </p:nvSpPr>
        <p:spPr>
          <a:xfrm>
            <a:off x="7228523" y="6320076"/>
            <a:ext cx="173117" cy="348972"/>
          </a:xfrm>
          <a:prstGeom prst="rect">
            <a:avLst/>
          </a:prstGeom>
          <a:noFill/>
          <a:ln/>
        </p:spPr>
        <p:txBody>
          <a:bodyPr wrap="none" rtlCol="0" anchor="t"/>
          <a:lstStyle/>
          <a:p>
            <a:pPr marL="0" indent="0" algn="ctr">
              <a:lnSpc>
                <a:spcPts val="2749"/>
              </a:lnSpc>
              <a:buNone/>
            </a:pPr>
            <a:r>
              <a:rPr lang="en-US" sz="2199" dirty="0">
                <a:solidFill>
                  <a:srgbClr val="B380FF"/>
                </a:solidFill>
                <a:latin typeface="Times New Roman" panose="02020603050405020304" pitchFamily="18" charset="0"/>
                <a:ea typeface="Sora" pitchFamily="34" charset="-122"/>
                <a:cs typeface="Times New Roman" panose="02020603050405020304" pitchFamily="18" charset="0"/>
              </a:rPr>
              <a:t>3</a:t>
            </a:r>
            <a:endParaRPr lang="en-US" sz="2199" dirty="0">
              <a:latin typeface="Times New Roman" panose="02020603050405020304" pitchFamily="18" charset="0"/>
              <a:cs typeface="Times New Roman" panose="02020603050405020304" pitchFamily="18" charset="0"/>
            </a:endParaRPr>
          </a:p>
        </p:txBody>
      </p:sp>
      <p:sp>
        <p:nvSpPr>
          <p:cNvPr id="20" name="Text 16"/>
          <p:cNvSpPr/>
          <p:nvPr/>
        </p:nvSpPr>
        <p:spPr>
          <a:xfrm>
            <a:off x="3964067" y="6325791"/>
            <a:ext cx="2327077" cy="290870"/>
          </a:xfrm>
          <a:prstGeom prst="rect">
            <a:avLst/>
          </a:prstGeom>
          <a:noFill/>
          <a:ln/>
        </p:spPr>
        <p:txBody>
          <a:bodyPr wrap="none" rtlCol="0" anchor="t"/>
          <a:lstStyle/>
          <a:p>
            <a:pPr marL="0" indent="0" algn="r">
              <a:lnSpc>
                <a:spcPts val="2290"/>
              </a:lnSpc>
              <a:buNone/>
            </a:pPr>
            <a:r>
              <a:rPr lang="en-US" sz="2800" dirty="0">
                <a:solidFill>
                  <a:srgbClr val="B380FF"/>
                </a:solidFill>
                <a:latin typeface="Times New Roman" panose="02020603050405020304" pitchFamily="18" charset="0"/>
                <a:ea typeface="Sora" pitchFamily="34" charset="-122"/>
                <a:cs typeface="Times New Roman" panose="02020603050405020304" pitchFamily="18" charset="0"/>
              </a:rPr>
              <a:t>Evaluating Results</a:t>
            </a:r>
            <a:endParaRPr lang="en-US" sz="2800" dirty="0">
              <a:latin typeface="Times New Roman" panose="02020603050405020304" pitchFamily="18" charset="0"/>
              <a:cs typeface="Times New Roman" panose="02020603050405020304" pitchFamily="18" charset="0"/>
            </a:endParaRPr>
          </a:p>
        </p:txBody>
      </p:sp>
      <p:sp>
        <p:nvSpPr>
          <p:cNvPr id="21" name="Text 17"/>
          <p:cNvSpPr/>
          <p:nvPr/>
        </p:nvSpPr>
        <p:spPr>
          <a:xfrm>
            <a:off x="2893576" y="6728341"/>
            <a:ext cx="3397568" cy="595789"/>
          </a:xfrm>
          <a:prstGeom prst="rect">
            <a:avLst/>
          </a:prstGeom>
          <a:noFill/>
          <a:ln/>
        </p:spPr>
        <p:txBody>
          <a:bodyPr wrap="square" rtlCol="0" anchor="t"/>
          <a:lstStyle/>
          <a:p>
            <a:pPr marL="0" indent="0" algn="r">
              <a:lnSpc>
                <a:spcPts val="2345"/>
              </a:lnSpc>
              <a:buNone/>
            </a:pPr>
            <a:r>
              <a:rPr lang="en-US" sz="2400" dirty="0">
                <a:solidFill>
                  <a:srgbClr val="E0D6DE"/>
                </a:solidFill>
                <a:latin typeface="Times New Roman" panose="02020603050405020304" pitchFamily="18" charset="0"/>
                <a:ea typeface="Noto Sans TC" pitchFamily="34" charset="-122"/>
                <a:cs typeface="Times New Roman" panose="02020603050405020304" pitchFamily="18" charset="0"/>
              </a:rPr>
              <a:t>Assess generated lyrics for coherence, creativity, and relevance</a:t>
            </a:r>
            <a:r>
              <a:rPr lang="en-US" sz="1466" dirty="0">
                <a:solidFill>
                  <a:srgbClr val="E0D6DE"/>
                </a:solidFill>
                <a:latin typeface="Times New Roman" panose="02020603050405020304" pitchFamily="18" charset="0"/>
                <a:ea typeface="Noto Sans TC" pitchFamily="34" charset="-122"/>
                <a:cs typeface="Times New Roman" panose="02020603050405020304" pitchFamily="18" charset="0"/>
              </a:rPr>
              <a:t>.</a:t>
            </a:r>
            <a:endParaRPr lang="en-US" sz="1466"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320</TotalTime>
  <Words>809</Words>
  <Application>Microsoft Office PowerPoint</Application>
  <PresentationFormat>Custom</PresentationFormat>
  <Paragraphs>90</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Gill Sans MT</vt:lpstr>
      <vt:lpstr>Times New Roman</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CSE DEPARTMENT TPGIT</cp:lastModifiedBy>
  <cp:revision>9</cp:revision>
  <dcterms:created xsi:type="dcterms:W3CDTF">2024-04-02T14:50:40Z</dcterms:created>
  <dcterms:modified xsi:type="dcterms:W3CDTF">2024-04-04T10:10:17Z</dcterms:modified>
</cp:coreProperties>
</file>