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60"/>
  </p:normalViewPr>
  <p:slideViewPr>
    <p:cSldViewPr snapToGrid="0">
      <p:cViewPr varScale="1">
        <p:scale>
          <a:sx n="68" d="100"/>
          <a:sy n="68"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87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1422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8598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9951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38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4906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81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7693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6017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3438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12/16/2024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0419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12/16/2024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167262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airdubois.fr/questions/1980-the-cutting-diagram-does-not-print-the-layout-of-parts-1.html"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colorful dots in a circle&#10;&#10;Description automatically generated">
            <a:extLst>
              <a:ext uri="{FF2B5EF4-FFF2-40B4-BE49-F238E27FC236}">
                <a16:creationId xmlns:a16="http://schemas.microsoft.com/office/drawing/2014/main" id="{686FA957-23E7-D877-883B-A116B6FCAB4C}"/>
              </a:ext>
            </a:extLst>
          </p:cNvPr>
          <p:cNvPicPr>
            <a:picLocks noChangeAspect="1"/>
          </p:cNvPicPr>
          <p:nvPr/>
        </p:nvPicPr>
        <p:blipFill>
          <a:blip r:embed="rId2">
            <a:alphaModFix/>
          </a:blip>
          <a:srcRect t="23551" b="13964"/>
          <a:stretch/>
        </p:blipFill>
        <p:spPr>
          <a:xfrm>
            <a:off x="20" y="1571"/>
            <a:ext cx="12191980" cy="6856429"/>
          </a:xfrm>
          <a:prstGeom prst="rect">
            <a:avLst/>
          </a:prstGeom>
        </p:spPr>
      </p:pic>
      <p:sp>
        <p:nvSpPr>
          <p:cNvPr id="36" name="Freeform: Shape 35">
            <a:extLst>
              <a:ext uri="{FF2B5EF4-FFF2-40B4-BE49-F238E27FC236}">
                <a16:creationId xmlns:a16="http://schemas.microsoft.com/office/drawing/2014/main" id="{CEB96CAC-5A33-8303-9C73-1B3220A5D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524"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70C18E-3ED7-D6F8-4776-1B9E4103626C}"/>
              </a:ext>
            </a:extLst>
          </p:cNvPr>
          <p:cNvSpPr>
            <a:spLocks noGrp="1"/>
          </p:cNvSpPr>
          <p:nvPr>
            <p:ph type="ctrTitle"/>
          </p:nvPr>
        </p:nvSpPr>
        <p:spPr>
          <a:xfrm>
            <a:off x="1280159" y="2211977"/>
            <a:ext cx="3535679" cy="1450961"/>
          </a:xfrm>
        </p:spPr>
        <p:txBody>
          <a:bodyPr anchor="b">
            <a:normAutofit/>
          </a:bodyPr>
          <a:lstStyle/>
          <a:p>
            <a:pPr algn="ctr"/>
            <a:r>
              <a:rPr lang="en-US" dirty="0"/>
              <a:t>Sales Dataset Analysis</a:t>
            </a:r>
            <a:endParaRPr lang="en-IN" dirty="0"/>
          </a:p>
        </p:txBody>
      </p:sp>
      <p:sp>
        <p:nvSpPr>
          <p:cNvPr id="3" name="Subtitle 2">
            <a:extLst>
              <a:ext uri="{FF2B5EF4-FFF2-40B4-BE49-F238E27FC236}">
                <a16:creationId xmlns:a16="http://schemas.microsoft.com/office/drawing/2014/main" id="{F8C36A7A-6D03-36E8-812B-C8EC87D67B8F}"/>
              </a:ext>
            </a:extLst>
          </p:cNvPr>
          <p:cNvSpPr>
            <a:spLocks noGrp="1"/>
          </p:cNvSpPr>
          <p:nvPr>
            <p:ph type="subTitle" idx="1"/>
          </p:nvPr>
        </p:nvSpPr>
        <p:spPr>
          <a:xfrm>
            <a:off x="1523998" y="4244336"/>
            <a:ext cx="3048000" cy="877585"/>
          </a:xfrm>
        </p:spPr>
        <p:txBody>
          <a:bodyPr>
            <a:normAutofit/>
          </a:bodyPr>
          <a:lstStyle/>
          <a:p>
            <a:pPr algn="ctr">
              <a:lnSpc>
                <a:spcPct val="110000"/>
              </a:lnSpc>
            </a:pPr>
            <a:r>
              <a:rPr lang="en-US" sz="1000" dirty="0"/>
              <a:t>Sandhiya K U </a:t>
            </a:r>
          </a:p>
          <a:p>
            <a:pPr algn="ctr">
              <a:lnSpc>
                <a:spcPct val="110000"/>
              </a:lnSpc>
            </a:pPr>
            <a:r>
              <a:rPr lang="en-US" sz="1000" dirty="0"/>
              <a:t>12-12-2024</a:t>
            </a:r>
          </a:p>
          <a:p>
            <a:pPr algn="ctr">
              <a:lnSpc>
                <a:spcPct val="110000"/>
              </a:lnSpc>
            </a:pPr>
            <a:r>
              <a:rPr lang="en-US" sz="1000" dirty="0"/>
              <a:t>DADS - Oct 2024</a:t>
            </a:r>
            <a:endParaRPr lang="en-IN" sz="1000" dirty="0"/>
          </a:p>
        </p:txBody>
      </p:sp>
      <p:cxnSp>
        <p:nvCxnSpPr>
          <p:cNvPr id="37" name="Straight Connector 36">
            <a:extLst>
              <a:ext uri="{FF2B5EF4-FFF2-40B4-BE49-F238E27FC236}">
                <a16:creationId xmlns:a16="http://schemas.microsoft.com/office/drawing/2014/main" id="{7454BE46-239F-BB50-4643-61FF5943B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792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B6D57-4BCD-1544-387A-738FF5B8CA41}"/>
              </a:ext>
            </a:extLst>
          </p:cNvPr>
          <p:cNvSpPr>
            <a:spLocks noGrp="1"/>
          </p:cNvSpPr>
          <p:nvPr>
            <p:ph type="title"/>
          </p:nvPr>
        </p:nvSpPr>
        <p:spPr>
          <a:xfrm>
            <a:off x="952500" y="812042"/>
            <a:ext cx="4264686" cy="1092958"/>
          </a:xfrm>
        </p:spPr>
        <p:txBody>
          <a:bodyPr>
            <a:normAutofit/>
          </a:bodyPr>
          <a:lstStyle/>
          <a:p>
            <a:r>
              <a:rPr lang="en-US" dirty="0"/>
              <a:t>Conclusion</a:t>
            </a:r>
            <a:endParaRPr lang="en-IN" dirty="0"/>
          </a:p>
        </p:txBody>
      </p:sp>
      <p:sp>
        <p:nvSpPr>
          <p:cNvPr id="13" name="Rectangle 12">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3EC19A8-8B1E-A1AC-5502-94C308405E7B}"/>
              </a:ext>
            </a:extLst>
          </p:cNvPr>
          <p:cNvSpPr>
            <a:spLocks noGrp="1"/>
          </p:cNvSpPr>
          <p:nvPr>
            <p:ph idx="1"/>
          </p:nvPr>
        </p:nvSpPr>
        <p:spPr>
          <a:xfrm>
            <a:off x="952500" y="2285997"/>
            <a:ext cx="4191000" cy="3890965"/>
          </a:xfrm>
        </p:spPr>
        <p:txBody>
          <a:bodyPr>
            <a:normAutofit/>
          </a:bodyPr>
          <a:lstStyle/>
          <a:p>
            <a:r>
              <a:rPr lang="en-US" b="1" dirty="0"/>
              <a:t>Sales Channel: </a:t>
            </a:r>
            <a:r>
              <a:rPr lang="en-US" dirty="0"/>
              <a:t>Draft orders &lt; </a:t>
            </a:r>
            <a:r>
              <a:rPr lang="en-US" b="1" dirty="0"/>
              <a:t>Online Store</a:t>
            </a:r>
            <a:r>
              <a:rPr lang="en-US" dirty="0"/>
              <a:t> &gt; Point of sales.</a:t>
            </a:r>
          </a:p>
          <a:p>
            <a:r>
              <a:rPr lang="en-US" b="1" dirty="0"/>
              <a:t>Product Type: </a:t>
            </a:r>
            <a:r>
              <a:rPr lang="en-US" dirty="0"/>
              <a:t>In the year </a:t>
            </a:r>
            <a:r>
              <a:rPr lang="en-US" b="1" dirty="0"/>
              <a:t>2023</a:t>
            </a:r>
          </a:p>
          <a:p>
            <a:pPr marL="603504" lvl="4"/>
            <a:r>
              <a:rPr lang="en-US" b="1" dirty="0"/>
              <a:t>High: Baby Formula</a:t>
            </a:r>
          </a:p>
          <a:p>
            <a:pPr marL="603504" lvl="4"/>
            <a:r>
              <a:rPr lang="en-US" b="1" dirty="0"/>
              <a:t>Focus: Baby walkers &amp; Entertainers and laundry bags.</a:t>
            </a:r>
            <a:endParaRPr lang="en-US" dirty="0"/>
          </a:p>
          <a:p>
            <a:pPr marL="292608" lvl="2"/>
            <a:r>
              <a:rPr lang="en-US" sz="1800" b="1" dirty="0"/>
              <a:t>Discounts: Riders &amp; Bus </a:t>
            </a:r>
            <a:r>
              <a:rPr lang="en-US" sz="1800" dirty="0"/>
              <a:t>in</a:t>
            </a:r>
            <a:r>
              <a:rPr lang="en-US" sz="1800" b="1" dirty="0"/>
              <a:t> </a:t>
            </a:r>
            <a:r>
              <a:rPr lang="en-US" sz="1800" dirty="0"/>
              <a:t>Product from </a:t>
            </a:r>
            <a:r>
              <a:rPr lang="en-US" sz="1800" b="1" dirty="0"/>
              <a:t>Others </a:t>
            </a:r>
            <a:r>
              <a:rPr lang="en-US" sz="1800" dirty="0"/>
              <a:t>Product type.</a:t>
            </a:r>
            <a:endParaRPr lang="en-US" dirty="0"/>
          </a:p>
        </p:txBody>
      </p:sp>
      <p:pic>
        <p:nvPicPr>
          <p:cNvPr id="5" name="Picture 4" descr="A white question mark in a speech bubble">
            <a:extLst>
              <a:ext uri="{FF2B5EF4-FFF2-40B4-BE49-F238E27FC236}">
                <a16:creationId xmlns:a16="http://schemas.microsoft.com/office/drawing/2014/main" id="{FC183A79-6959-87DE-0D54-55AC81A2967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756" r="21467" b="1"/>
          <a:stretch/>
        </p:blipFill>
        <p:spPr>
          <a:xfrm>
            <a:off x="6096000" y="10"/>
            <a:ext cx="6095999" cy="6857990"/>
          </a:xfrm>
          <a:prstGeom prst="rect">
            <a:avLst/>
          </a:prstGeom>
        </p:spPr>
      </p:pic>
    </p:spTree>
    <p:extLst>
      <p:ext uri="{BB962C8B-B14F-4D97-AF65-F5344CB8AC3E}">
        <p14:creationId xmlns:p14="http://schemas.microsoft.com/office/powerpoint/2010/main" val="311090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halkboard with a message on it&#10;&#10;Description automatically generated">
            <a:extLst>
              <a:ext uri="{FF2B5EF4-FFF2-40B4-BE49-F238E27FC236}">
                <a16:creationId xmlns:a16="http://schemas.microsoft.com/office/drawing/2014/main" id="{11EC72E7-C617-9A95-3111-CAB630A0DBF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5730"/>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7AC880D1-7443-E1A7-8D10-15EFCD36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766"/>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0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7584-5E4C-578A-D4A8-6CEB39F7BDFE}"/>
              </a:ext>
            </a:extLst>
          </p:cNvPr>
          <p:cNvSpPr>
            <a:spLocks noGrp="1"/>
          </p:cNvSpPr>
          <p:nvPr>
            <p:ph type="title"/>
          </p:nvPr>
        </p:nvSpPr>
        <p:spPr/>
        <p:txBody>
          <a:bodyPr anchor="ctr"/>
          <a:lstStyle/>
          <a:p>
            <a:pPr algn="ctr"/>
            <a:r>
              <a:rPr lang="en-US" dirty="0"/>
              <a:t>Objective &amp; Overview</a:t>
            </a:r>
            <a:endParaRPr lang="en-IN" dirty="0"/>
          </a:p>
        </p:txBody>
      </p:sp>
      <p:sp>
        <p:nvSpPr>
          <p:cNvPr id="3" name="Content Placeholder 2">
            <a:extLst>
              <a:ext uri="{FF2B5EF4-FFF2-40B4-BE49-F238E27FC236}">
                <a16:creationId xmlns:a16="http://schemas.microsoft.com/office/drawing/2014/main" id="{F293F4F5-9087-B449-A780-CFE9E9DDABC0}"/>
              </a:ext>
            </a:extLst>
          </p:cNvPr>
          <p:cNvSpPr>
            <a:spLocks noGrp="1"/>
          </p:cNvSpPr>
          <p:nvPr>
            <p:ph idx="1"/>
          </p:nvPr>
        </p:nvSpPr>
        <p:spPr/>
        <p:txBody>
          <a:bodyPr/>
          <a:lstStyle/>
          <a:p>
            <a:r>
              <a:rPr lang="en-US" sz="2400" b="1" dirty="0"/>
              <a:t>Objective: </a:t>
            </a:r>
            <a:r>
              <a:rPr lang="en-US" sz="2400" dirty="0"/>
              <a:t>Analyze sales data to identify trends, understands the sales performance and to provide actionable business insights. </a:t>
            </a:r>
          </a:p>
          <a:p>
            <a:r>
              <a:rPr lang="en-US" sz="2400" b="1" dirty="0"/>
              <a:t>Goal: </a:t>
            </a:r>
            <a:r>
              <a:rPr lang="en-US" sz="2400" dirty="0"/>
              <a:t>My goal of this analysis is to:</a:t>
            </a:r>
          </a:p>
          <a:p>
            <a:pPr lvl="2"/>
            <a:r>
              <a:rPr lang="en-US" sz="2000" dirty="0"/>
              <a:t>Analyze the sales trends over a time.</a:t>
            </a:r>
          </a:p>
          <a:p>
            <a:pPr lvl="2"/>
            <a:r>
              <a:rPr lang="en-US" sz="2000" dirty="0"/>
              <a:t>Identifying the high-performing products and the sales channels.</a:t>
            </a:r>
          </a:p>
          <a:p>
            <a:pPr lvl="2"/>
            <a:r>
              <a:rPr lang="en-US" sz="2000" dirty="0"/>
              <a:t>Determine the impact of returns and discounts.</a:t>
            </a:r>
          </a:p>
          <a:p>
            <a:pPr lvl="2"/>
            <a:r>
              <a:rPr lang="en-US" sz="2000" dirty="0"/>
              <a:t>Creating an interactive dynamic dashboard with key metrics.</a:t>
            </a:r>
            <a:endParaRPr lang="en-IN" sz="1600" dirty="0"/>
          </a:p>
        </p:txBody>
      </p:sp>
    </p:spTree>
    <p:extLst>
      <p:ext uri="{BB962C8B-B14F-4D97-AF65-F5344CB8AC3E}">
        <p14:creationId xmlns:p14="http://schemas.microsoft.com/office/powerpoint/2010/main" val="426682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3C8A5-4FEE-5897-EE3C-83DFAEDDC9C8}"/>
              </a:ext>
            </a:extLst>
          </p:cNvPr>
          <p:cNvSpPr>
            <a:spLocks noGrp="1"/>
          </p:cNvSpPr>
          <p:nvPr>
            <p:ph type="title"/>
          </p:nvPr>
        </p:nvSpPr>
        <p:spPr>
          <a:xfrm>
            <a:off x="1202227" y="737965"/>
            <a:ext cx="4417522" cy="1181100"/>
          </a:xfrm>
        </p:spPr>
        <p:txBody>
          <a:bodyPr>
            <a:normAutofit/>
          </a:bodyPr>
          <a:lstStyle/>
          <a:p>
            <a:r>
              <a:rPr lang="en-US" dirty="0"/>
              <a:t>Data Description and Preparation</a:t>
            </a:r>
            <a:endParaRPr lang="en-IN" dirty="0"/>
          </a:p>
        </p:txBody>
      </p:sp>
      <p:sp>
        <p:nvSpPr>
          <p:cNvPr id="19" name="Rectangle 1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40C411-9E63-4880-155F-F21FD069B6CA}"/>
              </a:ext>
            </a:extLst>
          </p:cNvPr>
          <p:cNvSpPr>
            <a:spLocks noGrp="1"/>
          </p:cNvSpPr>
          <p:nvPr>
            <p:ph idx="1"/>
          </p:nvPr>
        </p:nvSpPr>
        <p:spPr>
          <a:xfrm>
            <a:off x="952500" y="2285997"/>
            <a:ext cx="4191000" cy="3890965"/>
          </a:xfrm>
        </p:spPr>
        <p:txBody>
          <a:bodyPr>
            <a:normAutofit lnSpcReduction="10000"/>
          </a:bodyPr>
          <a:lstStyle/>
          <a:p>
            <a:pPr>
              <a:lnSpc>
                <a:spcPct val="110000"/>
              </a:lnSpc>
            </a:pPr>
            <a:r>
              <a:rPr lang="en-US" sz="1400" b="1" dirty="0"/>
              <a:t>Overview: </a:t>
            </a:r>
            <a:r>
              <a:rPr lang="en-US" sz="1400" dirty="0"/>
              <a:t>In my dataset, I have 20,000+ rows which consists of columns Order ID, Sales ID, Date, Order, Transaction Type, Sales Type, Sales Channel, Product Type, Product, Net Quantity, Gross Sales, Discounts, Returns, Net Sales, Shipping, Taxes and Total Sales.</a:t>
            </a:r>
          </a:p>
          <a:p>
            <a:pPr>
              <a:lnSpc>
                <a:spcPct val="110000"/>
              </a:lnSpc>
            </a:pPr>
            <a:r>
              <a:rPr lang="en-US" sz="1400" b="1" dirty="0"/>
              <a:t>Data Cleaning: </a:t>
            </a:r>
            <a:r>
              <a:rPr lang="en-US" sz="1400" dirty="0"/>
              <a:t>Adding filters to check any duplicate values/null values/Empty cells.</a:t>
            </a:r>
          </a:p>
          <a:p>
            <a:pPr marL="0" indent="0">
              <a:lnSpc>
                <a:spcPct val="110000"/>
              </a:lnSpc>
              <a:buNone/>
            </a:pPr>
            <a:r>
              <a:rPr lang="en-US" sz="1400" b="1" dirty="0"/>
              <a:t>                                  </a:t>
            </a:r>
            <a:r>
              <a:rPr lang="en-US" sz="1400" dirty="0"/>
              <a:t>Removing the duplicate values using power query.</a:t>
            </a:r>
          </a:p>
          <a:p>
            <a:pPr marL="0" indent="0">
              <a:lnSpc>
                <a:spcPct val="110000"/>
              </a:lnSpc>
              <a:buNone/>
            </a:pPr>
            <a:r>
              <a:rPr lang="en-US" sz="1400" dirty="0"/>
              <a:t>                                  Extracting the Date separately in the Date combined with the time zone.</a:t>
            </a:r>
          </a:p>
          <a:p>
            <a:pPr marL="0" indent="0">
              <a:lnSpc>
                <a:spcPct val="110000"/>
              </a:lnSpc>
              <a:buNone/>
            </a:pPr>
            <a:r>
              <a:rPr lang="en-US" sz="1400" dirty="0"/>
              <a:t>                                  Formatting the amount and the sales with the corresponding currencies and highlighting the negative values.</a:t>
            </a:r>
          </a:p>
          <a:p>
            <a:pPr marL="0" indent="0">
              <a:lnSpc>
                <a:spcPct val="110000"/>
              </a:lnSpc>
              <a:buNone/>
            </a:pPr>
            <a:endParaRPr lang="en-IN" sz="1400" b="1" dirty="0"/>
          </a:p>
        </p:txBody>
      </p:sp>
      <p:pic>
        <p:nvPicPr>
          <p:cNvPr id="5" name="Picture 4">
            <a:extLst>
              <a:ext uri="{FF2B5EF4-FFF2-40B4-BE49-F238E27FC236}">
                <a16:creationId xmlns:a16="http://schemas.microsoft.com/office/drawing/2014/main" id="{488D7EDA-6466-6184-5645-50296388CCC1}"/>
              </a:ext>
            </a:extLst>
          </p:cNvPr>
          <p:cNvPicPr>
            <a:picLocks noChangeAspect="1"/>
          </p:cNvPicPr>
          <p:nvPr/>
        </p:nvPicPr>
        <p:blipFill>
          <a:blip r:embed="rId2"/>
          <a:stretch>
            <a:fillRect/>
          </a:stretch>
        </p:blipFill>
        <p:spPr>
          <a:xfrm>
            <a:off x="6095998" y="737966"/>
            <a:ext cx="5436242" cy="25446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1B57122-4EA5-EBFD-8455-2B9524D585F3}"/>
              </a:ext>
            </a:extLst>
          </p:cNvPr>
          <p:cNvPicPr>
            <a:picLocks noChangeAspect="1"/>
          </p:cNvPicPr>
          <p:nvPr/>
        </p:nvPicPr>
        <p:blipFill>
          <a:blip r:embed="rId3"/>
          <a:stretch>
            <a:fillRect/>
          </a:stretch>
        </p:blipFill>
        <p:spPr>
          <a:xfrm>
            <a:off x="6095997" y="4050294"/>
            <a:ext cx="5436243" cy="2273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E24402D8-3ADF-A2C4-1E42-3E5A951806AD}"/>
              </a:ext>
            </a:extLst>
          </p:cNvPr>
          <p:cNvSpPr txBox="1"/>
          <p:nvPr/>
        </p:nvSpPr>
        <p:spPr>
          <a:xfrm>
            <a:off x="6095999" y="401054"/>
            <a:ext cx="914402" cy="369332"/>
          </a:xfrm>
          <a:prstGeom prst="rect">
            <a:avLst/>
          </a:prstGeom>
          <a:noFill/>
        </p:spPr>
        <p:txBody>
          <a:bodyPr wrap="square" rtlCol="0">
            <a:spAutoFit/>
          </a:bodyPr>
          <a:lstStyle/>
          <a:p>
            <a:r>
              <a:rPr lang="en-US" b="1" dirty="0"/>
              <a:t>Before</a:t>
            </a:r>
            <a:endParaRPr lang="en-IN" b="1" dirty="0"/>
          </a:p>
        </p:txBody>
      </p:sp>
      <p:sp>
        <p:nvSpPr>
          <p:cNvPr id="9" name="TextBox 8">
            <a:extLst>
              <a:ext uri="{FF2B5EF4-FFF2-40B4-BE49-F238E27FC236}">
                <a16:creationId xmlns:a16="http://schemas.microsoft.com/office/drawing/2014/main" id="{DA9ED275-FEBC-6716-525C-2EC94852690A}"/>
              </a:ext>
            </a:extLst>
          </p:cNvPr>
          <p:cNvSpPr txBox="1"/>
          <p:nvPr/>
        </p:nvSpPr>
        <p:spPr>
          <a:xfrm>
            <a:off x="6095997" y="3575425"/>
            <a:ext cx="914402" cy="369332"/>
          </a:xfrm>
          <a:prstGeom prst="rect">
            <a:avLst/>
          </a:prstGeom>
          <a:noFill/>
        </p:spPr>
        <p:txBody>
          <a:bodyPr wrap="square" rtlCol="0">
            <a:spAutoFit/>
          </a:bodyPr>
          <a:lstStyle/>
          <a:p>
            <a:r>
              <a:rPr lang="en-US" b="1" dirty="0"/>
              <a:t>After</a:t>
            </a:r>
            <a:endParaRPr lang="en-IN" b="1" dirty="0"/>
          </a:p>
        </p:txBody>
      </p:sp>
    </p:spTree>
    <p:extLst>
      <p:ext uri="{BB962C8B-B14F-4D97-AF65-F5344CB8AC3E}">
        <p14:creationId xmlns:p14="http://schemas.microsoft.com/office/powerpoint/2010/main" val="9746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BF86A9-180F-707C-A3B6-889E58040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AF37A-2EE0-CBDE-1D05-EC46CF3EF0A8}"/>
              </a:ext>
            </a:extLst>
          </p:cNvPr>
          <p:cNvSpPr>
            <a:spLocks noGrp="1"/>
          </p:cNvSpPr>
          <p:nvPr>
            <p:ph type="title"/>
          </p:nvPr>
        </p:nvSpPr>
        <p:spPr>
          <a:xfrm>
            <a:off x="952500" y="809897"/>
            <a:ext cx="4191000" cy="1095103"/>
          </a:xfrm>
        </p:spPr>
        <p:txBody>
          <a:bodyPr>
            <a:normAutofit/>
          </a:bodyPr>
          <a:lstStyle/>
          <a:p>
            <a:r>
              <a:rPr lang="en-US" dirty="0"/>
              <a:t>Calculation and Data Analysis</a:t>
            </a:r>
            <a:endParaRPr lang="en-IN" dirty="0"/>
          </a:p>
        </p:txBody>
      </p:sp>
      <p:sp>
        <p:nvSpPr>
          <p:cNvPr id="3" name="Content Placeholder 2">
            <a:extLst>
              <a:ext uri="{FF2B5EF4-FFF2-40B4-BE49-F238E27FC236}">
                <a16:creationId xmlns:a16="http://schemas.microsoft.com/office/drawing/2014/main" id="{D65888FB-06FF-866C-91A6-6779A9B07391}"/>
              </a:ext>
            </a:extLst>
          </p:cNvPr>
          <p:cNvSpPr>
            <a:spLocks noGrp="1"/>
          </p:cNvSpPr>
          <p:nvPr>
            <p:ph idx="1"/>
          </p:nvPr>
        </p:nvSpPr>
        <p:spPr>
          <a:xfrm>
            <a:off x="952500" y="2285997"/>
            <a:ext cx="4191000" cy="3890965"/>
          </a:xfrm>
        </p:spPr>
        <p:txBody>
          <a:bodyPr>
            <a:normAutofit/>
          </a:bodyPr>
          <a:lstStyle/>
          <a:p>
            <a:r>
              <a:rPr lang="en-US" b="1" dirty="0"/>
              <a:t>Adjusted Sales = Gross Sales – (Discounts + Returns + Shipping + Taxes) </a:t>
            </a:r>
          </a:p>
          <a:p>
            <a:r>
              <a:rPr lang="en-US" b="1" dirty="0"/>
              <a:t>Total Revenue = Net Sales * Net Quantity</a:t>
            </a:r>
          </a:p>
          <a:p>
            <a:r>
              <a:rPr lang="en-US" b="1" dirty="0"/>
              <a:t>Average Order Value = Total Revenue / Net Quantity</a:t>
            </a:r>
          </a:p>
          <a:p>
            <a:r>
              <a:rPr lang="en-US" b="1" dirty="0"/>
              <a:t>Total Discount = Net Sales – (Discount * Net Sales)</a:t>
            </a:r>
          </a:p>
          <a:p>
            <a:pPr marL="0" indent="0">
              <a:buNone/>
            </a:pPr>
            <a:endParaRPr lang="en-IN" b="1" dirty="0"/>
          </a:p>
        </p:txBody>
      </p:sp>
      <p:sp>
        <p:nvSpPr>
          <p:cNvPr id="20" name="Rectangle 19">
            <a:extLst>
              <a:ext uri="{FF2B5EF4-FFF2-40B4-BE49-F238E27FC236}">
                <a16:creationId xmlns:a16="http://schemas.microsoft.com/office/drawing/2014/main" id="{683DE4F2-E127-9EB5-D502-A101EED16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E846EAC-5575-E5C8-46C9-DF671D589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1"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D6DB4C90-DC09-A566-8219-4C2AB0D38FA8}"/>
              </a:ext>
            </a:extLst>
          </p:cNvPr>
          <p:cNvPicPr>
            <a:picLocks noChangeAspect="1"/>
          </p:cNvPicPr>
          <p:nvPr/>
        </p:nvPicPr>
        <p:blipFill>
          <a:blip r:embed="rId2"/>
          <a:stretch>
            <a:fillRect/>
          </a:stretch>
        </p:blipFill>
        <p:spPr>
          <a:xfrm>
            <a:off x="6240039" y="4610791"/>
            <a:ext cx="5656199" cy="932580"/>
          </a:xfrm>
          <a:prstGeom prst="rect">
            <a:avLst/>
          </a:prstGeom>
        </p:spPr>
      </p:pic>
      <p:pic>
        <p:nvPicPr>
          <p:cNvPr id="5" name="Picture 4">
            <a:extLst>
              <a:ext uri="{FF2B5EF4-FFF2-40B4-BE49-F238E27FC236}">
                <a16:creationId xmlns:a16="http://schemas.microsoft.com/office/drawing/2014/main" id="{5E5132C8-96E7-12C5-CCA3-576C75EB9285}"/>
              </a:ext>
            </a:extLst>
          </p:cNvPr>
          <p:cNvPicPr>
            <a:picLocks noChangeAspect="1"/>
          </p:cNvPicPr>
          <p:nvPr/>
        </p:nvPicPr>
        <p:blipFill>
          <a:blip r:embed="rId3"/>
          <a:stretch>
            <a:fillRect/>
          </a:stretch>
        </p:blipFill>
        <p:spPr>
          <a:xfrm>
            <a:off x="6240040" y="3602328"/>
            <a:ext cx="5656199" cy="731231"/>
          </a:xfrm>
          <a:prstGeom prst="rect">
            <a:avLst/>
          </a:prstGeom>
        </p:spPr>
      </p:pic>
      <p:pic>
        <p:nvPicPr>
          <p:cNvPr id="9" name="Picture 8">
            <a:extLst>
              <a:ext uri="{FF2B5EF4-FFF2-40B4-BE49-F238E27FC236}">
                <a16:creationId xmlns:a16="http://schemas.microsoft.com/office/drawing/2014/main" id="{003B2745-7332-2EF2-D09E-CF192A0BFDBF}"/>
              </a:ext>
            </a:extLst>
          </p:cNvPr>
          <p:cNvPicPr>
            <a:picLocks noChangeAspect="1"/>
          </p:cNvPicPr>
          <p:nvPr/>
        </p:nvPicPr>
        <p:blipFill>
          <a:blip r:embed="rId4"/>
          <a:stretch>
            <a:fillRect/>
          </a:stretch>
        </p:blipFill>
        <p:spPr>
          <a:xfrm>
            <a:off x="6240040" y="1035654"/>
            <a:ext cx="5656200" cy="866591"/>
          </a:xfrm>
          <a:prstGeom prst="rect">
            <a:avLst/>
          </a:prstGeom>
        </p:spPr>
      </p:pic>
      <p:pic>
        <p:nvPicPr>
          <p:cNvPr id="7" name="Picture 6">
            <a:extLst>
              <a:ext uri="{FF2B5EF4-FFF2-40B4-BE49-F238E27FC236}">
                <a16:creationId xmlns:a16="http://schemas.microsoft.com/office/drawing/2014/main" id="{E181ACD4-F7A9-36BA-7309-7A4FE032EBEB}"/>
              </a:ext>
            </a:extLst>
          </p:cNvPr>
          <p:cNvPicPr>
            <a:picLocks noChangeAspect="1"/>
          </p:cNvPicPr>
          <p:nvPr/>
        </p:nvPicPr>
        <p:blipFill>
          <a:blip r:embed="rId5"/>
          <a:stretch>
            <a:fillRect/>
          </a:stretch>
        </p:blipFill>
        <p:spPr>
          <a:xfrm>
            <a:off x="6240041" y="2285997"/>
            <a:ext cx="5656199" cy="932580"/>
          </a:xfrm>
          <a:prstGeom prst="rect">
            <a:avLst/>
          </a:prstGeom>
        </p:spPr>
      </p:pic>
    </p:spTree>
    <p:extLst>
      <p:ext uri="{BB962C8B-B14F-4D97-AF65-F5344CB8AC3E}">
        <p14:creationId xmlns:p14="http://schemas.microsoft.com/office/powerpoint/2010/main" val="263969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9E7A6-1EEB-6823-4161-27FCA3C3A4E5}"/>
              </a:ext>
            </a:extLst>
          </p:cNvPr>
          <p:cNvSpPr>
            <a:spLocks noGrp="1"/>
          </p:cNvSpPr>
          <p:nvPr>
            <p:ph type="title"/>
          </p:nvPr>
        </p:nvSpPr>
        <p:spPr>
          <a:xfrm>
            <a:off x="952500" y="723900"/>
            <a:ext cx="4417522" cy="1181100"/>
          </a:xfrm>
        </p:spPr>
        <p:txBody>
          <a:bodyPr>
            <a:normAutofit/>
          </a:bodyPr>
          <a:lstStyle/>
          <a:p>
            <a:r>
              <a:rPr lang="en-US" dirty="0"/>
              <a:t>Pivot Tables and Pivot Charts</a:t>
            </a:r>
            <a:endParaRPr lang="en-IN" dirty="0"/>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802B30-4C99-331E-FCEA-F499A3763C87}"/>
              </a:ext>
            </a:extLst>
          </p:cNvPr>
          <p:cNvSpPr>
            <a:spLocks noGrp="1"/>
          </p:cNvSpPr>
          <p:nvPr>
            <p:ph idx="1"/>
          </p:nvPr>
        </p:nvSpPr>
        <p:spPr>
          <a:xfrm>
            <a:off x="952500" y="2285997"/>
            <a:ext cx="4191000" cy="3890965"/>
          </a:xfrm>
        </p:spPr>
        <p:txBody>
          <a:bodyPr>
            <a:normAutofit/>
          </a:bodyPr>
          <a:lstStyle/>
          <a:p>
            <a:r>
              <a:rPr lang="en-US" b="1" dirty="0"/>
              <a:t>Pivot Table Summary:</a:t>
            </a:r>
            <a:r>
              <a:rPr lang="en-US" dirty="0"/>
              <a:t> I have used PivotTables to aggregate data by dimensions like sales channel, product type, and date. </a:t>
            </a:r>
          </a:p>
          <a:p>
            <a:r>
              <a:rPr lang="en-US" b="1" dirty="0"/>
              <a:t>Pivot Chart Visualizations:</a:t>
            </a:r>
            <a:r>
              <a:rPr lang="en-US" dirty="0"/>
              <a:t> Shown the </a:t>
            </a:r>
            <a:r>
              <a:rPr lang="en-US" dirty="0" err="1"/>
              <a:t>PivotCharts</a:t>
            </a:r>
            <a:r>
              <a:rPr lang="en-US" dirty="0"/>
              <a:t> to visualize sales trends over time and by product type.</a:t>
            </a:r>
          </a:p>
          <a:p>
            <a:pPr marL="0" indent="0">
              <a:buNone/>
            </a:pPr>
            <a:endParaRPr lang="en-IN" dirty="0"/>
          </a:p>
        </p:txBody>
      </p:sp>
      <p:pic>
        <p:nvPicPr>
          <p:cNvPr id="5" name="Picture 4">
            <a:extLst>
              <a:ext uri="{FF2B5EF4-FFF2-40B4-BE49-F238E27FC236}">
                <a16:creationId xmlns:a16="http://schemas.microsoft.com/office/drawing/2014/main" id="{96556F8B-9799-466B-D6FE-0CD18EE62BD7}"/>
              </a:ext>
            </a:extLst>
          </p:cNvPr>
          <p:cNvPicPr>
            <a:picLocks noChangeAspect="1"/>
          </p:cNvPicPr>
          <p:nvPr/>
        </p:nvPicPr>
        <p:blipFill>
          <a:blip r:embed="rId2"/>
          <a:stretch>
            <a:fillRect/>
          </a:stretch>
        </p:blipFill>
        <p:spPr>
          <a:xfrm>
            <a:off x="5932571" y="1905000"/>
            <a:ext cx="5470358" cy="2013287"/>
          </a:xfrm>
          <a:prstGeom prst="rect">
            <a:avLst/>
          </a:prstGeom>
        </p:spPr>
      </p:pic>
    </p:spTree>
    <p:extLst>
      <p:ext uri="{BB962C8B-B14F-4D97-AF65-F5344CB8AC3E}">
        <p14:creationId xmlns:p14="http://schemas.microsoft.com/office/powerpoint/2010/main" val="426330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C92B7-F92D-D408-E9FA-D1B1769ADB68}"/>
              </a:ext>
            </a:extLst>
          </p:cNvPr>
          <p:cNvSpPr>
            <a:spLocks noGrp="1"/>
          </p:cNvSpPr>
          <p:nvPr>
            <p:ph type="title"/>
          </p:nvPr>
        </p:nvSpPr>
        <p:spPr>
          <a:xfrm>
            <a:off x="952500" y="723900"/>
            <a:ext cx="4417522" cy="1181100"/>
          </a:xfrm>
        </p:spPr>
        <p:txBody>
          <a:bodyPr>
            <a:normAutofit/>
          </a:bodyPr>
          <a:lstStyle/>
          <a:p>
            <a:r>
              <a:rPr lang="en-US" dirty="0"/>
              <a:t>Dashboard Overview</a:t>
            </a:r>
            <a:endParaRPr lang="en-IN"/>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CC31BE-4AB2-C978-B159-746ADD3179D3}"/>
              </a:ext>
            </a:extLst>
          </p:cNvPr>
          <p:cNvSpPr>
            <a:spLocks noGrp="1"/>
          </p:cNvSpPr>
          <p:nvPr>
            <p:ph idx="1"/>
          </p:nvPr>
        </p:nvSpPr>
        <p:spPr>
          <a:xfrm>
            <a:off x="952500" y="2285997"/>
            <a:ext cx="4191000" cy="3890965"/>
          </a:xfrm>
        </p:spPr>
        <p:txBody>
          <a:bodyPr>
            <a:normAutofit/>
          </a:bodyPr>
          <a:lstStyle/>
          <a:p>
            <a:r>
              <a:rPr lang="en-IN" b="1" dirty="0"/>
              <a:t>Dashboard Design: </a:t>
            </a:r>
            <a:r>
              <a:rPr lang="en-US" dirty="0"/>
              <a:t>: I have introduced the key components of the dashboard like KPIs, charts, slicers.</a:t>
            </a:r>
          </a:p>
          <a:p>
            <a:r>
              <a:rPr lang="en-US" b="1" dirty="0"/>
              <a:t>Purpose:</a:t>
            </a:r>
            <a:r>
              <a:rPr lang="en-US" dirty="0"/>
              <a:t> Making the data more accessible and interactive.</a:t>
            </a:r>
          </a:p>
          <a:p>
            <a:r>
              <a:rPr lang="en-US" b="1" dirty="0"/>
              <a:t>KPIs: </a:t>
            </a:r>
            <a:r>
              <a:rPr lang="en-US" dirty="0"/>
              <a:t>Total Sales, Average Sales, Sales type and Sales Channels.</a:t>
            </a:r>
            <a:endParaRPr lang="en-IN" b="1" dirty="0"/>
          </a:p>
        </p:txBody>
      </p:sp>
      <p:pic>
        <p:nvPicPr>
          <p:cNvPr id="7" name="Picture 6">
            <a:extLst>
              <a:ext uri="{FF2B5EF4-FFF2-40B4-BE49-F238E27FC236}">
                <a16:creationId xmlns:a16="http://schemas.microsoft.com/office/drawing/2014/main" id="{5303C88B-5824-4CAC-A7BA-67C9AC6B0A25}"/>
              </a:ext>
            </a:extLst>
          </p:cNvPr>
          <p:cNvPicPr>
            <a:picLocks noChangeAspect="1"/>
          </p:cNvPicPr>
          <p:nvPr/>
        </p:nvPicPr>
        <p:blipFill>
          <a:blip r:embed="rId2"/>
          <a:stretch>
            <a:fillRect/>
          </a:stretch>
        </p:blipFill>
        <p:spPr>
          <a:xfrm>
            <a:off x="5711483" y="1744395"/>
            <a:ext cx="5699895" cy="3120318"/>
          </a:xfrm>
          <a:prstGeom prst="rect">
            <a:avLst/>
          </a:prstGeom>
        </p:spPr>
      </p:pic>
    </p:spTree>
    <p:extLst>
      <p:ext uri="{BB962C8B-B14F-4D97-AF65-F5344CB8AC3E}">
        <p14:creationId xmlns:p14="http://schemas.microsoft.com/office/powerpoint/2010/main" val="227384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13B667-FDBE-FFE7-B746-A933187E6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407622"/>
            <a:ext cx="12191999" cy="5453467"/>
          </a:xfrm>
          <a:prstGeom prst="rect">
            <a:avLst/>
          </a:prstGeom>
          <a:gradFill>
            <a:gsLst>
              <a:gs pos="14000">
                <a:schemeClr val="accent1">
                  <a:lumMod val="60000"/>
                  <a:lumOff val="40000"/>
                  <a:alpha val="0"/>
                </a:schemeClr>
              </a:gs>
              <a:gs pos="92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DA7B6-65FC-B70A-0582-E12911AF2354}"/>
              </a:ext>
            </a:extLst>
          </p:cNvPr>
          <p:cNvSpPr>
            <a:spLocks noGrp="1"/>
          </p:cNvSpPr>
          <p:nvPr>
            <p:ph type="title"/>
          </p:nvPr>
        </p:nvSpPr>
        <p:spPr>
          <a:xfrm>
            <a:off x="952500" y="723900"/>
            <a:ext cx="5143500" cy="1181100"/>
          </a:xfrm>
        </p:spPr>
        <p:txBody>
          <a:bodyPr>
            <a:normAutofit/>
          </a:bodyPr>
          <a:lstStyle/>
          <a:p>
            <a:r>
              <a:rPr lang="en-US"/>
              <a:t>What-if Analysis &amp; Goal seek</a:t>
            </a:r>
            <a:endParaRPr lang="en-IN"/>
          </a:p>
        </p:txBody>
      </p:sp>
      <p:sp>
        <p:nvSpPr>
          <p:cNvPr id="3" name="Content Placeholder 2">
            <a:extLst>
              <a:ext uri="{FF2B5EF4-FFF2-40B4-BE49-F238E27FC236}">
                <a16:creationId xmlns:a16="http://schemas.microsoft.com/office/drawing/2014/main" id="{F6901B95-08AC-FEA4-D050-2AE21216BFC2}"/>
              </a:ext>
            </a:extLst>
          </p:cNvPr>
          <p:cNvSpPr>
            <a:spLocks noGrp="1"/>
          </p:cNvSpPr>
          <p:nvPr>
            <p:ph idx="1"/>
          </p:nvPr>
        </p:nvSpPr>
        <p:spPr>
          <a:xfrm>
            <a:off x="952500" y="2285997"/>
            <a:ext cx="4977245" cy="3890965"/>
          </a:xfrm>
        </p:spPr>
        <p:txBody>
          <a:bodyPr>
            <a:normAutofit/>
          </a:bodyPr>
          <a:lstStyle/>
          <a:p>
            <a:r>
              <a:rPr lang="en-US" b="1" dirty="0"/>
              <a:t>What-If Scenarios:</a:t>
            </a:r>
            <a:r>
              <a:rPr lang="en-US" dirty="0"/>
              <a:t> Simulations to analyze how changes in sales impacts total revenue.</a:t>
            </a:r>
          </a:p>
          <a:p>
            <a:r>
              <a:rPr lang="en-US" b="1" dirty="0"/>
              <a:t>Goal Seek:</a:t>
            </a:r>
            <a:r>
              <a:rPr lang="en-US" dirty="0"/>
              <a:t> Unit Price = Sum of net sales</a:t>
            </a:r>
          </a:p>
          <a:p>
            <a:pPr marL="0" indent="0">
              <a:buNone/>
            </a:pPr>
            <a:r>
              <a:rPr lang="en-US" dirty="0"/>
              <a:t>                          Total Revenue = Unit Price*Unit Sold</a:t>
            </a:r>
          </a:p>
          <a:p>
            <a:pPr marL="0" indent="0">
              <a:buNone/>
            </a:pPr>
            <a:r>
              <a:rPr lang="en-US" dirty="0"/>
              <a:t>(Fixing the value of total revenue as sum of total revenue).</a:t>
            </a:r>
          </a:p>
          <a:p>
            <a:endParaRPr lang="en-IN" dirty="0"/>
          </a:p>
        </p:txBody>
      </p:sp>
      <p:sp>
        <p:nvSpPr>
          <p:cNvPr id="18" name="Freeform: Shape 17">
            <a:extLst>
              <a:ext uri="{FF2B5EF4-FFF2-40B4-BE49-F238E27FC236}">
                <a16:creationId xmlns:a16="http://schemas.microsoft.com/office/drawing/2014/main" id="{F086E331-35B6-B3DF-6734-407ACD078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8058"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DFB2A7F-BC48-A06A-8AD8-675AB11875F1}"/>
              </a:ext>
            </a:extLst>
          </p:cNvPr>
          <p:cNvPicPr>
            <a:picLocks noChangeAspect="1"/>
          </p:cNvPicPr>
          <p:nvPr/>
        </p:nvPicPr>
        <p:blipFill>
          <a:blip r:embed="rId2"/>
          <a:stretch>
            <a:fillRect/>
          </a:stretch>
        </p:blipFill>
        <p:spPr>
          <a:xfrm>
            <a:off x="6882245" y="2667652"/>
            <a:ext cx="4571951" cy="1463477"/>
          </a:xfrm>
          <a:prstGeom prst="rect">
            <a:avLst/>
          </a:prstGeom>
        </p:spPr>
      </p:pic>
    </p:spTree>
    <p:extLst>
      <p:ext uri="{BB962C8B-B14F-4D97-AF65-F5344CB8AC3E}">
        <p14:creationId xmlns:p14="http://schemas.microsoft.com/office/powerpoint/2010/main" val="359837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9084D-5EF4-D7A4-12A1-7C2A51D57D6F}"/>
              </a:ext>
            </a:extLst>
          </p:cNvPr>
          <p:cNvSpPr>
            <a:spLocks noGrp="1"/>
          </p:cNvSpPr>
          <p:nvPr>
            <p:ph type="title"/>
          </p:nvPr>
        </p:nvSpPr>
        <p:spPr>
          <a:xfrm>
            <a:off x="7031694" y="762001"/>
            <a:ext cx="4231343" cy="1141004"/>
          </a:xfrm>
        </p:spPr>
        <p:txBody>
          <a:bodyPr>
            <a:normAutofit/>
          </a:bodyPr>
          <a:lstStyle/>
          <a:p>
            <a:r>
              <a:rPr lang="en-US" dirty="0"/>
              <a:t>Macros and Automation</a:t>
            </a:r>
            <a:endParaRPr lang="en-IN" dirty="0"/>
          </a:p>
        </p:txBody>
      </p:sp>
      <p:sp>
        <p:nvSpPr>
          <p:cNvPr id="12" name="Rectangle 11">
            <a:extLst>
              <a:ext uri="{FF2B5EF4-FFF2-40B4-BE49-F238E27FC236}">
                <a16:creationId xmlns:a16="http://schemas.microsoft.com/office/drawing/2014/main" id="{683DE4F2-E127-9EB5-D502-A101EED16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3"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4D081D-BEB0-F616-C78E-B76F0370B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1104A25-939C-9523-FC3F-5CB75C66DD6E}"/>
              </a:ext>
            </a:extLst>
          </p:cNvPr>
          <p:cNvPicPr>
            <a:picLocks noChangeAspect="1"/>
          </p:cNvPicPr>
          <p:nvPr/>
        </p:nvPicPr>
        <p:blipFill>
          <a:blip r:embed="rId2"/>
          <a:stretch>
            <a:fillRect/>
          </a:stretch>
        </p:blipFill>
        <p:spPr>
          <a:xfrm>
            <a:off x="923488" y="2662989"/>
            <a:ext cx="4241651" cy="1327142"/>
          </a:xfrm>
          <a:prstGeom prst="rect">
            <a:avLst/>
          </a:prstGeom>
        </p:spPr>
      </p:pic>
      <p:sp>
        <p:nvSpPr>
          <p:cNvPr id="3" name="Content Placeholder 2">
            <a:extLst>
              <a:ext uri="{FF2B5EF4-FFF2-40B4-BE49-F238E27FC236}">
                <a16:creationId xmlns:a16="http://schemas.microsoft.com/office/drawing/2014/main" id="{BE7DFE48-068A-34C6-A4F2-34DC2C69FA87}"/>
              </a:ext>
            </a:extLst>
          </p:cNvPr>
          <p:cNvSpPr>
            <a:spLocks noGrp="1"/>
          </p:cNvSpPr>
          <p:nvPr>
            <p:ph idx="1"/>
          </p:nvPr>
        </p:nvSpPr>
        <p:spPr>
          <a:xfrm>
            <a:off x="7033937" y="2291542"/>
            <a:ext cx="4219148" cy="3810000"/>
          </a:xfrm>
        </p:spPr>
        <p:txBody>
          <a:bodyPr>
            <a:normAutofit/>
          </a:bodyPr>
          <a:lstStyle/>
          <a:p>
            <a:r>
              <a:rPr lang="en-IN" b="1" dirty="0"/>
              <a:t>Macro Recording: </a:t>
            </a:r>
            <a:r>
              <a:rPr lang="en-US" dirty="0"/>
              <a:t>Formatting, Freeze panes, pivot table and pivot charts.</a:t>
            </a:r>
          </a:p>
          <a:p>
            <a:r>
              <a:rPr lang="en-US" b="1" dirty="0"/>
              <a:t>Automation Benefits:</a:t>
            </a:r>
            <a:r>
              <a:rPr lang="en-US" dirty="0"/>
              <a:t> Saves time and improved the efficiency of the analysis.</a:t>
            </a:r>
          </a:p>
          <a:p>
            <a:pPr marL="0" indent="0">
              <a:buNone/>
            </a:pPr>
            <a:endParaRPr lang="en-IN" b="1" dirty="0"/>
          </a:p>
        </p:txBody>
      </p:sp>
    </p:spTree>
    <p:extLst>
      <p:ext uri="{BB962C8B-B14F-4D97-AF65-F5344CB8AC3E}">
        <p14:creationId xmlns:p14="http://schemas.microsoft.com/office/powerpoint/2010/main" val="39724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E624A-D0AD-68AD-B170-785DBC84E4D4}"/>
              </a:ext>
            </a:extLst>
          </p:cNvPr>
          <p:cNvSpPr>
            <a:spLocks noGrp="1"/>
          </p:cNvSpPr>
          <p:nvPr>
            <p:ph type="title"/>
          </p:nvPr>
        </p:nvSpPr>
        <p:spPr>
          <a:xfrm>
            <a:off x="952500" y="723900"/>
            <a:ext cx="4417522" cy="1181100"/>
          </a:xfrm>
        </p:spPr>
        <p:txBody>
          <a:bodyPr>
            <a:normAutofit fontScale="90000"/>
          </a:bodyPr>
          <a:lstStyle/>
          <a:p>
            <a:r>
              <a:rPr lang="en-US" dirty="0"/>
              <a:t>Insights and recommendations</a:t>
            </a:r>
            <a:endParaRPr lang="en-IN"/>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9CCEB9-3A65-02A0-30D4-67BC631F853C}"/>
              </a:ext>
            </a:extLst>
          </p:cNvPr>
          <p:cNvSpPr>
            <a:spLocks noGrp="1"/>
          </p:cNvSpPr>
          <p:nvPr>
            <p:ph idx="1"/>
          </p:nvPr>
        </p:nvSpPr>
        <p:spPr>
          <a:xfrm>
            <a:off x="952500" y="2285997"/>
            <a:ext cx="4191000" cy="3890965"/>
          </a:xfrm>
        </p:spPr>
        <p:txBody>
          <a:bodyPr>
            <a:normAutofit/>
          </a:bodyPr>
          <a:lstStyle/>
          <a:p>
            <a:r>
              <a:rPr lang="en-IN" dirty="0"/>
              <a:t>Key Insights: </a:t>
            </a:r>
            <a:r>
              <a:rPr lang="en-US" dirty="0"/>
              <a:t>The most important insights from the analysis, such as:</a:t>
            </a:r>
          </a:p>
          <a:p>
            <a:pPr lvl="2"/>
            <a:r>
              <a:rPr lang="en-IN" dirty="0"/>
              <a:t>Best-performing sales channels/products</a:t>
            </a:r>
            <a:r>
              <a:rPr lang="en-US" dirty="0"/>
              <a:t>.</a:t>
            </a:r>
          </a:p>
          <a:p>
            <a:pPr lvl="2"/>
            <a:r>
              <a:rPr lang="en-US" dirty="0"/>
              <a:t>Trends in discounting and its impact on total sales.</a:t>
            </a:r>
          </a:p>
          <a:p>
            <a:pPr lvl="2"/>
            <a:r>
              <a:rPr lang="en-US" dirty="0"/>
              <a:t>Seasonal sales variations or peak performance times.</a:t>
            </a:r>
          </a:p>
          <a:p>
            <a:pPr lvl="2"/>
            <a:r>
              <a:rPr lang="en-US" dirty="0"/>
              <a:t>Recommendations for improving sales based on analysis.</a:t>
            </a:r>
          </a:p>
          <a:p>
            <a:pPr marL="0" indent="0">
              <a:buNone/>
            </a:pPr>
            <a:endParaRPr lang="en-IN" dirty="0"/>
          </a:p>
        </p:txBody>
      </p:sp>
      <p:pic>
        <p:nvPicPr>
          <p:cNvPr id="5" name="Picture 4">
            <a:extLst>
              <a:ext uri="{FF2B5EF4-FFF2-40B4-BE49-F238E27FC236}">
                <a16:creationId xmlns:a16="http://schemas.microsoft.com/office/drawing/2014/main" id="{BEA58CF7-2262-4191-80C5-7C25C1096BAC}"/>
              </a:ext>
            </a:extLst>
          </p:cNvPr>
          <p:cNvPicPr>
            <a:picLocks noChangeAspect="1"/>
          </p:cNvPicPr>
          <p:nvPr/>
        </p:nvPicPr>
        <p:blipFill>
          <a:blip r:embed="rId2"/>
          <a:stretch>
            <a:fillRect/>
          </a:stretch>
        </p:blipFill>
        <p:spPr>
          <a:xfrm>
            <a:off x="5157567" y="1533380"/>
            <a:ext cx="6420143" cy="3489961"/>
          </a:xfrm>
          <a:prstGeom prst="rect">
            <a:avLst/>
          </a:prstGeom>
        </p:spPr>
      </p:pic>
    </p:spTree>
    <p:extLst>
      <p:ext uri="{BB962C8B-B14F-4D97-AF65-F5344CB8AC3E}">
        <p14:creationId xmlns:p14="http://schemas.microsoft.com/office/powerpoint/2010/main" val="555754115"/>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323820"/>
      </a:dk2>
      <a:lt2>
        <a:srgbClr val="E2E6E8"/>
      </a:lt2>
      <a:accent1>
        <a:srgbClr val="BD9A84"/>
      </a:accent1>
      <a:accent2>
        <a:srgbClr val="ABA175"/>
      </a:accent2>
      <a:accent3>
        <a:srgbClr val="9CA57D"/>
      </a:accent3>
      <a:accent4>
        <a:srgbClr val="88AC75"/>
      </a:accent4>
      <a:accent5>
        <a:srgbClr val="81AC84"/>
      </a:accent5>
      <a:accent6>
        <a:srgbClr val="77AE91"/>
      </a:accent6>
      <a:hlink>
        <a:srgbClr val="5987A4"/>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749</TotalTime>
  <Words>517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Trade Gothic Next Cond</vt:lpstr>
      <vt:lpstr>Trade Gothic Next Light</vt:lpstr>
      <vt:lpstr>AfterglowVTI</vt:lpstr>
      <vt:lpstr>Sales Dataset Analysis</vt:lpstr>
      <vt:lpstr>Objective &amp; Overview</vt:lpstr>
      <vt:lpstr>Data Description and Preparation</vt:lpstr>
      <vt:lpstr>Calculation and Data Analysis</vt:lpstr>
      <vt:lpstr>Pivot Tables and Pivot Charts</vt:lpstr>
      <vt:lpstr>Dashboard Overview</vt:lpstr>
      <vt:lpstr>What-if Analysis &amp; Goal seek</vt:lpstr>
      <vt:lpstr>Macros and Automation</vt:lpstr>
      <vt:lpstr>Insights and 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Dataset Analysis</dc:title>
  <dc:creator>Sandhiya K U</dc:creator>
  <cp:lastModifiedBy>HP</cp:lastModifiedBy>
  <cp:revision>13</cp:revision>
  <dcterms:created xsi:type="dcterms:W3CDTF">2024-12-08T11:38:01Z</dcterms:created>
  <dcterms:modified xsi:type="dcterms:W3CDTF">2024-12-16T13:55:19Z</dcterms:modified>
</cp:coreProperties>
</file>