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2" r:id="rId7"/>
    <p:sldId id="273" r:id="rId8"/>
    <p:sldId id="27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492" autoAdjust="0"/>
  </p:normalViewPr>
  <p:slideViewPr>
    <p:cSldViewPr>
      <p:cViewPr>
        <p:scale>
          <a:sx n="80" d="100"/>
          <a:sy n="80" d="100"/>
        </p:scale>
        <p:origin x="568" y="2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A876984A-4F66-4223-B27C-BA631B11B0D6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31FE2463-1826-4F3A-9EE0-3B154C964C5E}" type="parTrans" cxnId="{72A19F87-1D77-4956-B9AB-4221D90A76F4}">
      <dgm:prSet/>
      <dgm:spPr/>
      <dgm:t>
        <a:bodyPr/>
        <a:lstStyle/>
        <a:p>
          <a:endParaRPr lang="en-CA"/>
        </a:p>
      </dgm:t>
    </dgm:pt>
    <dgm:pt modelId="{112BDD26-6AC1-4F18-B512-F71D915166AD}" type="sibTrans" cxnId="{72A19F87-1D77-4956-B9AB-4221D90A76F4}">
      <dgm:prSet/>
      <dgm:spPr/>
      <dgm:t>
        <a:bodyPr/>
        <a:lstStyle/>
        <a:p>
          <a:endParaRPr lang="en-CA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4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4" custLinFactNeighborX="1444"/>
      <dgm:spPr/>
    </dgm:pt>
    <dgm:pt modelId="{44F6A92B-9200-4F72-9AC7-E26997701FBA}" type="pres">
      <dgm:prSet presAssocID="{A876984A-4F66-4223-B27C-BA631B11B0D6}" presName="node" presStyleLbl="node1" presStyleIdx="1" presStyleCnt="4">
        <dgm:presLayoutVars>
          <dgm:bulletEnabled val="1"/>
        </dgm:presLayoutVars>
      </dgm:prSet>
      <dgm:spPr/>
    </dgm:pt>
    <dgm:pt modelId="{AFE46C52-087C-4504-9757-46A1D09E6350}" type="pres">
      <dgm:prSet presAssocID="{A876984A-4F66-4223-B27C-BA631B11B0D6}" presName="dummy" presStyleCnt="0"/>
      <dgm:spPr/>
    </dgm:pt>
    <dgm:pt modelId="{CDCDA727-5417-4F88-8224-56C35A747887}" type="pres">
      <dgm:prSet presAssocID="{112BDD26-6AC1-4F18-B512-F71D915166AD}" presName="sibTrans" presStyleLbl="sibTrans2D1" presStyleIdx="1" presStyleCnt="4"/>
      <dgm:spPr/>
    </dgm:pt>
    <dgm:pt modelId="{8FAC1D8D-CE9C-45FC-86D2-26F007C6DD34}" type="pres">
      <dgm:prSet presAssocID="{2551E4CB-EB09-450C-9132-37387398D945}" presName="node" presStyleLbl="node1" presStyleIdx="2" presStyleCnt="4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2" presStyleCnt="4"/>
      <dgm:spPr/>
    </dgm:pt>
    <dgm:pt modelId="{5D851138-FE51-4A19-A149-11A0DEA29AF5}" type="pres">
      <dgm:prSet presAssocID="{57FC35C8-C6CB-4C82-BE0F-B92E4ECAE64D}" presName="node" presStyleLbl="node1" presStyleIdx="3" presStyleCnt="4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3" presStyleCnt="4"/>
      <dgm:spPr/>
    </dgm:pt>
  </dgm:ptLst>
  <dgm:cxnLst>
    <dgm:cxn modelId="{B410F203-BF34-4790-B774-CBB246AFFDF3}" srcId="{170C0135-3A94-4623-AA81-735573228628}" destId="{57FC35C8-C6CB-4C82-BE0F-B92E4ECAE64D}" srcOrd="3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13C21960-15B8-4D5B-ABAF-FFFFCC4B0CBD}" type="presOf" srcId="{A876984A-4F66-4223-B27C-BA631B11B0D6}" destId="{44F6A92B-9200-4F72-9AC7-E26997701FBA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72A19F87-1D77-4956-B9AB-4221D90A76F4}" srcId="{170C0135-3A94-4623-AA81-735573228628}" destId="{A876984A-4F66-4223-B27C-BA631B11B0D6}" srcOrd="1" destOrd="0" parTransId="{31FE2463-1826-4F3A-9EE0-3B154C964C5E}" sibTransId="{112BDD26-6AC1-4F18-B512-F71D915166AD}"/>
    <dgm:cxn modelId="{9F136CA0-151A-4207-AB70-AC87BC7DCE6F}" type="presOf" srcId="{112BDD26-6AC1-4F18-B512-F71D915166AD}" destId="{CDCDA727-5417-4F88-8224-56C35A747887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2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32C1813B-E251-4FCD-B8AB-95E0B501414A}" type="presParOf" srcId="{061D020E-2B5D-4C0D-9DFD-684837CC0BCE}" destId="{44F6A92B-9200-4F72-9AC7-E26997701FBA}" srcOrd="4" destOrd="0" presId="urn:microsoft.com/office/officeart/2005/8/layout/radial6"/>
    <dgm:cxn modelId="{8646747B-67CB-44C5-BC28-5B02D68998B9}" type="presParOf" srcId="{061D020E-2B5D-4C0D-9DFD-684837CC0BCE}" destId="{AFE46C52-087C-4504-9757-46A1D09E6350}" srcOrd="5" destOrd="0" presId="urn:microsoft.com/office/officeart/2005/8/layout/radial6"/>
    <dgm:cxn modelId="{E65A6FD7-8D3E-4310-B2A4-A7446C9D8E6C}" type="presParOf" srcId="{061D020E-2B5D-4C0D-9DFD-684837CC0BCE}" destId="{CDCDA727-5417-4F88-8224-56C35A747887}" srcOrd="6" destOrd="0" presId="urn:microsoft.com/office/officeart/2005/8/layout/radial6"/>
    <dgm:cxn modelId="{C371A4E7-D97D-4C5F-A2DA-7F6E5149F6DF}" type="presParOf" srcId="{061D020E-2B5D-4C0D-9DFD-684837CC0BCE}" destId="{8FAC1D8D-CE9C-45FC-86D2-26F007C6DD34}" srcOrd="7" destOrd="0" presId="urn:microsoft.com/office/officeart/2005/8/layout/radial6"/>
    <dgm:cxn modelId="{B5A8D312-8F6F-4318-93AB-0CB2020E478A}" type="presParOf" srcId="{061D020E-2B5D-4C0D-9DFD-684837CC0BCE}" destId="{582D627C-FAD1-4F2D-897E-C08848385BAA}" srcOrd="8" destOrd="0" presId="urn:microsoft.com/office/officeart/2005/8/layout/radial6"/>
    <dgm:cxn modelId="{7E8E1789-B60B-4405-8CD8-D17C409DA86A}" type="presParOf" srcId="{061D020E-2B5D-4C0D-9DFD-684837CC0BCE}" destId="{7BB1C934-CD6E-4389-AB60-D55326BC8302}" srcOrd="9" destOrd="0" presId="urn:microsoft.com/office/officeart/2005/8/layout/radial6"/>
    <dgm:cxn modelId="{A0E89A57-7782-4D03-A9CB-2788C16E7736}" type="presParOf" srcId="{061D020E-2B5D-4C0D-9DFD-684837CC0BCE}" destId="{5D851138-FE51-4A19-A149-11A0DEA29AF5}" srcOrd="10" destOrd="0" presId="urn:microsoft.com/office/officeart/2005/8/layout/radial6"/>
    <dgm:cxn modelId="{AD4ADAE1-D633-4009-8B9D-2CEF29E3F76C}" type="presParOf" srcId="{061D020E-2B5D-4C0D-9DFD-684837CC0BCE}" destId="{87F2D62F-9758-428E-A82A-F136F721FE64}" srcOrd="11" destOrd="0" presId="urn:microsoft.com/office/officeart/2005/8/layout/radial6"/>
    <dgm:cxn modelId="{6143C6D3-B1F0-4A53-B4E2-F06938629FAC}" type="presParOf" srcId="{061D020E-2B5D-4C0D-9DFD-684837CC0BCE}" destId="{0162A7CA-7E03-4A22-95EF-970E5873DB7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633663" y="597523"/>
          <a:ext cx="3989256" cy="3989256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633663" y="597523"/>
          <a:ext cx="3989256" cy="3989256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DA727-5417-4F88-8224-56C35A747887}">
      <dsp:nvSpPr>
        <dsp:cNvPr id="0" name=""/>
        <dsp:cNvSpPr/>
      </dsp:nvSpPr>
      <dsp:spPr>
        <a:xfrm>
          <a:off x="633663" y="597523"/>
          <a:ext cx="3989256" cy="3989256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691268" y="597523"/>
          <a:ext cx="3989256" cy="3989256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709416" y="1673276"/>
          <a:ext cx="1837751" cy="1837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978548" y="1942408"/>
        <a:ext cx="1299487" cy="1299487"/>
      </dsp:txXfrm>
    </dsp:sp>
    <dsp:sp modelId="{5E4B35E6-EA27-424E-89EC-46D0A40F2772}">
      <dsp:nvSpPr>
        <dsp:cNvPr id="0" name=""/>
        <dsp:cNvSpPr/>
      </dsp:nvSpPr>
      <dsp:spPr>
        <a:xfrm>
          <a:off x="1985079" y="622"/>
          <a:ext cx="1286425" cy="128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</dsp:txBody>
      <dsp:txXfrm>
        <a:off x="2173472" y="189015"/>
        <a:ext cx="909639" cy="909639"/>
      </dsp:txXfrm>
    </dsp:sp>
    <dsp:sp modelId="{44F6A92B-9200-4F72-9AC7-E26997701FBA}">
      <dsp:nvSpPr>
        <dsp:cNvPr id="0" name=""/>
        <dsp:cNvSpPr/>
      </dsp:nvSpPr>
      <dsp:spPr>
        <a:xfrm>
          <a:off x="3933395" y="1948939"/>
          <a:ext cx="1286425" cy="128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</dsp:txBody>
      <dsp:txXfrm>
        <a:off x="4121788" y="2137332"/>
        <a:ext cx="909639" cy="909639"/>
      </dsp:txXfrm>
    </dsp:sp>
    <dsp:sp modelId="{8FAC1D8D-CE9C-45FC-86D2-26F007C6DD34}">
      <dsp:nvSpPr>
        <dsp:cNvPr id="0" name=""/>
        <dsp:cNvSpPr/>
      </dsp:nvSpPr>
      <dsp:spPr>
        <a:xfrm>
          <a:off x="1985079" y="3897255"/>
          <a:ext cx="1286425" cy="128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</dsp:txBody>
      <dsp:txXfrm>
        <a:off x="2173472" y="4085648"/>
        <a:ext cx="909639" cy="909639"/>
      </dsp:txXfrm>
    </dsp:sp>
    <dsp:sp modelId="{5D851138-FE51-4A19-A149-11A0DEA29AF5}">
      <dsp:nvSpPr>
        <dsp:cNvPr id="0" name=""/>
        <dsp:cNvSpPr/>
      </dsp:nvSpPr>
      <dsp:spPr>
        <a:xfrm>
          <a:off x="36762" y="1948939"/>
          <a:ext cx="1286425" cy="12864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</dsp:txBody>
      <dsp:txXfrm>
        <a:off x="225155" y="2137332"/>
        <a:ext cx="909639" cy="90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zza with vegetables and peppers&#10;&#10;Description automatically generated">
            <a:extLst>
              <a:ext uri="{FF2B5EF4-FFF2-40B4-BE49-F238E27FC236}">
                <a16:creationId xmlns:a16="http://schemas.microsoft.com/office/drawing/2014/main" id="{1E07999E-9EEB-D165-30DE-515FBC19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2" b="10981"/>
          <a:stretch/>
        </p:blipFill>
        <p:spPr>
          <a:xfrm>
            <a:off x="-21845" y="0"/>
            <a:ext cx="122106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47600"/>
            <a:ext cx="9141619" cy="1676400"/>
          </a:xfrm>
        </p:spPr>
        <p:txBody>
          <a:bodyPr/>
          <a:lstStyle/>
          <a:p>
            <a:r>
              <a:rPr lang="en-US" dirty="0"/>
              <a:t>Pizza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1534544"/>
            <a:ext cx="9141619" cy="886344"/>
          </a:xfrm>
        </p:spPr>
        <p:txBody>
          <a:bodyPr/>
          <a:lstStyle/>
          <a:p>
            <a:r>
              <a:rPr lang="en-US" dirty="0"/>
              <a:t>Let's dive into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3CF04-A903-447F-9E41-08E048CF85E0}"/>
              </a:ext>
            </a:extLst>
          </p:cNvPr>
          <p:cNvSpPr txBox="1"/>
          <p:nvPr/>
        </p:nvSpPr>
        <p:spPr>
          <a:xfrm flipH="1">
            <a:off x="8830716" y="623731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fornian FB" panose="0207040306080B030204" pitchFamily="18" charset="0"/>
                <a:cs typeface="Cavolini" panose="020B0502040204020203" pitchFamily="66" charset="0"/>
              </a:rPr>
              <a:t>- Sandhiya Panchavarnam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– KPI’s Requirement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1844" y="1600200"/>
            <a:ext cx="1087320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masis MT Pro" panose="020F0502020204030204" pitchFamily="18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r>
              <a:rPr lang="en-US" sz="2000" b="1" dirty="0">
                <a:latin typeface="Amasis MT Pro" panose="020F0502020204030204" pitchFamily="18" charset="0"/>
              </a:rPr>
              <a:t>Total Revenue: </a:t>
            </a:r>
            <a:r>
              <a:rPr lang="en-US" sz="2000" dirty="0">
                <a:latin typeface="Amasis MT Pro" panose="020F0502020204030204" pitchFamily="18" charset="0"/>
              </a:rPr>
              <a:t>The sum of the total price of all pizza orders.</a:t>
            </a:r>
          </a:p>
          <a:p>
            <a:r>
              <a:rPr lang="en-US" sz="2000" b="1" dirty="0">
                <a:latin typeface="Amasis MT Pro" panose="020F0502020204030204" pitchFamily="18" charset="0"/>
              </a:rPr>
              <a:t>Average Order Value: </a:t>
            </a:r>
            <a:r>
              <a:rPr lang="en-US" sz="2000" dirty="0">
                <a:latin typeface="Amasis MT Pro" panose="020F0502020204030204" pitchFamily="18" charset="0"/>
              </a:rPr>
              <a:t>The average amount spent per order, calculated by dividing the total revenue by the total number of orders.</a:t>
            </a:r>
          </a:p>
          <a:p>
            <a:r>
              <a:rPr lang="en-US" sz="2000" b="1" dirty="0">
                <a:latin typeface="Amasis MT Pro" panose="020F0502020204030204" pitchFamily="18" charset="0"/>
              </a:rPr>
              <a:t>Total Pizzas Sold: </a:t>
            </a:r>
            <a:r>
              <a:rPr lang="en-US" sz="2000" dirty="0">
                <a:latin typeface="Amasis MT Pro" panose="020F0502020204030204" pitchFamily="18" charset="0"/>
              </a:rPr>
              <a:t>The sum of the quantities of all pizzas sold. </a:t>
            </a:r>
          </a:p>
          <a:p>
            <a:r>
              <a:rPr lang="en-US" sz="2000" b="1" dirty="0">
                <a:latin typeface="Amasis MT Pro" panose="020F0502020204030204" pitchFamily="18" charset="0"/>
              </a:rPr>
              <a:t>Total Orders: </a:t>
            </a:r>
            <a:r>
              <a:rPr lang="en-US" sz="2000" dirty="0">
                <a:latin typeface="Amasis MT Pro" panose="020F0502020204030204" pitchFamily="18" charset="0"/>
              </a:rPr>
              <a:t>The total number of orders placed.</a:t>
            </a:r>
          </a:p>
          <a:p>
            <a:r>
              <a:rPr lang="en-US" sz="2000" b="1" dirty="0">
                <a:latin typeface="Amasis MT Pro" panose="020F0502020204030204" pitchFamily="18" charset="0"/>
              </a:rPr>
              <a:t>Average Pizzas Per Order: </a:t>
            </a:r>
            <a:r>
              <a:rPr lang="en-US" sz="2000" dirty="0">
                <a:latin typeface="Amasis MT Pro" panose="020F0502020204030204" pitchFamily="18" charset="0"/>
              </a:rPr>
              <a:t>The average number of pizzas sold per order, calculated by dividing the total number of pizzas sold by the total number of orders.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– Chart Requirement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1844" y="1600200"/>
            <a:ext cx="1087320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masis MT Pro" panose="020F0502020204030204" pitchFamily="18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marL="0" indent="0">
              <a:buNone/>
            </a:pPr>
            <a:r>
              <a:rPr lang="en-US" sz="2000" b="1" dirty="0">
                <a:latin typeface="Amasis MT Pro" panose="020F0502020204030204" pitchFamily="18" charset="0"/>
              </a:rPr>
              <a:t>1.Daily Trend for Total Orders: </a:t>
            </a:r>
            <a:r>
              <a:rPr lang="en-US" sz="2000" dirty="0">
                <a:latin typeface="Amasis MT Pro" panose="020F0502020204030204" pitchFamily="18" charset="0"/>
              </a:rPr>
              <a:t>Create a bar chart that displays the daily trend of total orders over a specific time period. This chart will help us identify any patterns or fluctuations in order volumes on a daily basis. </a:t>
            </a:r>
          </a:p>
          <a:p>
            <a:pPr marL="0" indent="0">
              <a:buNone/>
            </a:pPr>
            <a:r>
              <a:rPr lang="en-US" sz="2000" b="1" dirty="0">
                <a:latin typeface="Amasis MT Pro" panose="020F0502020204030204" pitchFamily="18" charset="0"/>
              </a:rPr>
              <a:t>2.Monthly Trend for Total Orders: </a:t>
            </a:r>
            <a:r>
              <a:rPr lang="en-US" sz="2000" dirty="0">
                <a:latin typeface="Amasis MT Pro" panose="020F0502020204030204" pitchFamily="18" charset="0"/>
              </a:rPr>
              <a:t>Create a line chart that illustrates the hourly trend of total orders throughout the day. This chart will allow us to identify peak hours or periods of high order activity.</a:t>
            </a:r>
          </a:p>
          <a:p>
            <a:pPr marL="0" indent="0">
              <a:buNone/>
            </a:pPr>
            <a:r>
              <a:rPr lang="en-US" sz="2000" b="1" dirty="0">
                <a:latin typeface="Amasis MT Pro" panose="020F0502020204030204" pitchFamily="18" charset="0"/>
              </a:rPr>
              <a:t>3.Percentage of Sales by Pizza Category: </a:t>
            </a:r>
            <a:r>
              <a:rPr lang="en-US" sz="2000" dirty="0">
                <a:latin typeface="Amasis MT Pro" panose="020F0502020204030204" pitchFamily="18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</p:spTree>
    <p:extLst>
      <p:ext uri="{BB962C8B-B14F-4D97-AF65-F5344CB8AC3E}">
        <p14:creationId xmlns:p14="http://schemas.microsoft.com/office/powerpoint/2010/main" val="15054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– Chart Requirement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1844" y="1600200"/>
            <a:ext cx="1087320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masis MT Pro" panose="020F0502020204030204" pitchFamily="18" charset="0"/>
              </a:rPr>
              <a:t>4. Percentage of Sales by Pizza Size: </a:t>
            </a:r>
            <a:r>
              <a:rPr lang="en-US" sz="2000" dirty="0">
                <a:latin typeface="Amasis MT Pro" panose="020F0502020204030204" pitchFamily="18" charset="0"/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pPr marL="0" indent="0">
              <a:buNone/>
            </a:pPr>
            <a:r>
              <a:rPr lang="en-US" sz="2000" b="1" dirty="0">
                <a:latin typeface="Amasis MT Pro" panose="020F0502020204030204" pitchFamily="18" charset="0"/>
              </a:rPr>
              <a:t>5. Total Pizzas Sold by Pizza Category: </a:t>
            </a:r>
            <a:r>
              <a:rPr lang="en-US" sz="2000" dirty="0">
                <a:latin typeface="Amasis MT Pro" panose="020F0502020204030204" pitchFamily="18" charset="0"/>
              </a:rPr>
              <a:t>Create a funnel chart that presents the total number of pizzas sold for each pizza category. This chart will allow us to compare the sales performance of different pizza categories. </a:t>
            </a:r>
          </a:p>
          <a:p>
            <a:pPr marL="0" indent="0">
              <a:buNone/>
            </a:pPr>
            <a:r>
              <a:rPr lang="en-US" sz="2000" b="1" dirty="0">
                <a:latin typeface="Amasis MT Pro" panose="020F0502020204030204" pitchFamily="18" charset="0"/>
              </a:rPr>
              <a:t>6. Top 5 Best Sellers by Revenue, Total Quantity and Total Orders: </a:t>
            </a:r>
            <a:r>
              <a:rPr lang="en-US" sz="2000" dirty="0">
                <a:latin typeface="Amasis MT Pro" panose="020F0502020204030204" pitchFamily="18" charset="0"/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pPr marL="0" indent="0">
              <a:buNone/>
            </a:pPr>
            <a:r>
              <a:rPr lang="en-US" sz="2000" b="1" dirty="0">
                <a:latin typeface="Amasis MT Pro" panose="020F0502020204030204" pitchFamily="18" charset="0"/>
              </a:rPr>
              <a:t>7. Bottom 5 Best Sellers by Revenue, Total Quantity and Total Orders:</a:t>
            </a:r>
            <a:r>
              <a:rPr lang="en-US" sz="2000" dirty="0">
                <a:latin typeface="Amasis MT Pro" panose="020F0502020204030204" pitchFamily="18" charset="0"/>
              </a:rPr>
              <a:t> 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</p:spTree>
    <p:extLst>
      <p:ext uri="{BB962C8B-B14F-4D97-AF65-F5344CB8AC3E}">
        <p14:creationId xmlns:p14="http://schemas.microsoft.com/office/powerpoint/2010/main" val="28572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6465168" cy="4572000"/>
          </a:xfrm>
        </p:spPr>
        <p:txBody>
          <a:bodyPr/>
          <a:lstStyle/>
          <a:p>
            <a:r>
              <a:rPr lang="en-US" dirty="0">
                <a:latin typeface="Aparajita" panose="020B0502040204020203" pitchFamily="18" charset="0"/>
                <a:cs typeface="Aparajita" panose="020B0502040204020203" pitchFamily="18" charset="0"/>
              </a:rPr>
              <a:t>Microsoft 365: Version 2308</a:t>
            </a:r>
          </a:p>
          <a:p>
            <a:r>
              <a:rPr lang="en-US" dirty="0">
                <a:latin typeface="Aparajita" panose="020B0502040204020203" pitchFamily="18" charset="0"/>
                <a:cs typeface="Aparajita" panose="020B0502040204020203" pitchFamily="18" charset="0"/>
              </a:rPr>
              <a:t>MS SQL SERVER: 19.0</a:t>
            </a:r>
          </a:p>
          <a:p>
            <a:r>
              <a:rPr lang="en-US" dirty="0">
                <a:latin typeface="Aparajita" panose="020B0502040204020203" pitchFamily="18" charset="0"/>
                <a:cs typeface="Aparajita" panose="020B0502040204020203" pitchFamily="18" charset="0"/>
              </a:rPr>
              <a:t>SQL SERVER MANAGEMENT STUDIO : 19.0.20209.0</a:t>
            </a:r>
          </a:p>
          <a:p>
            <a:r>
              <a:rPr lang="en-US" dirty="0">
                <a:latin typeface="Aparajita" panose="020B0502040204020203" pitchFamily="18" charset="0"/>
                <a:cs typeface="Aparajita" panose="020B0502040204020203" pitchFamily="18" charset="0"/>
              </a:rPr>
              <a:t>POWER BI : Version August 2023</a:t>
            </a:r>
          </a:p>
          <a:p>
            <a:r>
              <a:rPr lang="en-US" dirty="0">
                <a:latin typeface="Aparajita" panose="020B0502040204020203" pitchFamily="18" charset="0"/>
                <a:cs typeface="Aparajita" panose="020B0502040204020203" pitchFamily="18" charset="0"/>
              </a:rPr>
              <a:t>Adobe Photoshop: 24.1.0</a:t>
            </a:r>
          </a:p>
          <a:p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2131580"/>
              </p:ext>
            </p:extLst>
          </p:nvPr>
        </p:nvGraphicFramePr>
        <p:xfrm>
          <a:off x="6742484" y="260920"/>
          <a:ext cx="5256584" cy="518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yellow rectangular shapes on a black background&#10;&#10;Description automatically generated">
            <a:extLst>
              <a:ext uri="{FF2B5EF4-FFF2-40B4-BE49-F238E27FC236}">
                <a16:creationId xmlns:a16="http://schemas.microsoft.com/office/drawing/2014/main" id="{02EE9D80-0516-3E93-825E-AE8AF17624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2132856"/>
            <a:ext cx="2440272" cy="1372652"/>
          </a:xfrm>
          <a:prstGeom prst="rect">
            <a:avLst/>
          </a:prstGeom>
        </p:spPr>
      </p:pic>
      <p:pic>
        <p:nvPicPr>
          <p:cNvPr id="12" name="Picture 11" descr="A logo of a company&#10;&#10;Description automatically generated">
            <a:extLst>
              <a:ext uri="{FF2B5EF4-FFF2-40B4-BE49-F238E27FC236}">
                <a16:creationId xmlns:a16="http://schemas.microsoft.com/office/drawing/2014/main" id="{3C701808-0C8F-F3BD-AC77-7DDA412338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2348880"/>
            <a:ext cx="1034863" cy="836784"/>
          </a:xfrm>
          <a:prstGeom prst="rect">
            <a:avLst/>
          </a:prstGeom>
        </p:spPr>
      </p:pic>
      <p:pic>
        <p:nvPicPr>
          <p:cNvPr id="22" name="Picture 21" descr="A blue cylinder with text and cloud on black background&#10;&#10;Description automatically generated">
            <a:extLst>
              <a:ext uri="{FF2B5EF4-FFF2-40B4-BE49-F238E27FC236}">
                <a16:creationId xmlns:a16="http://schemas.microsoft.com/office/drawing/2014/main" id="{A1B57D26-51E7-D9F6-EA97-DB6FCE92ED6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5" t="36350" r="30695" b="35745"/>
          <a:stretch/>
        </p:blipFill>
        <p:spPr>
          <a:xfrm>
            <a:off x="8902724" y="382327"/>
            <a:ext cx="1008112" cy="1030449"/>
          </a:xfrm>
          <a:prstGeom prst="rect">
            <a:avLst/>
          </a:prstGeom>
        </p:spPr>
      </p:pic>
      <p:pic>
        <p:nvPicPr>
          <p:cNvPr id="24" name="Picture 23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FC3383DA-C0D5-7661-A54A-D77704E449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64" y="4365104"/>
            <a:ext cx="910764" cy="910764"/>
          </a:xfrm>
          <a:prstGeom prst="rect">
            <a:avLst/>
          </a:prstGeom>
        </p:spPr>
      </p:pic>
      <p:pic>
        <p:nvPicPr>
          <p:cNvPr id="26" name="Picture 25" descr="A phone screen with a logo&#10;&#10;Description automatically generated">
            <a:extLst>
              <a:ext uri="{FF2B5EF4-FFF2-40B4-BE49-F238E27FC236}">
                <a16:creationId xmlns:a16="http://schemas.microsoft.com/office/drawing/2014/main" id="{3641A486-0DBD-AF1B-CC6F-DC042D1C6D0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6" t="8001" r="9905" b="68900"/>
          <a:stretch/>
        </p:blipFill>
        <p:spPr>
          <a:xfrm>
            <a:off x="10702924" y="2240868"/>
            <a:ext cx="1296144" cy="11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2833</TotalTime>
  <Words>511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</vt:lpstr>
      <vt:lpstr>Aparajita</vt:lpstr>
      <vt:lpstr>Arial</vt:lpstr>
      <vt:lpstr>Californian FB</vt:lpstr>
      <vt:lpstr>Constantia</vt:lpstr>
      <vt:lpstr>Cooking 16x9</vt:lpstr>
      <vt:lpstr>Pizza Sales</vt:lpstr>
      <vt:lpstr>Problem Statement – KPI’s Requirement</vt:lpstr>
      <vt:lpstr>Problem Statement – Chart Requirement</vt:lpstr>
      <vt:lpstr>Problem Statement – Chart Requirement</vt:lpstr>
      <vt:lpstr>Software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Sandhiya Sandy</dc:creator>
  <cp:lastModifiedBy>Sandhiya Sandy</cp:lastModifiedBy>
  <cp:revision>14</cp:revision>
  <dcterms:created xsi:type="dcterms:W3CDTF">2023-09-13T16:57:29Z</dcterms:created>
  <dcterms:modified xsi:type="dcterms:W3CDTF">2023-09-15T16:11:20Z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