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24FDC-DE03-4F88-A186-2EB21ACB5A53}" v="23" dt="2024-08-30T14:47:45.4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cf2692f6a139492/Desktop/ibm%20employee%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IN"/>
              <a:t>EMPLOYEE PERFORMANCE LEVEL ANALYSIS</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2"/>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D601-43E6-B2DB-BE69B1C49F18}"/>
            </c:ext>
          </c:extLst>
        </c:ser>
        <c:ser>
          <c:idx val="1"/>
          <c:order val="1"/>
          <c:tx>
            <c:v>LOW</c:v>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2-D601-43E6-B2DB-BE69B1C49F18}"/>
            </c:ext>
          </c:extLst>
        </c:ser>
        <c:ser>
          <c:idx val="2"/>
          <c:order val="2"/>
          <c:tx>
            <c:v>MED</c:v>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4-D601-43E6-B2DB-BE69B1C49F18}"/>
            </c:ext>
          </c:extLst>
        </c:ser>
        <c:ser>
          <c:idx val="3"/>
          <c:order val="3"/>
          <c:tx>
            <c:v>VERY HIGH</c:v>
          </c:tx>
          <c:spPr>
            <a:solidFill>
              <a:schemeClr val="accent2">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5-D601-43E6-B2DB-BE69B1C49F18}"/>
            </c:ext>
          </c:extLst>
        </c:ser>
        <c:dLbls>
          <c:showLegendKey val="0"/>
          <c:showVal val="0"/>
          <c:showCatName val="0"/>
          <c:showSerName val="0"/>
          <c:showPercent val="0"/>
          <c:showBubbleSize val="0"/>
        </c:dLbls>
        <c:gapWidth val="219"/>
        <c:overlap val="-27"/>
        <c:axId val="1221627008"/>
        <c:axId val="1221623168"/>
        <c:extLst>
          <c:ext xmlns:c15="http://schemas.microsoft.com/office/drawing/2012/chart" uri="{02D57815-91ED-43cb-92C2-25804820EDAC}">
            <c15:filteredBarSeries>
              <c15:ser>
                <c:idx val="4"/>
                <c:order val="4"/>
                <c:tx>
                  <c:v>(blank)</c:v>
                </c:tx>
                <c:spPr>
                  <a:solidFill>
                    <a:schemeClr val="accent4">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153</c:v>
                    </c:pt>
                    <c:pt idx="1">
                      <c:v>155</c:v>
                    </c:pt>
                    <c:pt idx="2">
                      <c:v>148</c:v>
                    </c:pt>
                    <c:pt idx="3">
                      <c:v>139</c:v>
                    </c:pt>
                    <c:pt idx="4">
                      <c:v>150</c:v>
                    </c:pt>
                    <c:pt idx="5">
                      <c:v>158</c:v>
                    </c:pt>
                    <c:pt idx="6">
                      <c:v>142</c:v>
                    </c:pt>
                    <c:pt idx="7">
                      <c:v>137</c:v>
                    </c:pt>
                    <c:pt idx="8">
                      <c:v>147</c:v>
                    </c:pt>
                    <c:pt idx="9">
                      <c:v>138</c:v>
                    </c:pt>
                  </c:numLit>
                </c:val>
                <c:extLst>
                  <c:ext xmlns:c16="http://schemas.microsoft.com/office/drawing/2014/chart" uri="{C3380CC4-5D6E-409C-BE32-E72D297353CC}">
                    <c16:uniqueId val="{00000006-D601-43E6-B2DB-BE69B1C49F18}"/>
                  </c:ext>
                </c:extLst>
              </c15:ser>
            </c15:filteredBarSeries>
          </c:ext>
        </c:extLst>
      </c:barChart>
      <c:catAx>
        <c:axId val="122162700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3168"/>
        <c:crosses val="autoZero"/>
        <c:auto val="1"/>
        <c:lblAlgn val="ctr"/>
        <c:lblOffset val="100"/>
        <c:noMultiLvlLbl val="0"/>
      </c:catAx>
      <c:valAx>
        <c:axId val="122162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COUNT OF FIRST NAME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7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sz="1800"/>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913519"/>
            <a:ext cx="9793542" cy="2677656"/>
          </a:xfrm>
          <a:prstGeom prst="rect">
            <a:avLst/>
          </a:prstGeom>
          <a:noFill/>
        </p:spPr>
        <p:txBody>
          <a:bodyPr wrap="square" rtlCol="0">
            <a:spAutoFit/>
          </a:bodyPr>
          <a:lstStyle/>
          <a:p>
            <a:r>
              <a:rPr lang="en-US" sz="2400" dirty="0"/>
              <a:t>STUDENT NAME: SANDHIYA .D</a:t>
            </a:r>
          </a:p>
          <a:p>
            <a:r>
              <a:rPr lang="en-US" sz="2400" dirty="0"/>
              <a:t>REGISTER NO:2213371036042</a:t>
            </a:r>
          </a:p>
          <a:p>
            <a:r>
              <a:rPr lang="en-US" sz="2400" dirty="0"/>
              <a:t>NM ID: 186F7487CF79818AE8B4807D41C7B166</a:t>
            </a:r>
          </a:p>
          <a:p>
            <a:r>
              <a:rPr lang="en-US" sz="2400" dirty="0"/>
              <a:t>DEPARTMENT:COMMERCE</a:t>
            </a:r>
          </a:p>
          <a:p>
            <a:r>
              <a:rPr lang="en-US" sz="2400" dirty="0"/>
              <a:t>COLLEGE:QUAID-E-MILLATH GOVERNMENT COLLEGE FOR </a:t>
            </a:r>
          </a:p>
          <a:p>
            <a:r>
              <a:rPr lang="en-US" sz="2400" dirty="0"/>
              <a:t>WOMEN (AUTONOMOUS)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FCCD74F-D990-F523-DFE3-BCA0CB9C2003}"/>
              </a:ext>
            </a:extLst>
          </p:cNvPr>
          <p:cNvSpPr txBox="1"/>
          <p:nvPr/>
        </p:nvSpPr>
        <p:spPr>
          <a:xfrm>
            <a:off x="457200" y="1219200"/>
            <a:ext cx="8694174" cy="461665"/>
          </a:xfrm>
          <a:prstGeom prst="rect">
            <a:avLst/>
          </a:prstGeom>
          <a:noFill/>
        </p:spPr>
        <p:txBody>
          <a:bodyPr wrap="square">
            <a:spAutoFit/>
          </a:bodyPr>
          <a:lstStyle/>
          <a:p>
            <a:r>
              <a:rPr lang="en-IN" sz="2400" dirty="0"/>
              <a:t>Data collection  1. Collected data from </a:t>
            </a:r>
            <a:r>
              <a:rPr lang="en-IN" sz="2400" dirty="0" err="1"/>
              <a:t>edunet</a:t>
            </a:r>
            <a:r>
              <a:rPr lang="en-IN" sz="2400" dirty="0"/>
              <a:t> dashboard</a:t>
            </a:r>
          </a:p>
        </p:txBody>
      </p:sp>
      <p:sp>
        <p:nvSpPr>
          <p:cNvPr id="7" name="TextBox 6">
            <a:extLst>
              <a:ext uri="{FF2B5EF4-FFF2-40B4-BE49-F238E27FC236}">
                <a16:creationId xmlns:a16="http://schemas.microsoft.com/office/drawing/2014/main" id="{738598B8-0020-34AA-6932-9C7FDDC6EE0B}"/>
              </a:ext>
            </a:extLst>
          </p:cNvPr>
          <p:cNvSpPr txBox="1"/>
          <p:nvPr/>
        </p:nvSpPr>
        <p:spPr>
          <a:xfrm>
            <a:off x="442452" y="1588532"/>
            <a:ext cx="8541774" cy="3416320"/>
          </a:xfrm>
          <a:prstGeom prst="rect">
            <a:avLst/>
          </a:prstGeom>
          <a:noFill/>
        </p:spPr>
        <p:txBody>
          <a:bodyPr wrap="square">
            <a:spAutoFit/>
          </a:bodyPr>
          <a:lstStyle/>
          <a:p>
            <a:r>
              <a:rPr lang="en-IN" sz="2400" dirty="0"/>
              <a:t>Feature collection 1 . Collected overall features from employee dataset excel 2. Selected particular features</a:t>
            </a:r>
          </a:p>
          <a:p>
            <a:r>
              <a:rPr lang="en-IN" sz="2400" dirty="0"/>
              <a:t>Data cleaning 1. Identified blank by applying conditional </a:t>
            </a:r>
            <a:r>
              <a:rPr lang="en-IN" sz="2400" dirty="0" err="1"/>
              <a:t>formating</a:t>
            </a:r>
            <a:r>
              <a:rPr lang="en-IN" sz="2400" dirty="0"/>
              <a:t> 2 . Removed blank by applying filter</a:t>
            </a:r>
          </a:p>
          <a:p>
            <a:r>
              <a:rPr lang="en-IN" sz="2400" dirty="0"/>
              <a:t>Performance level1. Calculated performance level by using the current employee rating Summary 1 . prepared pivot table 2 . Filtered pivot table</a:t>
            </a:r>
          </a:p>
          <a:p>
            <a:r>
              <a:rPr lang="en-IN" sz="2400" dirty="0"/>
              <a:t>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3584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64E21F9-B78C-49A8-BCDC-C994BC6E0EE8}"/>
              </a:ext>
            </a:extLst>
          </p:cNvPr>
          <p:cNvGraphicFramePr>
            <a:graphicFrameLocks/>
          </p:cNvGraphicFramePr>
          <p:nvPr>
            <p:extLst>
              <p:ext uri="{D42A27DB-BD31-4B8C-83A1-F6EECF244321}">
                <p14:modId xmlns:p14="http://schemas.microsoft.com/office/powerpoint/2010/main" val="1911561133"/>
              </p:ext>
            </p:extLst>
          </p:nvPr>
        </p:nvGraphicFramePr>
        <p:xfrm>
          <a:off x="755332" y="1371600"/>
          <a:ext cx="7855268" cy="463449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74646"/>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93A7C6-6CBC-F28B-5E9C-05FFC64A8D3C}"/>
              </a:ext>
            </a:extLst>
          </p:cNvPr>
          <p:cNvSpPr txBox="1"/>
          <p:nvPr/>
        </p:nvSpPr>
        <p:spPr>
          <a:xfrm>
            <a:off x="990600" y="1447800"/>
            <a:ext cx="8001000" cy="2677656"/>
          </a:xfrm>
          <a:prstGeom prst="rect">
            <a:avLst/>
          </a:prstGeom>
          <a:noFill/>
        </p:spPr>
        <p:txBody>
          <a:bodyPr wrap="square">
            <a:spAutoFit/>
          </a:bodyPr>
          <a:lstStyle/>
          <a:p>
            <a:r>
              <a:rPr lang="en-IN" sz="2400"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
        <p:nvSpPr>
          <p:cNvPr id="5" name="object 3">
            <a:extLst>
              <a:ext uri="{FF2B5EF4-FFF2-40B4-BE49-F238E27FC236}">
                <a16:creationId xmlns:a16="http://schemas.microsoft.com/office/drawing/2014/main" id="{A4EC65A7-E6F5-706F-1C0D-69B63E0308A4}"/>
              </a:ext>
            </a:extLst>
          </p:cNvPr>
          <p:cNvSpPr/>
          <p:nvPr/>
        </p:nvSpPr>
        <p:spPr>
          <a:xfrm>
            <a:off x="10058400" y="525141"/>
            <a:ext cx="457200" cy="38925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57A8B31-BDCF-6E06-C75E-7D6F92556F24}"/>
              </a:ext>
            </a:extLst>
          </p:cNvPr>
          <p:cNvSpPr txBox="1"/>
          <p:nvPr/>
        </p:nvSpPr>
        <p:spPr>
          <a:xfrm>
            <a:off x="676275" y="1905000"/>
            <a:ext cx="8475099" cy="1938992"/>
          </a:xfrm>
          <a:prstGeom prst="rect">
            <a:avLst/>
          </a:prstGeom>
          <a:noFill/>
        </p:spPr>
        <p:txBody>
          <a:bodyPr wrap="square">
            <a:spAutoFit/>
          </a:bodyPr>
          <a:lstStyle/>
          <a:p>
            <a:r>
              <a:rPr lang="en-IN" sz="2400" dirty="0"/>
              <a:t>To </a:t>
            </a:r>
            <a:r>
              <a:rPr lang="en-IN" sz="2400" dirty="0" err="1"/>
              <a:t>analyze</a:t>
            </a:r>
            <a:r>
              <a:rPr lang="en-IN" sz="2400" dirty="0"/>
              <a:t>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To </a:t>
            </a:r>
            <a:r>
              <a:rPr lang="en-US" sz="2400" b="0" i="0" dirty="0" err="1">
                <a:solidFill>
                  <a:srgbClr val="0D0D0D"/>
                </a:solidFill>
                <a:effectLst/>
                <a:latin typeface="Times New Roman" panose="02020603050405020304" pitchFamily="18" charset="0"/>
                <a:cs typeface="Times New Roman" panose="02020603050405020304" pitchFamily="18" charset="0"/>
              </a:rPr>
              <a:t>analyse</a:t>
            </a:r>
            <a:r>
              <a:rPr lang="en-US" sz="2400" b="0" i="0" dirty="0">
                <a:solidFill>
                  <a:srgbClr val="0D0D0D"/>
                </a:solidFill>
                <a:effectLst/>
                <a:latin typeface="Times New Roman" panose="02020603050405020304" pitchFamily="18" charset="0"/>
                <a:cs typeface="Times New Roman" panose="02020603050405020304" pitchFamily="18" charset="0"/>
              </a:rPr>
              <a:t> the performance based on some factors like Gender of the employee, performance of the employee , employee type etc., in order to </a:t>
            </a:r>
            <a:r>
              <a:rPr lang="en-US" sz="2400" b="0" i="0" dirty="0" err="1">
                <a:solidFill>
                  <a:srgbClr val="0D0D0D"/>
                </a:solidFill>
                <a:effectLst/>
                <a:latin typeface="Times New Roman" panose="02020603050405020304" pitchFamily="18" charset="0"/>
                <a:cs typeface="Times New Roman" panose="02020603050405020304" pitchFamily="18" charset="0"/>
              </a:rPr>
              <a:t>findout</a:t>
            </a:r>
            <a:r>
              <a:rPr lang="en-US" sz="2400" b="0" i="0" dirty="0">
                <a:solidFill>
                  <a:srgbClr val="0D0D0D"/>
                </a:solidFill>
                <a:effectLst/>
                <a:latin typeface="Times New Roman" panose="02020603050405020304" pitchFamily="18" charset="0"/>
                <a:cs typeface="Times New Roman" panose="02020603050405020304" pitchFamily="18" charset="0"/>
              </a:rPr>
              <a:t> the trendlines of medium and low employee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B6F0D1-2ED8-6353-D2B2-7B4FD98CA0E5}"/>
              </a:ext>
            </a:extLst>
          </p:cNvPr>
          <p:cNvSpPr txBox="1"/>
          <p:nvPr/>
        </p:nvSpPr>
        <p:spPr>
          <a:xfrm>
            <a:off x="746023" y="1831478"/>
            <a:ext cx="6789174" cy="4154984"/>
          </a:xfrm>
          <a:prstGeom prst="rect">
            <a:avLst/>
          </a:prstGeom>
          <a:noFill/>
        </p:spPr>
        <p:txBody>
          <a:bodyPr wrap="square">
            <a:spAutoFit/>
          </a:bodyPr>
          <a:lstStyle/>
          <a:p>
            <a:r>
              <a:rPr lang="en-IN" sz="2400" dirty="0"/>
              <a:t>The end users of the Employee Performance Analysis project </a:t>
            </a:r>
            <a:r>
              <a:rPr lang="en-IN" sz="2400" dirty="0" err="1"/>
              <a:t>include:HR</a:t>
            </a:r>
            <a:r>
              <a:rPr lang="en-IN" sz="2400" dirty="0"/>
              <a:t> Managers: To evaluate employee performance, manage appraisals, and design improvement </a:t>
            </a:r>
            <a:r>
              <a:rPr lang="en-IN" sz="2400" dirty="0" err="1"/>
              <a:t>plans.Team</a:t>
            </a:r>
            <a:r>
              <a:rPr lang="en-IN" sz="2400" dirty="0"/>
              <a:t> Leaders/Managers: To monitor team performance and provide feedback or </a:t>
            </a:r>
            <a:r>
              <a:rPr lang="en-IN" sz="2400" dirty="0" err="1"/>
              <a:t>support.Executives</a:t>
            </a:r>
            <a:r>
              <a:rPr lang="en-IN" sz="2400" dirty="0"/>
              <a:t>: To make strategic decisions based on workforce efficiency and </a:t>
            </a:r>
            <a:r>
              <a:rPr lang="en-IN" sz="2400" dirty="0" err="1"/>
              <a:t>productivity.Employees</a:t>
            </a:r>
            <a:r>
              <a:rPr lang="en-IN" sz="2400" dirty="0"/>
              <a:t>: To gain insights into their performance and identify areas for personal </a:t>
            </a:r>
            <a:r>
              <a:rPr lang="en-IN" sz="2400" dirty="0" err="1"/>
              <a:t>growth.Analysts</a:t>
            </a:r>
            <a:r>
              <a:rPr lang="en-IN" sz="2400" dirty="0"/>
              <a:t>: To </a:t>
            </a:r>
            <a:r>
              <a:rPr lang="en-IN" sz="2400" dirty="0" err="1"/>
              <a:t>analyze</a:t>
            </a:r>
            <a:r>
              <a:rPr lang="en-IN" sz="2400" dirty="0"/>
              <a:t>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6979463-4152-9658-7A1E-5455E789A8D0}"/>
              </a:ext>
            </a:extLst>
          </p:cNvPr>
          <p:cNvSpPr txBox="1"/>
          <p:nvPr/>
        </p:nvSpPr>
        <p:spPr>
          <a:xfrm>
            <a:off x="3200400" y="2281555"/>
            <a:ext cx="5950974" cy="2308324"/>
          </a:xfrm>
          <a:prstGeom prst="rect">
            <a:avLst/>
          </a:prstGeom>
          <a:noFill/>
        </p:spPr>
        <p:txBody>
          <a:bodyPr wrap="square">
            <a:spAutoFit/>
          </a:bodyPr>
          <a:lstStyle/>
          <a:p>
            <a:r>
              <a:rPr lang="en-IN" sz="2400" dirty="0"/>
              <a:t>1 . Conditional </a:t>
            </a:r>
            <a:r>
              <a:rPr lang="en-IN" sz="2400" dirty="0" err="1"/>
              <a:t>formating</a:t>
            </a:r>
            <a:r>
              <a:rPr lang="en-IN" sz="2400" dirty="0"/>
              <a:t> - To identify blank</a:t>
            </a:r>
          </a:p>
          <a:p>
            <a:r>
              <a:rPr lang="en-IN" sz="2400" dirty="0"/>
              <a:t> 2 . Filter - to remove blank</a:t>
            </a:r>
          </a:p>
          <a:p>
            <a:r>
              <a:rPr lang="en-IN" sz="2400" dirty="0"/>
              <a:t> 3. Formula - To identify employee performance level</a:t>
            </a:r>
          </a:p>
          <a:p>
            <a:r>
              <a:rPr lang="en-IN" sz="2400" dirty="0"/>
              <a:t>4. Pivot table - summary </a:t>
            </a:r>
          </a:p>
          <a:p>
            <a:r>
              <a:rPr lang="en-IN" sz="2400" dirty="0"/>
              <a:t>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67D5832-B982-8F53-CD25-2D217F666A1D}"/>
              </a:ext>
            </a:extLst>
          </p:cNvPr>
          <p:cNvSpPr txBox="1"/>
          <p:nvPr/>
        </p:nvSpPr>
        <p:spPr>
          <a:xfrm>
            <a:off x="609600" y="1447800"/>
            <a:ext cx="7472516" cy="4154984"/>
          </a:xfrm>
          <a:prstGeom prst="rect">
            <a:avLst/>
          </a:prstGeom>
          <a:noFill/>
        </p:spPr>
        <p:txBody>
          <a:bodyPr wrap="square">
            <a:spAutoFit/>
          </a:bodyPr>
          <a:lstStyle/>
          <a:p>
            <a:r>
              <a:rPr lang="en-IN" sz="2400" dirty="0"/>
              <a:t>Employee dataset - </a:t>
            </a:r>
            <a:r>
              <a:rPr lang="en-IN" sz="2400" dirty="0" err="1"/>
              <a:t>edunet</a:t>
            </a:r>
            <a:r>
              <a:rPr lang="en-IN" sz="2400" dirty="0"/>
              <a:t> dashboard 27 features</a:t>
            </a:r>
          </a:p>
          <a:p>
            <a:r>
              <a:rPr lang="en-IN" sz="2400" dirty="0"/>
              <a:t> 1. </a:t>
            </a:r>
            <a:r>
              <a:rPr lang="en-IN" sz="2400" dirty="0" err="1"/>
              <a:t>Empl</a:t>
            </a:r>
            <a:r>
              <a:rPr lang="en-IN" sz="2400" dirty="0"/>
              <a:t> I'd  2. First name 3. Last name</a:t>
            </a:r>
          </a:p>
          <a:p>
            <a:r>
              <a:rPr lang="en-IN" sz="2400" dirty="0"/>
              <a:t>4.business unit 5. Employee status 6. Employee type</a:t>
            </a:r>
          </a:p>
          <a:p>
            <a:r>
              <a:rPr lang="en-IN" sz="2400" dirty="0"/>
              <a:t>7.employee classification type  8.gender code</a:t>
            </a:r>
          </a:p>
          <a:p>
            <a:r>
              <a:rPr lang="en-IN" sz="2400" dirty="0"/>
              <a:t>9.performance score 10.current employee rating</a:t>
            </a:r>
          </a:p>
          <a:p>
            <a:r>
              <a:rPr lang="en-IN" sz="2400" dirty="0"/>
              <a:t> 11.performance level 12.martial </a:t>
            </a:r>
            <a:r>
              <a:rPr lang="en-IN" sz="2400" dirty="0" err="1"/>
              <a:t>desc</a:t>
            </a:r>
            <a:endParaRPr lang="en-IN" sz="2400" dirty="0"/>
          </a:p>
          <a:p>
            <a:r>
              <a:rPr lang="en-IN" sz="2400" dirty="0"/>
              <a:t>13.race </a:t>
            </a:r>
            <a:r>
              <a:rPr lang="en-IN" sz="2400" dirty="0" err="1"/>
              <a:t>desc</a:t>
            </a:r>
            <a:r>
              <a:rPr lang="en-IN" sz="2400" dirty="0"/>
              <a:t> 14. Location code 15. Job function description</a:t>
            </a:r>
          </a:p>
          <a:p>
            <a:r>
              <a:rPr lang="en-IN" sz="2400" dirty="0"/>
              <a:t> 16. State 17. DOB 18.division 19.department type</a:t>
            </a:r>
          </a:p>
          <a:p>
            <a:r>
              <a:rPr lang="en-IN" sz="2400" dirty="0"/>
              <a:t>20.termination description 21.termination type</a:t>
            </a:r>
          </a:p>
          <a:p>
            <a:r>
              <a:rPr lang="en-IN" sz="2400" dirty="0"/>
              <a:t>22.Payzone 23.start date 24. Exit date</a:t>
            </a:r>
          </a:p>
          <a:p>
            <a:r>
              <a:rPr lang="en-IN" sz="2400" dirty="0"/>
              <a:t>25. Title 26.  Supervisor  27. </a:t>
            </a:r>
            <a:r>
              <a:rPr lang="en-IN" sz="2400" dirty="0" err="1"/>
              <a:t>ADEmail</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BEAB5-8937-1569-9570-CBA341579401}"/>
              </a:ext>
            </a:extLst>
          </p:cNvPr>
          <p:cNvSpPr txBox="1"/>
          <p:nvPr/>
        </p:nvSpPr>
        <p:spPr>
          <a:xfrm>
            <a:off x="752475" y="2179602"/>
            <a:ext cx="8398899" cy="830997"/>
          </a:xfrm>
          <a:prstGeom prst="rect">
            <a:avLst/>
          </a:prstGeom>
          <a:noFill/>
        </p:spPr>
        <p:txBody>
          <a:bodyPr wrap="square">
            <a:spAutoFit/>
          </a:bodyPr>
          <a:lstStyle/>
          <a:p>
            <a:r>
              <a:rPr lang="en-IN" sz="2400" dirty="0"/>
              <a:t>Performance level=IFS (z8&gt;=5,"VERY HIGH",z8&gt;=4"HIGH", z8&gt;=3,"MED",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594</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SANDHIYA D SANDHIYA</cp:lastModifiedBy>
  <cp:revision>14</cp:revision>
  <dcterms:created xsi:type="dcterms:W3CDTF">2024-03-29T15:07:22Z</dcterms:created>
  <dcterms:modified xsi:type="dcterms:W3CDTF">2024-08-30T14:47:45Z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