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70" r:id="rId14"/>
    <p:sldId id="268"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29" name="Slide Image Placeholder 1"/>
          <p:cNvSpPr>
            <a:spLocks noChangeAspect="1" noRot="1" noGrp="1"/>
          </p:cNvSpPr>
          <p:nvPr>
            <p:ph type="sldImg"/>
          </p:nvPr>
        </p:nvSpPr>
        <p:spPr/>
      </p:sp>
      <p:sp>
        <p:nvSpPr>
          <p:cNvPr id="1048630" name="Notes Placeholder 2"/>
          <p:cNvSpPr>
            <a:spLocks noGrp="1"/>
          </p:cNvSpPr>
          <p:nvPr>
            <p:ph type="body" idx="1"/>
          </p:nvPr>
        </p:nvSpPr>
        <p:spPr/>
        <p:txBody>
          <a:bodyPr/>
          <a:p>
            <a:endParaRPr dirty="0" lang="en-IN"/>
          </a:p>
        </p:txBody>
      </p:sp>
      <p:sp>
        <p:nvSpPr>
          <p:cNvPr id="1048631"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3"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0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94"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type="body" idx="1"/>
          </p:nvPr>
        </p:nvSpPr>
        <p:spPr>
          <a:xfrm>
            <a:off x="609600" y="1577340"/>
            <a:ext cx="10972800" cy="266700"/>
          </a:xfrm>
        </p:spPr>
        <p:txBody>
          <a:bodyPr bIns="0" lIns="0" rIns="0" tIns="0"/>
          <a:p/>
        </p:txBody>
      </p:sp>
      <p:sp>
        <p:nvSpPr>
          <p:cNvPr id="104869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5" name=""/>
        <p:cNvGrpSpPr/>
        <p:nvPr/>
      </p:nvGrpSpPr>
      <p:grpSpPr>
        <a:xfrm>
          <a:off x="0" y="0"/>
          <a:ext cx="0" cy="0"/>
          <a:chOff x="0" y="0"/>
          <a:chExt cx="0" cy="0"/>
        </a:xfrm>
      </p:grpSpPr>
      <p:sp>
        <p:nvSpPr>
          <p:cNvPr id="1048699"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1"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22"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3"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4"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5"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6"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7"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8" name="TextBox 13"/>
          <p:cNvSpPr txBox="1"/>
          <p:nvPr/>
        </p:nvSpPr>
        <p:spPr>
          <a:xfrm>
            <a:off x="2554542" y="3314150"/>
            <a:ext cx="8610600" cy="1869440"/>
          </a:xfrm>
          <a:prstGeom prst="rect"/>
          <a:noFill/>
        </p:spPr>
        <p:txBody>
          <a:bodyPr rtlCol="0" wrap="square">
            <a:spAutoFit/>
          </a:bodyPr>
          <a:p>
            <a:r>
              <a:rPr sz="2400" lang="en-US"/>
              <a:t>STUDENT NAME:</a:t>
            </a:r>
            <a:r>
              <a:rPr sz="2400" lang="en-US"/>
              <a:t> </a:t>
            </a:r>
            <a:r>
              <a:rPr sz="2400" lang="en-US"/>
              <a:t>C</a:t>
            </a:r>
            <a:r>
              <a:rPr sz="2400" lang="en-US"/>
              <a:t>.</a:t>
            </a:r>
            <a:r>
              <a:rPr sz="2400" lang="en-US"/>
              <a:t>S</a:t>
            </a:r>
            <a:r>
              <a:rPr sz="2400" lang="en-US"/>
              <a:t>A</a:t>
            </a:r>
            <a:r>
              <a:rPr sz="2400" lang="en-US"/>
              <a:t>N</a:t>
            </a:r>
            <a:r>
              <a:rPr sz="2400" lang="en-US"/>
              <a:t>D</a:t>
            </a:r>
            <a:r>
              <a:rPr sz="2400" lang="en-US"/>
              <a:t>H</a:t>
            </a:r>
            <a:r>
              <a:rPr sz="2400" lang="en-US"/>
              <a:t>I</a:t>
            </a:r>
            <a:r>
              <a:rPr sz="2400" lang="en-US"/>
              <a:t>Y</a:t>
            </a:r>
            <a:r>
              <a:rPr sz="2400" lang="en-US"/>
              <a:t>A</a:t>
            </a:r>
            <a:endParaRPr dirty="0" sz="24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3</a:t>
            </a:r>
            <a:r>
              <a:rPr dirty="0" sz="2400" lang="en-US"/>
              <a:t>0</a:t>
            </a:r>
            <a:r>
              <a:rPr dirty="0" sz="2400" lang="en-US"/>
              <a:t>9</a:t>
            </a:r>
            <a:r>
              <a:rPr dirty="0" sz="2400" lang="en-US"/>
              <a:t>6</a:t>
            </a:r>
            <a:endParaRPr altLang="en-US" lang="zh-CN"/>
          </a:p>
          <a:p>
            <a:r>
              <a:rPr dirty="0" sz="2400" lang="en-US"/>
              <a:t>DEPARTMENT:</a:t>
            </a:r>
            <a:r>
              <a:rPr dirty="0" sz="2400" lang="en-US"/>
              <a:t>B</a:t>
            </a:r>
            <a:r>
              <a:rPr dirty="0" sz="2400" lang="en-US"/>
              <a:t>.</a:t>
            </a:r>
            <a:r>
              <a:rPr dirty="0" sz="2400" lang="en-US"/>
              <a:t>C</a:t>
            </a:r>
            <a:r>
              <a:rPr dirty="0" sz="2400" lang="en-US"/>
              <a:t>O</a:t>
            </a:r>
            <a:r>
              <a:rPr dirty="0" sz="2400" lang="en-US"/>
              <a:t>M</a:t>
            </a:r>
            <a:r>
              <a:rPr dirty="0" sz="2400" lang="en-US"/>
              <a:t>(</a:t>
            </a:r>
            <a:r>
              <a:rPr dirty="0" sz="2400" lang="en-US"/>
              <a:t>C</a:t>
            </a:r>
            <a:r>
              <a:rPr dirty="0" sz="2400" lang="en-US"/>
              <a:t>O</a:t>
            </a:r>
            <a:r>
              <a:rPr dirty="0" sz="2400" lang="en-US"/>
              <a:t>R</a:t>
            </a:r>
            <a:r>
              <a:rPr dirty="0" sz="2400" lang="en-US"/>
              <a:t>P</a:t>
            </a:r>
            <a:r>
              <a:rPr dirty="0" sz="2400" lang="en-US"/>
              <a:t>O</a:t>
            </a:r>
            <a:r>
              <a:rPr dirty="0" sz="2400" lang="en-US"/>
              <a:t>RATE </a:t>
            </a:r>
            <a:r>
              <a:rPr dirty="0" sz="2400" lang="en-US"/>
              <a:t>SECRETARYSHIP</a:t>
            </a:r>
            <a:r>
              <a:rPr dirty="0" sz="2400" lang="en-US"/>
              <a:t>)</a:t>
            </a:r>
            <a:endParaRPr altLang="en-US" lang="zh-CN"/>
          </a:p>
          <a:p>
            <a:r>
              <a:rPr dirty="0" sz="2400" lang="en-US"/>
              <a:t>COLLEGE</a:t>
            </a:r>
            <a:r>
              <a:rPr dirty="0" sz="2400" lang="en-US"/>
              <a:t>:</a:t>
            </a:r>
            <a:r>
              <a:rPr dirty="0" sz="2400" lang="en-US"/>
              <a:t> </a:t>
            </a:r>
            <a:r>
              <a:rPr dirty="0" sz="2400" lang="en-US"/>
              <a:t>M</a:t>
            </a:r>
            <a:r>
              <a:rPr dirty="0" sz="2400" lang="en-US"/>
              <a:t>A</a:t>
            </a:r>
            <a:r>
              <a:rPr dirty="0" sz="2400" lang="en-US"/>
              <a:t>H</a:t>
            </a:r>
            <a:r>
              <a:rPr dirty="0" sz="2400" lang="en-US"/>
              <a:t>A</a:t>
            </a:r>
            <a:r>
              <a:rPr dirty="0" sz="2400" lang="en-US"/>
              <a:t>L</a:t>
            </a:r>
            <a:r>
              <a:rPr dirty="0" sz="2400" lang="en-US"/>
              <a:t>A</a:t>
            </a:r>
            <a:r>
              <a:rPr dirty="0" sz="2400" lang="en-US"/>
              <a:t>S</a:t>
            </a:r>
            <a:r>
              <a:rPr dirty="0" sz="2400" lang="en-US"/>
              <a:t>H</a:t>
            </a:r>
            <a:r>
              <a:rPr dirty="0" sz="2400" lang="en-US"/>
              <a:t>MI</a:t>
            </a:r>
            <a:r>
              <a:rPr dirty="0" sz="2400" lang="en-US"/>
              <a:t> W</a:t>
            </a:r>
            <a:r>
              <a:rPr dirty="0" sz="2400" lang="en-US"/>
              <a:t>O</a:t>
            </a:r>
            <a:r>
              <a:rPr dirty="0" sz="2400" lang="en-US"/>
              <a:t>M</a:t>
            </a:r>
            <a:r>
              <a:rPr dirty="0" sz="2400" lang="en-US"/>
              <a:t>E</a:t>
            </a:r>
            <a:r>
              <a:rPr dirty="0" sz="2400" lang="en-US"/>
              <a:t>NS</a:t>
            </a:r>
            <a:r>
              <a:rPr dirty="0" sz="2400" lang="en-US"/>
              <a:t> C</a:t>
            </a:r>
            <a:r>
              <a:rPr dirty="0" sz="2400" lang="en-US"/>
              <a:t>O</a:t>
            </a:r>
            <a:r>
              <a:rPr dirty="0" sz="2400" lang="en-US"/>
              <a:t>L</a:t>
            </a:r>
            <a:r>
              <a:rPr dirty="0" sz="2400" lang="en-US"/>
              <a:t>LEGE</a:t>
            </a:r>
            <a:r>
              <a:rPr dirty="0" sz="2400" lang="en-US"/>
              <a:t> A</a:t>
            </a:r>
            <a:r>
              <a:rPr dirty="0" sz="2400" lang="en-US"/>
              <a:t>R</a:t>
            </a:r>
            <a:r>
              <a:rPr dirty="0" sz="2400" lang="en-US"/>
              <a:t>T</a:t>
            </a:r>
            <a:r>
              <a:rPr dirty="0" sz="2400" lang="en-US"/>
              <a:t>S</a:t>
            </a:r>
            <a:r>
              <a:rPr dirty="0" sz="2400" lang="en-US"/>
              <a:t> A</a:t>
            </a:r>
            <a:r>
              <a:rPr dirty="0" sz="2400" lang="en-US"/>
              <a:t>ND</a:t>
            </a:r>
            <a:r>
              <a:rPr dirty="0" sz="2400" lang="en-US"/>
              <a:t> S</a:t>
            </a:r>
            <a:r>
              <a:rPr dirty="0" sz="2400" lang="en-US"/>
              <a:t>C</a:t>
            </a:r>
            <a:r>
              <a:rPr dirty="0" sz="2400" lang="en-US"/>
              <a:t>I</a:t>
            </a:r>
            <a:r>
              <a:rPr dirty="0" sz="2400" lang="en-US"/>
              <a:t>ENCE</a:t>
            </a:r>
            <a:endParaRPr altLang="en-US" lang="zh-CN"/>
          </a:p>
          <a:p>
            <a:r>
              <a:rPr dirty="0" sz="2400" lang="en-US"/>
              <a:t>           </a:t>
            </a:r>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1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1" name=""/>
          <p:cNvSpPr txBox="1"/>
          <p:nvPr/>
        </p:nvSpPr>
        <p:spPr>
          <a:xfrm>
            <a:off x="2391727" y="1569802"/>
            <a:ext cx="5935970" cy="4282440"/>
          </a:xfrm>
          <a:prstGeom prst="rect"/>
        </p:spPr>
        <p:txBody>
          <a:bodyPr rtlCol="0" wrap="square">
            <a:spAutoFit/>
          </a:bodyPr>
          <a:p>
            <a:r>
              <a:rPr sz="2800" lang="en-US">
                <a:solidFill>
                  <a:srgbClr val="000000"/>
                </a:solidFill>
              </a:rPr>
              <a:t>1. SUMMERISING:</a:t>
            </a:r>
            <a:endParaRPr sz="2800" lang="en-IN">
              <a:solidFill>
                <a:srgbClr val="000000"/>
              </a:solidFill>
            </a:endParaRPr>
          </a:p>
          <a:p>
            <a:r>
              <a:rPr sz="2800" lang="en-US">
                <a:solidFill>
                  <a:srgbClr val="000000"/>
                </a:solidFill>
              </a:rPr>
              <a:t>                         Pivot table is created to summerise</a:t>
            </a:r>
            <a:endParaRPr sz="2800" lang="en-IN">
              <a:solidFill>
                <a:srgbClr val="000000"/>
              </a:solidFill>
            </a:endParaRPr>
          </a:p>
          <a:p>
            <a:r>
              <a:rPr sz="2800" lang="en-US">
                <a:solidFill>
                  <a:srgbClr val="000000"/>
                </a:solidFill>
              </a:rPr>
              <a:t>2. Filter - Gender code </a:t>
            </a:r>
            <a:endParaRPr sz="2800" lang="en-IN">
              <a:solidFill>
                <a:srgbClr val="000000"/>
              </a:solidFill>
            </a:endParaRPr>
          </a:p>
          <a:p>
            <a:r>
              <a:rPr sz="2800" lang="en-US">
                <a:solidFill>
                  <a:srgbClr val="000000"/>
                </a:solidFill>
              </a:rPr>
              <a:t>3. Column- performance level </a:t>
            </a:r>
            <a:endParaRPr sz="2800" lang="en-IN">
              <a:solidFill>
                <a:srgbClr val="000000"/>
              </a:solidFill>
            </a:endParaRPr>
          </a:p>
          <a:p>
            <a:r>
              <a:rPr sz="2800" lang="en-US">
                <a:solidFill>
                  <a:srgbClr val="000000"/>
                </a:solidFill>
              </a:rPr>
              <a:t>4. Rows -  Business unit </a:t>
            </a:r>
            <a:endParaRPr sz="2800" lang="en-IN">
              <a:solidFill>
                <a:srgbClr val="000000"/>
              </a:solidFill>
            </a:endParaRPr>
          </a:p>
          <a:p>
            <a:r>
              <a:rPr sz="2800" lang="en-US">
                <a:solidFill>
                  <a:srgbClr val="000000"/>
                </a:solidFill>
              </a:rPr>
              <a:t>5.values- count of first name </a:t>
            </a:r>
            <a:endParaRPr sz="2800" lang="en-IN">
              <a:solidFill>
                <a:srgbClr val="000000"/>
              </a:solidFill>
            </a:endParaRPr>
          </a:p>
          <a:p>
            <a:r>
              <a:rPr sz="2800" lang="en-US">
                <a:solidFill>
                  <a:srgbClr val="000000"/>
                </a:solidFill>
              </a:rPr>
              <a:t>6. Visualisation: </a:t>
            </a:r>
            <a:endParaRPr sz="2800" lang="en-IN">
              <a:solidFill>
                <a:srgbClr val="000000"/>
              </a:solidFill>
            </a:endParaRPr>
          </a:p>
          <a:p>
            <a:r>
              <a:rPr sz="2800" lang="en-US">
                <a:solidFill>
                  <a:srgbClr val="000000"/>
                </a:solidFill>
              </a:rPr>
              <a:t>                              Bar graph </a:t>
            </a:r>
            <a:endParaRPr sz="2800" lang="en-IN">
              <a:solidFill>
                <a:srgbClr val="000000"/>
              </a:solidFill>
            </a:endParaRPr>
          </a:p>
          <a:p>
            <a:r>
              <a:rPr sz="2800" lang="en-US">
                <a:solidFill>
                  <a:srgbClr val="000000"/>
                </a:solidFill>
              </a:rPr>
              <a:t>                               Pie chart</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rcRect l="9375" t="28003" r="18559" b="54084"/>
          <a:stretch>
            <a:fillRect/>
          </a:stretch>
        </p:blipFill>
        <p:spPr>
          <a:xfrm rot="21600000">
            <a:off x="755331" y="2019299"/>
            <a:ext cx="7891922" cy="379293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711" name=""/>
          <p:cNvSpPr>
            <a:spLocks noGrp="1"/>
          </p:cNvSpPr>
          <p:nvPr>
            <p:ph type="title"/>
          </p:nvPr>
        </p:nvSpPr>
        <p:spPr>
          <a:xfrm>
            <a:off x="755333" y="690095"/>
            <a:ext cx="10681335" cy="723901"/>
          </a:xfrm>
        </p:spPr>
        <p:txBody>
          <a:bodyPr/>
          <a:p>
            <a:r>
              <a:rPr lang="en-US"/>
              <a:t> </a:t>
            </a:r>
            <a:r>
              <a:rPr lang="en-US"/>
              <a:t>R</a:t>
            </a:r>
            <a:r>
              <a:rPr lang="en-US"/>
              <a:t>E</a:t>
            </a:r>
            <a:r>
              <a:rPr lang="en-US"/>
              <a:t>S</a:t>
            </a:r>
            <a:r>
              <a:rPr lang="en-US"/>
              <a:t>ULT</a:t>
            </a:r>
            <a:r>
              <a:rPr lang="en-US"/>
              <a:t>S</a:t>
            </a:r>
            <a:endParaRPr lang="en-IN"/>
          </a:p>
        </p:txBody>
      </p:sp>
      <p:pic>
        <p:nvPicPr>
          <p:cNvPr id="2097169" name=""/>
          <p:cNvPicPr>
            <a:picLocks/>
          </p:cNvPicPr>
          <p:nvPr/>
        </p:nvPicPr>
        <p:blipFill>
          <a:blip xmlns:r="http://schemas.openxmlformats.org/officeDocument/2006/relationships" r:embed="rId1"/>
          <a:srcRect l="12217" t="27728" r="13658" b="55868"/>
          <a:stretch>
            <a:fillRect/>
          </a:stretch>
        </p:blipFill>
        <p:spPr>
          <a:xfrm rot="21552568">
            <a:off x="1382712" y="2265626"/>
            <a:ext cx="6025787" cy="2859449"/>
          </a:xfrm>
          <a:prstGeom prst="rect"/>
        </p:spPr>
      </p:pic>
    </p:spTree>
  </p:cSld>
  <p:clrMapOvr>
    <a:masterClrMapping/>
  </p:clrMapOvr>
</p:sld>
</file>

<file path=ppt/slides/slide13.xml><?xml version="1.0" encoding="UTF-8" standalone="yes"?>
<p:sld xmlns:a="http://schemas.openxmlformats.org/drawingml/2006/main" xmlns:r="http://schemas.openxmlformats.org/officeDocument/2006/relationships" xmlns:p="http://schemas.openxmlformats.org/presentationml/2006/main"><p:cSld><p:spTree><p:nvGrpSpPr><p:cNvPr id="22" name=""/><p:cNvGrpSpPr/><p:nvPr/></p:nvGrpSpPr><p:grpSpPr><a:xfrm><a:off x="0" y="0"/><a:ext cx="0" cy="0"/><a:chOff x="0" y="0"/><a:chExt cx="0" cy="0"/></a:xfrm></p:grpSpPr><p:sp><p:nvSpPr><p:cNvPr id="1048600" name="Title 1"/><p:cNvSpPr><a:spLocks noGrp="1"/></p:cNvSpPr><p:nvPr><p:ph type="title"/></p:nvPr></p:nvSpPr><p:spPr><a:xfrm><a:off x="755332" y="385444"/><a:ext cx="10681335" cy="723901"/></a:xfrm></p:spPr><p:txBody><a:bodyPr/><a:p><a:r><a:rPr dirty="0" lang="en-US"><a:latin typeface="Times New Roman" panose="02020603050405020304" pitchFamily="18" charset="0"/><a:cs typeface="Times New Roman" panose="02020603050405020304" pitchFamily="18" charset="0"/></a:rPr><a:t>conclusion</a:t></a:r><a:endParaRPr dirty="0" lang="en-IN"><a:latin typeface="Times New Roman" panose="02020603050405020304" pitchFamily="18" charset="0"/><a:cs typeface="Times New Roman" panose="02020603050405020304" pitchFamily="18" charset="0"/></a:endParaRPr></a:p></p:txBody></p:sp><p:sp><p:nvSpPr><p:cNvPr id="1048601" name=""/><p:cNvSpPr txBox="1"/><p:nvPr/></p:nvSpPr><p:spPr><a:xfrm><a:off x="2332050" y="1491122"/><a:ext cx="5670927" cy="4701539"/></a:xfrm><a:prstGeom prst="rect"/></p:spPr><p:txBody><a:bodyPr rtlCol="0" wrap="square"><a:spAutoFit/></a:bodyPr><a:p><a:r><a:rPr sz="2800" lang="en-US"><a:solidFill><a:srgbClr val="000000"/></a:solidFill></a:rPr><a:t>Therefore the SVG business unit employees performs higher comparing to other units and whereas PL business unit performs lower comparing to other units.              Hence the SVG business unit employees works more efficiently and effectively comparing to other units according to the employee data given.</a:t></a:r><a:endParaRPr sz="2800" lang="en-IN"><a:solidFill><a:srgbClr val="000000"/></a:solidFill></a:endParaRPr></a:p></p:txBody></p:sp></p:spTree></p:cSld><p:clrMapOvr><a:masterClrMapping/></p:clrMapOvr></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32"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3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3"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5"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6"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3"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7"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8"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sp>
        <p:nvSpPr>
          <p:cNvPr id="1048649"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5" name="object 3"/>
          <p:cNvGrpSpPr/>
          <p:nvPr/>
        </p:nvGrpSpPr>
        <p:grpSpPr>
          <a:xfrm>
            <a:off x="7443849" y="0"/>
            <a:ext cx="4752975" cy="6863080"/>
            <a:chOff x="7443849" y="0"/>
            <a:chExt cx="4752975" cy="6863080"/>
          </a:xfrm>
        </p:grpSpPr>
        <p:sp>
          <p:nvSpPr>
            <p:cNvPr id="104865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0"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1"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2"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6"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3"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5"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8"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0"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1" name=""/>
          <p:cNvSpPr txBox="1"/>
          <p:nvPr/>
        </p:nvSpPr>
        <p:spPr>
          <a:xfrm>
            <a:off x="1486370" y="1213865"/>
            <a:ext cx="5852804" cy="5120640"/>
          </a:xfrm>
          <a:prstGeom prst="rect"/>
        </p:spPr>
        <p:txBody>
          <a:bodyPr rtlCol="0" wrap="square">
            <a:spAutoFit/>
          </a:bodyPr>
          <a:p>
            <a:endParaRPr sz="2800" lang="en-IN">
              <a:solidFill>
                <a:srgbClr val="000000"/>
              </a:solidFill>
            </a:endParaRPr>
          </a:p>
          <a:p>
            <a:r>
              <a:rPr sz="2800" lang="en-US">
                <a:solidFill>
                  <a:srgbClr val="000000"/>
                </a:solidFill>
              </a:rPr>
              <a:t>"The current [system/process] is [briefly describe the issue], resulting in [specific problem or challenge]. This leads to [undesirable consequences] and impacts [stakeholders]. How might we [desired outcome], to improve [specific aspect] and achieve [benefits]?"</a:t>
            </a:r>
            <a:endParaRPr sz="2800" lang="en-IN">
              <a:solidFill>
                <a:srgbClr val="000000"/>
              </a:solidFill>
            </a:endParaRPr>
          </a:p>
          <a:p>
            <a:endParaRPr sz="2800" lang="en-IN">
              <a:solidFill>
                <a:srgbClr val="000000"/>
              </a:solidFill>
            </a:endParaRPr>
          </a:p>
          <a:p>
            <a:r>
              <a:rPr sz="2800" lang="en-US">
                <a:solidFill>
                  <a:srgbClr val="000000"/>
                </a:solidFill>
              </a:rPr>
              <a:t>Feel free to customize it to fit your specific needs!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7"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78" name=""/>
          <p:cNvSpPr txBox="1"/>
          <p:nvPr/>
        </p:nvSpPr>
        <p:spPr>
          <a:xfrm>
            <a:off x="1418763" y="1546860"/>
            <a:ext cx="6754148" cy="5120640"/>
          </a:xfrm>
          <a:prstGeom prst="rect"/>
        </p:spPr>
        <p:txBody>
          <a:bodyPr rtlCol="0" wrap="square">
            <a:spAutoFit/>
          </a:bodyPr>
          <a:p>
            <a:endParaRPr sz="2800" lang="en-IN">
              <a:solidFill>
                <a:srgbClr val="000000"/>
              </a:solidFill>
            </a:endParaRPr>
          </a:p>
          <a:p>
            <a:r>
              <a:rPr sz="2800" lang="en-US">
                <a:solidFill>
                  <a:srgbClr val="000000"/>
                </a:solidFill>
              </a:rPr>
              <a:t>"This project aims to [briefly describe the project's goal], addressing [specific problem or opportunity]. It will [key objectives] and deliver [desired outcomes], utilizing [methods/technologies]. The expected benefits include [benefits] and [impact], aligning with [organizational/strategic goals]."</a:t>
            </a:r>
            <a:endParaRPr sz="2800" lang="en-IN">
              <a:solidFill>
                <a:srgbClr val="000000"/>
              </a:solidFill>
            </a:endParaRPr>
          </a:p>
          <a:p>
            <a:endParaRPr sz="2800" lang="en-IN">
              <a:solidFill>
                <a:srgbClr val="000000"/>
              </a:solidFill>
            </a:endParaRPr>
          </a:p>
          <a:p>
            <a:r>
              <a:rPr sz="2800" lang="en-US">
                <a:solidFill>
                  <a:srgbClr val="000000"/>
                </a:solidFill>
              </a:rPr>
              <a:t>Let me know if you'd like me to customize it for your project!</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2"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3"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4" name=""/>
          <p:cNvSpPr txBox="1"/>
          <p:nvPr/>
        </p:nvSpPr>
        <p:spPr>
          <a:xfrm>
            <a:off x="2696075" y="2566035"/>
            <a:ext cx="4000000" cy="3025140"/>
          </a:xfrm>
          <a:prstGeom prst="rect"/>
        </p:spPr>
        <p:txBody>
          <a:bodyPr rtlCol="0" wrap="square">
            <a:spAutoFit/>
          </a:bodyPr>
          <a:p>
            <a:r>
              <a:rPr sz="2800" lang="en-US">
                <a:solidFill>
                  <a:srgbClr val="000000"/>
                </a:solidFill>
              </a:rPr>
              <a:t>1</a:t>
            </a:r>
            <a:r>
              <a:rPr sz="2800" lang="en-US">
                <a:solidFill>
                  <a:srgbClr val="000000"/>
                </a:solidFill>
              </a:rPr>
              <a:t>.</a:t>
            </a:r>
            <a:r>
              <a:rPr sz="2800" lang="en-US">
                <a:solidFill>
                  <a:srgbClr val="000000"/>
                </a:solidFill>
              </a:rPr>
              <a:t>I</a:t>
            </a:r>
            <a:r>
              <a:rPr sz="2800" lang="en-US">
                <a:solidFill>
                  <a:srgbClr val="000000"/>
                </a:solidFill>
              </a:rPr>
              <a:t>T</a:t>
            </a:r>
            <a:r>
              <a:rPr sz="2800" lang="en-US">
                <a:solidFill>
                  <a:srgbClr val="000000"/>
                </a:solidFill>
              </a:rPr>
              <a:t> </a:t>
            </a:r>
            <a:r>
              <a:rPr sz="2800" lang="en-US">
                <a:solidFill>
                  <a:srgbClr val="000000"/>
                </a:solidFill>
              </a:rPr>
              <a:t>C</a:t>
            </a:r>
            <a:r>
              <a:rPr sz="2800" lang="en-US">
                <a:solidFill>
                  <a:srgbClr val="000000"/>
                </a:solidFill>
              </a:rPr>
              <a:t>O</a:t>
            </a:r>
            <a:r>
              <a:rPr sz="2800" lang="en-US">
                <a:solidFill>
                  <a:srgbClr val="000000"/>
                </a:solidFill>
              </a:rPr>
              <a:t>MPANY </a:t>
            </a:r>
            <a:endParaRPr sz="2800" lang="en-IN">
              <a:solidFill>
                <a:srgbClr val="000000"/>
              </a:solidFill>
            </a:endParaRPr>
          </a:p>
          <a:p>
            <a:endParaRPr sz="2800" lang="en-IN">
              <a:solidFill>
                <a:srgbClr val="000000"/>
              </a:solidFill>
            </a:endParaRPr>
          </a:p>
          <a:p>
            <a:r>
              <a:rPr sz="2800" lang="en-US">
                <a:solidFill>
                  <a:srgbClr val="000000"/>
                </a:solidFill>
              </a:rPr>
              <a:t>2</a:t>
            </a:r>
            <a:r>
              <a:rPr sz="2800" lang="en-US">
                <a:solidFill>
                  <a:srgbClr val="000000"/>
                </a:solidFill>
              </a:rPr>
              <a:t>.</a:t>
            </a:r>
            <a:r>
              <a:rPr sz="2800" lang="en-US">
                <a:solidFill>
                  <a:srgbClr val="000000"/>
                </a:solidFill>
              </a:rPr>
              <a:t> </a:t>
            </a:r>
            <a:r>
              <a:rPr sz="2800" lang="en-US">
                <a:solidFill>
                  <a:srgbClr val="000000"/>
                </a:solidFill>
              </a:rPr>
              <a:t>B</a:t>
            </a:r>
            <a:r>
              <a:rPr sz="2800" lang="en-US">
                <a:solidFill>
                  <a:srgbClr val="000000"/>
                </a:solidFill>
              </a:rPr>
              <a:t>A</a:t>
            </a:r>
            <a:r>
              <a:rPr sz="2800" lang="en-US">
                <a:solidFill>
                  <a:srgbClr val="000000"/>
                </a:solidFill>
              </a:rPr>
              <a:t>N</a:t>
            </a:r>
            <a:r>
              <a:rPr sz="2800" lang="en-US">
                <a:solidFill>
                  <a:srgbClr val="000000"/>
                </a:solidFill>
              </a:rPr>
              <a:t>K</a:t>
            </a:r>
            <a:r>
              <a:rPr sz="2800" lang="en-US">
                <a:solidFill>
                  <a:srgbClr val="000000"/>
                </a:solidFill>
              </a:rPr>
              <a:t>S</a:t>
            </a:r>
            <a:endParaRPr sz="2800" lang="en-IN">
              <a:solidFill>
                <a:srgbClr val="000000"/>
              </a:solidFill>
            </a:endParaRPr>
          </a:p>
          <a:p>
            <a:endParaRPr sz="2800" lang="en-IN">
              <a:solidFill>
                <a:srgbClr val="000000"/>
              </a:solidFill>
            </a:endParaRPr>
          </a:p>
          <a:p>
            <a:r>
              <a:rPr sz="2800" lang="en-US">
                <a:solidFill>
                  <a:srgbClr val="000000"/>
                </a:solidFill>
              </a:rPr>
              <a:t>3</a:t>
            </a:r>
            <a:r>
              <a:rPr sz="2800" lang="en-US">
                <a:solidFill>
                  <a:srgbClr val="000000"/>
                </a:solidFill>
              </a:rPr>
              <a:t>.</a:t>
            </a:r>
            <a:r>
              <a:rPr sz="2800" lang="en-US">
                <a:solidFill>
                  <a:srgbClr val="000000"/>
                </a:solidFill>
              </a:rPr>
              <a:t>M</a:t>
            </a:r>
            <a:r>
              <a:rPr sz="2800" lang="en-US">
                <a:solidFill>
                  <a:srgbClr val="000000"/>
                </a:solidFill>
              </a:rPr>
              <a:t>A</a:t>
            </a:r>
            <a:r>
              <a:rPr sz="2800" lang="en-US">
                <a:solidFill>
                  <a:srgbClr val="000000"/>
                </a:solidFill>
              </a:rPr>
              <a:t>R</a:t>
            </a:r>
            <a:r>
              <a:rPr sz="2800" lang="en-US">
                <a:solidFill>
                  <a:srgbClr val="000000"/>
                </a:solidFill>
              </a:rPr>
              <a:t>K</a:t>
            </a:r>
            <a:r>
              <a:rPr sz="2800" lang="en-US">
                <a:solidFill>
                  <a:srgbClr val="000000"/>
                </a:solidFill>
              </a:rPr>
              <a:t>E</a:t>
            </a:r>
            <a:r>
              <a:rPr sz="2800" lang="en-US">
                <a:solidFill>
                  <a:srgbClr val="000000"/>
                </a:solidFill>
              </a:rPr>
              <a:t>T</a:t>
            </a:r>
            <a:r>
              <a:rPr sz="2800" lang="en-US">
                <a:solidFill>
                  <a:srgbClr val="000000"/>
                </a:solidFill>
              </a:rPr>
              <a:t>I</a:t>
            </a:r>
            <a:r>
              <a:rPr sz="2800" lang="en-US">
                <a:solidFill>
                  <a:srgbClr val="000000"/>
                </a:solidFill>
              </a:rPr>
              <a:t>N</a:t>
            </a:r>
            <a:r>
              <a:rPr sz="2800" lang="en-US">
                <a:solidFill>
                  <a:srgbClr val="000000"/>
                </a:solidFill>
              </a:rPr>
              <a:t>G</a:t>
            </a:r>
            <a:r>
              <a:rPr sz="2800" lang="en-US">
                <a:solidFill>
                  <a:srgbClr val="000000"/>
                </a:solidFill>
              </a:rPr>
              <a:t> </a:t>
            </a:r>
            <a:r>
              <a:rPr sz="2800" lang="en-US">
                <a:solidFill>
                  <a:srgbClr val="000000"/>
                </a:solidFill>
              </a:rPr>
              <a:t>F</a:t>
            </a:r>
            <a:r>
              <a:rPr sz="2800" lang="en-US">
                <a:solidFill>
                  <a:srgbClr val="000000"/>
                </a:solidFill>
              </a:rPr>
              <a:t>I</a:t>
            </a:r>
            <a:r>
              <a:rPr sz="2800" lang="en-US">
                <a:solidFill>
                  <a:srgbClr val="000000"/>
                </a:solidFill>
              </a:rPr>
              <a:t>E</a:t>
            </a:r>
            <a:r>
              <a:rPr sz="2800" lang="en-US">
                <a:solidFill>
                  <a:srgbClr val="000000"/>
                </a:solidFill>
              </a:rPr>
              <a:t>L</a:t>
            </a:r>
            <a:r>
              <a:rPr sz="2800" lang="en-US">
                <a:solidFill>
                  <a:srgbClr val="000000"/>
                </a:solidFill>
              </a:rPr>
              <a:t>D</a:t>
            </a:r>
            <a:endParaRPr sz="2800" lang="en-IN">
              <a:solidFill>
                <a:srgbClr val="000000"/>
              </a:solidFill>
            </a:endParaRPr>
          </a:p>
          <a:p>
            <a:endParaRPr sz="2800" lang="en-IN">
              <a:solidFill>
                <a:srgbClr val="000000"/>
              </a:solidFill>
            </a:endParaRPr>
          </a:p>
          <a:p>
            <a:r>
              <a:rPr sz="2800" lang="en-US">
                <a:solidFill>
                  <a:srgbClr val="000000"/>
                </a:solidFill>
              </a:rPr>
              <a:t>4</a:t>
            </a:r>
            <a:r>
              <a:rPr sz="2800" lang="en-US">
                <a:solidFill>
                  <a:srgbClr val="000000"/>
                </a:solidFill>
              </a:rPr>
              <a:t>.</a:t>
            </a:r>
            <a:r>
              <a:rPr sz="2800" lang="en-US">
                <a:solidFill>
                  <a:srgbClr val="000000"/>
                </a:solidFill>
              </a:rPr>
              <a:t> </a:t>
            </a:r>
            <a:r>
              <a:rPr sz="2800" lang="en-US">
                <a:solidFill>
                  <a:srgbClr val="000000"/>
                </a:solidFill>
              </a:rPr>
              <a:t>I</a:t>
            </a:r>
            <a:r>
              <a:rPr sz="2800" lang="en-US">
                <a:solidFill>
                  <a:srgbClr val="000000"/>
                </a:solidFill>
              </a:rPr>
              <a:t>N</a:t>
            </a:r>
            <a:r>
              <a:rPr sz="2800" lang="en-US">
                <a:solidFill>
                  <a:srgbClr val="000000"/>
                </a:solidFill>
              </a:rPr>
              <a:t>D</a:t>
            </a:r>
            <a:r>
              <a:rPr sz="2800" lang="en-US">
                <a:solidFill>
                  <a:srgbClr val="000000"/>
                </a:solidFill>
              </a:rPr>
              <a:t>U</a:t>
            </a:r>
            <a:r>
              <a:rPr sz="2800" lang="en-US">
                <a:solidFill>
                  <a:srgbClr val="000000"/>
                </a:solidFill>
              </a:rPr>
              <a:t>S</a:t>
            </a:r>
            <a:r>
              <a:rPr sz="2800" lang="en-US">
                <a:solidFill>
                  <a:srgbClr val="000000"/>
                </a:solidFill>
              </a:rPr>
              <a:t>T</a:t>
            </a:r>
            <a:r>
              <a:rPr sz="2800" lang="en-US">
                <a:solidFill>
                  <a:srgbClr val="000000"/>
                </a:solidFill>
              </a:rPr>
              <a:t>RY </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8"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90" name=""/>
          <p:cNvSpPr txBox="1"/>
          <p:nvPr/>
        </p:nvSpPr>
        <p:spPr>
          <a:xfrm>
            <a:off x="3196758" y="2604135"/>
            <a:ext cx="6385391" cy="3863340"/>
          </a:xfrm>
          <a:prstGeom prst="rect"/>
        </p:spPr>
        <p:txBody>
          <a:bodyPr rtlCol="0" wrap="square">
            <a:spAutoFit/>
          </a:bodyPr>
          <a:p>
            <a:r>
              <a:rPr sz="2800" lang="en-US">
                <a:solidFill>
                  <a:srgbClr val="000000"/>
                </a:solidFill>
              </a:rPr>
              <a:t>1</a:t>
            </a:r>
            <a:r>
              <a:rPr sz="2800" lang="en-US">
                <a:solidFill>
                  <a:srgbClr val="000000"/>
                </a:solidFill>
              </a:rPr>
              <a:t>.</a:t>
            </a:r>
            <a:r>
              <a:rPr sz="2800" lang="en-US">
                <a:solidFill>
                  <a:srgbClr val="000000"/>
                </a:solidFill>
              </a:rPr>
              <a:t> </a:t>
            </a:r>
            <a:r>
              <a:rPr sz="2800" lang="en-US">
                <a:solidFill>
                  <a:srgbClr val="000000"/>
                </a:solidFill>
              </a:rPr>
              <a:t>C</a:t>
            </a:r>
            <a:r>
              <a:rPr sz="2800" lang="en-US">
                <a:solidFill>
                  <a:srgbClr val="000000"/>
                </a:solidFill>
              </a:rPr>
              <a:t>O</a:t>
            </a:r>
            <a:r>
              <a:rPr sz="2800" lang="en-US">
                <a:solidFill>
                  <a:srgbClr val="000000"/>
                </a:solidFill>
              </a:rPr>
              <a:t>N</a:t>
            </a:r>
            <a:r>
              <a:rPr sz="2800" lang="en-US">
                <a:solidFill>
                  <a:srgbClr val="000000"/>
                </a:solidFill>
              </a:rPr>
              <a:t>D</a:t>
            </a:r>
            <a:r>
              <a:rPr sz="2800" lang="en-US">
                <a:solidFill>
                  <a:srgbClr val="000000"/>
                </a:solidFill>
              </a:rPr>
              <a:t>I</a:t>
            </a:r>
            <a:r>
              <a:rPr sz="2800" lang="en-US">
                <a:solidFill>
                  <a:srgbClr val="000000"/>
                </a:solidFill>
              </a:rPr>
              <a:t>TION</a:t>
            </a:r>
            <a:r>
              <a:rPr sz="2800" lang="en-US">
                <a:solidFill>
                  <a:srgbClr val="000000"/>
                </a:solidFill>
              </a:rPr>
              <a:t>A</a:t>
            </a:r>
            <a:r>
              <a:rPr sz="2800" lang="en-US">
                <a:solidFill>
                  <a:srgbClr val="000000"/>
                </a:solidFill>
              </a:rPr>
              <a:t>L</a:t>
            </a:r>
            <a:r>
              <a:rPr sz="2800" lang="en-US">
                <a:solidFill>
                  <a:srgbClr val="000000"/>
                </a:solidFill>
              </a:rPr>
              <a:t> </a:t>
            </a:r>
            <a:r>
              <a:rPr sz="2800" lang="en-US">
                <a:solidFill>
                  <a:srgbClr val="000000"/>
                </a:solidFill>
              </a:rPr>
              <a:t>F</a:t>
            </a:r>
            <a:r>
              <a:rPr sz="2800" lang="en-US">
                <a:solidFill>
                  <a:srgbClr val="000000"/>
                </a:solidFill>
              </a:rPr>
              <a:t>O</a:t>
            </a:r>
            <a:r>
              <a:rPr sz="2800" lang="en-US">
                <a:solidFill>
                  <a:srgbClr val="000000"/>
                </a:solidFill>
              </a:rPr>
              <a:t>R</a:t>
            </a:r>
            <a:r>
              <a:rPr sz="2800" lang="en-US">
                <a:solidFill>
                  <a:srgbClr val="000000"/>
                </a:solidFill>
              </a:rPr>
              <a:t>MATTING </a:t>
            </a:r>
            <a:endParaRPr sz="2800" lang="en-IN">
              <a:solidFill>
                <a:srgbClr val="000000"/>
              </a:solidFill>
            </a:endParaRPr>
          </a:p>
          <a:p>
            <a:endParaRPr sz="2800" lang="en-IN">
              <a:solidFill>
                <a:srgbClr val="000000"/>
              </a:solidFill>
            </a:endParaRPr>
          </a:p>
          <a:p>
            <a:r>
              <a:rPr sz="2800" lang="en-US">
                <a:solidFill>
                  <a:srgbClr val="000000"/>
                </a:solidFill>
              </a:rPr>
              <a:t>2</a:t>
            </a:r>
            <a:r>
              <a:rPr sz="2800" lang="en-US">
                <a:solidFill>
                  <a:srgbClr val="000000"/>
                </a:solidFill>
              </a:rPr>
              <a:t>.</a:t>
            </a:r>
            <a:r>
              <a:rPr sz="2800" lang="en-US">
                <a:solidFill>
                  <a:srgbClr val="000000"/>
                </a:solidFill>
              </a:rPr>
              <a:t>F</a:t>
            </a:r>
            <a:r>
              <a:rPr sz="2800" lang="en-US">
                <a:solidFill>
                  <a:srgbClr val="000000"/>
                </a:solidFill>
              </a:rPr>
              <a:t>I</a:t>
            </a:r>
            <a:r>
              <a:rPr sz="2800" lang="en-US">
                <a:solidFill>
                  <a:srgbClr val="000000"/>
                </a:solidFill>
              </a:rPr>
              <a:t>L</a:t>
            </a:r>
            <a:r>
              <a:rPr sz="2800" lang="en-US">
                <a:solidFill>
                  <a:srgbClr val="000000"/>
                </a:solidFill>
              </a:rPr>
              <a:t>T</a:t>
            </a:r>
            <a:r>
              <a:rPr sz="2800" lang="en-US">
                <a:solidFill>
                  <a:srgbClr val="000000"/>
                </a:solidFill>
              </a:rPr>
              <a:t>E</a:t>
            </a:r>
            <a:r>
              <a:rPr sz="2800" lang="en-US">
                <a:solidFill>
                  <a:srgbClr val="000000"/>
                </a:solidFill>
              </a:rPr>
              <a:t>R</a:t>
            </a:r>
            <a:r>
              <a:rPr sz="2800" lang="en-US">
                <a:solidFill>
                  <a:srgbClr val="000000"/>
                </a:solidFill>
              </a:rPr>
              <a:t>I</a:t>
            </a:r>
            <a:r>
              <a:rPr sz="2800" lang="en-US">
                <a:solidFill>
                  <a:srgbClr val="000000"/>
                </a:solidFill>
              </a:rPr>
              <a:t>N</a:t>
            </a:r>
            <a:r>
              <a:rPr sz="2800" lang="en-US">
                <a:solidFill>
                  <a:srgbClr val="000000"/>
                </a:solidFill>
              </a:rPr>
              <a:t>G</a:t>
            </a:r>
            <a:endParaRPr sz="2800" lang="en-IN">
              <a:solidFill>
                <a:srgbClr val="000000"/>
              </a:solidFill>
            </a:endParaRPr>
          </a:p>
          <a:p>
            <a:endParaRPr sz="2800" lang="en-IN">
              <a:solidFill>
                <a:srgbClr val="000000"/>
              </a:solidFill>
            </a:endParaRPr>
          </a:p>
          <a:p>
            <a:r>
              <a:rPr sz="2800" lang="en-US">
                <a:solidFill>
                  <a:srgbClr val="000000"/>
                </a:solidFill>
              </a:rPr>
              <a:t>3</a:t>
            </a:r>
            <a:r>
              <a:rPr sz="2800" lang="en-US">
                <a:solidFill>
                  <a:srgbClr val="000000"/>
                </a:solidFill>
              </a:rPr>
              <a:t>.</a:t>
            </a:r>
            <a:r>
              <a:rPr sz="2800" lang="en-US">
                <a:solidFill>
                  <a:srgbClr val="000000"/>
                </a:solidFill>
              </a:rPr>
              <a:t>P</a:t>
            </a:r>
            <a:r>
              <a:rPr sz="2800" lang="en-US">
                <a:solidFill>
                  <a:srgbClr val="000000"/>
                </a:solidFill>
              </a:rPr>
              <a:t>I</a:t>
            </a:r>
            <a:r>
              <a:rPr sz="2800" lang="en-US">
                <a:solidFill>
                  <a:srgbClr val="000000"/>
                </a:solidFill>
              </a:rPr>
              <a:t>V</a:t>
            </a:r>
            <a:r>
              <a:rPr sz="2800" lang="en-US">
                <a:solidFill>
                  <a:srgbClr val="000000"/>
                </a:solidFill>
              </a:rPr>
              <a:t>O</a:t>
            </a:r>
            <a:r>
              <a:rPr sz="2800" lang="en-US">
                <a:solidFill>
                  <a:srgbClr val="000000"/>
                </a:solidFill>
              </a:rPr>
              <a:t>T</a:t>
            </a:r>
            <a:r>
              <a:rPr sz="2800" lang="en-US">
                <a:solidFill>
                  <a:srgbClr val="000000"/>
                </a:solidFill>
              </a:rPr>
              <a:t> </a:t>
            </a:r>
            <a:r>
              <a:rPr sz="2800" lang="en-US">
                <a:solidFill>
                  <a:srgbClr val="000000"/>
                </a:solidFill>
              </a:rPr>
              <a:t>T</a:t>
            </a:r>
            <a:r>
              <a:rPr sz="2800" lang="en-US">
                <a:solidFill>
                  <a:srgbClr val="000000"/>
                </a:solidFill>
              </a:rPr>
              <a:t>A</a:t>
            </a:r>
            <a:r>
              <a:rPr sz="2800" lang="en-US">
                <a:solidFill>
                  <a:srgbClr val="000000"/>
                </a:solidFill>
              </a:rPr>
              <a:t>B</a:t>
            </a:r>
            <a:r>
              <a:rPr sz="2800" lang="en-US">
                <a:solidFill>
                  <a:srgbClr val="000000"/>
                </a:solidFill>
              </a:rPr>
              <a:t>LE</a:t>
            </a:r>
            <a:r>
              <a:rPr sz="2800" lang="en-US">
                <a:solidFill>
                  <a:srgbClr val="000000"/>
                </a:solidFill>
              </a:rPr>
              <a:t> </a:t>
            </a:r>
            <a:r>
              <a:rPr sz="2800" lang="en-US">
                <a:solidFill>
                  <a:srgbClr val="000000"/>
                </a:solidFill>
              </a:rPr>
              <a:t>F</a:t>
            </a:r>
            <a:r>
              <a:rPr sz="2800" lang="en-US">
                <a:solidFill>
                  <a:srgbClr val="000000"/>
                </a:solidFill>
              </a:rPr>
              <a:t>O</a:t>
            </a:r>
            <a:r>
              <a:rPr sz="2800" lang="en-US">
                <a:solidFill>
                  <a:srgbClr val="000000"/>
                </a:solidFill>
              </a:rPr>
              <a:t>R</a:t>
            </a:r>
            <a:r>
              <a:rPr sz="2800" lang="en-US">
                <a:solidFill>
                  <a:srgbClr val="000000"/>
                </a:solidFill>
              </a:rPr>
              <a:t> </a:t>
            </a:r>
            <a:r>
              <a:rPr sz="2800" lang="en-US">
                <a:solidFill>
                  <a:srgbClr val="000000"/>
                </a:solidFill>
              </a:rPr>
              <a:t>S</a:t>
            </a:r>
            <a:r>
              <a:rPr sz="2800" lang="en-US">
                <a:solidFill>
                  <a:srgbClr val="000000"/>
                </a:solidFill>
              </a:rPr>
              <a:t>U</a:t>
            </a:r>
            <a:r>
              <a:rPr sz="2800" lang="en-US">
                <a:solidFill>
                  <a:srgbClr val="000000"/>
                </a:solidFill>
              </a:rPr>
              <a:t>M</a:t>
            </a:r>
            <a:r>
              <a:rPr sz="2800" lang="en-US">
                <a:solidFill>
                  <a:srgbClr val="000000"/>
                </a:solidFill>
              </a:rPr>
              <a:t>M</a:t>
            </a:r>
            <a:r>
              <a:rPr sz="2800" lang="en-US">
                <a:solidFill>
                  <a:srgbClr val="000000"/>
                </a:solidFill>
              </a:rPr>
              <a:t>ER</a:t>
            </a:r>
            <a:r>
              <a:rPr sz="2800" lang="en-US">
                <a:solidFill>
                  <a:srgbClr val="000000"/>
                </a:solidFill>
              </a:rPr>
              <a:t>I</a:t>
            </a:r>
            <a:r>
              <a:rPr sz="2800" lang="en-US">
                <a:solidFill>
                  <a:srgbClr val="000000"/>
                </a:solidFill>
              </a:rPr>
              <a:t>S</a:t>
            </a:r>
            <a:r>
              <a:rPr sz="2800" lang="en-US">
                <a:solidFill>
                  <a:srgbClr val="000000"/>
                </a:solidFill>
              </a:rPr>
              <a:t>I</a:t>
            </a:r>
            <a:r>
              <a:rPr sz="2800" lang="en-US">
                <a:solidFill>
                  <a:srgbClr val="000000"/>
                </a:solidFill>
              </a:rPr>
              <a:t>N</a:t>
            </a:r>
            <a:r>
              <a:rPr sz="2800" lang="en-US">
                <a:solidFill>
                  <a:srgbClr val="000000"/>
                </a:solidFill>
              </a:rPr>
              <a:t>G</a:t>
            </a:r>
            <a:endParaRPr sz="2800" lang="en-IN">
              <a:solidFill>
                <a:srgbClr val="000000"/>
              </a:solidFill>
            </a:endParaRPr>
          </a:p>
          <a:p>
            <a:endParaRPr sz="2800" lang="en-IN">
              <a:solidFill>
                <a:srgbClr val="000000"/>
              </a:solidFill>
            </a:endParaRPr>
          </a:p>
          <a:p>
            <a:r>
              <a:rPr sz="2800" lang="en-US">
                <a:solidFill>
                  <a:srgbClr val="000000"/>
                </a:solidFill>
              </a:rPr>
              <a:t>4</a:t>
            </a:r>
            <a:r>
              <a:rPr sz="2800" lang="en-US">
                <a:solidFill>
                  <a:srgbClr val="000000"/>
                </a:solidFill>
              </a:rPr>
              <a:t>.</a:t>
            </a:r>
            <a:r>
              <a:rPr sz="2800" lang="en-US">
                <a:solidFill>
                  <a:srgbClr val="000000"/>
                </a:solidFill>
              </a:rPr>
              <a:t>B</a:t>
            </a:r>
            <a:r>
              <a:rPr sz="2800" lang="en-US">
                <a:solidFill>
                  <a:srgbClr val="000000"/>
                </a:solidFill>
              </a:rPr>
              <a:t>A</a:t>
            </a:r>
            <a:r>
              <a:rPr sz="2800" lang="en-US">
                <a:solidFill>
                  <a:srgbClr val="000000"/>
                </a:solidFill>
              </a:rPr>
              <a:t>R</a:t>
            </a:r>
            <a:r>
              <a:rPr sz="2800" lang="en-US">
                <a:solidFill>
                  <a:srgbClr val="000000"/>
                </a:solidFill>
              </a:rPr>
              <a:t> </a:t>
            </a:r>
            <a:r>
              <a:rPr sz="2800" lang="en-US">
                <a:solidFill>
                  <a:srgbClr val="000000"/>
                </a:solidFill>
              </a:rPr>
              <a:t>G</a:t>
            </a:r>
            <a:r>
              <a:rPr sz="2800" lang="en-US">
                <a:solidFill>
                  <a:srgbClr val="000000"/>
                </a:solidFill>
              </a:rPr>
              <a:t>R</a:t>
            </a:r>
            <a:r>
              <a:rPr sz="2800" lang="en-US">
                <a:solidFill>
                  <a:srgbClr val="000000"/>
                </a:solidFill>
              </a:rPr>
              <a:t>A</a:t>
            </a:r>
            <a:r>
              <a:rPr sz="2800" lang="en-US">
                <a:solidFill>
                  <a:srgbClr val="000000"/>
                </a:solidFill>
              </a:rPr>
              <a:t>P</a:t>
            </a:r>
            <a:r>
              <a:rPr sz="2800" lang="en-US">
                <a:solidFill>
                  <a:srgbClr val="000000"/>
                </a:solidFill>
              </a:rPr>
              <a:t>H</a:t>
            </a:r>
            <a:endParaRPr sz="2800" lang="en-IN">
              <a:solidFill>
                <a:srgbClr val="000000"/>
              </a:solidFill>
            </a:endParaRPr>
          </a:p>
          <a:p>
            <a:endParaRPr sz="2800" lang="en-IN">
              <a:solidFill>
                <a:srgbClr val="000000"/>
              </a:solidFill>
            </a:endParaRPr>
          </a:p>
          <a:p>
            <a:r>
              <a:rPr sz="2800" lang="en-US">
                <a:solidFill>
                  <a:srgbClr val="000000"/>
                </a:solidFill>
              </a:rPr>
              <a:t>5</a:t>
            </a:r>
            <a:r>
              <a:rPr sz="2800" lang="en-US">
                <a:solidFill>
                  <a:srgbClr val="000000"/>
                </a:solidFill>
              </a:rPr>
              <a:t>.</a:t>
            </a:r>
            <a:r>
              <a:rPr sz="2800" lang="en-US">
                <a:solidFill>
                  <a:srgbClr val="000000"/>
                </a:solidFill>
              </a:rPr>
              <a:t> </a:t>
            </a:r>
            <a:r>
              <a:rPr sz="2800" lang="en-US">
                <a:solidFill>
                  <a:srgbClr val="000000"/>
                </a:solidFill>
              </a:rPr>
              <a:t>P</a:t>
            </a:r>
            <a:r>
              <a:rPr sz="2800" lang="en-US">
                <a:solidFill>
                  <a:srgbClr val="000000"/>
                </a:solidFill>
              </a:rPr>
              <a:t>i</a:t>
            </a:r>
            <a:r>
              <a:rPr sz="2800" lang="en-US">
                <a:solidFill>
                  <a:srgbClr val="000000"/>
                </a:solidFill>
              </a:rPr>
              <a:t>e</a:t>
            </a:r>
            <a:r>
              <a:rPr sz="2800" lang="en-US">
                <a:solidFill>
                  <a:srgbClr val="000000"/>
                </a:solidFill>
              </a:rPr>
              <a:t> </a:t>
            </a:r>
            <a:r>
              <a:rPr sz="2800" lang="en-US">
                <a:solidFill>
                  <a:srgbClr val="000000"/>
                </a:solidFill>
              </a:rPr>
              <a:t>c</a:t>
            </a:r>
            <a:r>
              <a:rPr sz="2800" lang="en-US">
                <a:solidFill>
                  <a:srgbClr val="000000"/>
                </a:solidFill>
              </a:rPr>
              <a:t>h</a:t>
            </a:r>
            <a:r>
              <a:rPr sz="2800" lang="en-US">
                <a:solidFill>
                  <a:srgbClr val="000000"/>
                </a:solidFill>
              </a:rPr>
              <a:t>a</a:t>
            </a:r>
            <a:r>
              <a:rPr sz="2800" lang="en-US">
                <a:solidFill>
                  <a:srgbClr val="000000"/>
                </a:solidFill>
              </a:rPr>
              <a:t>rt </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20" name="Title 1"/>
          <p:cNvSpPr>
            <a:spLocks noGrp="1"/>
          </p:cNvSpPr>
          <p:nvPr>
            <p:ph type="title"/>
          </p:nvPr>
        </p:nvSpPr>
        <p:spPr>
          <a:xfrm>
            <a:off x="755332" y="385444"/>
            <a:ext cx="10681335" cy="723901"/>
          </a:xfrm>
        </p:spPr>
        <p:txBody>
          <a:bodyPr/>
          <a:p>
            <a:r>
              <a:rPr dirty="0" lang="en-IN"/>
              <a:t>Dataset Description</a:t>
            </a:r>
          </a:p>
        </p:txBody>
      </p:sp>
      <p:sp>
        <p:nvSpPr>
          <p:cNvPr id="1048621" name=""/>
          <p:cNvSpPr txBox="1"/>
          <p:nvPr/>
        </p:nvSpPr>
        <p:spPr>
          <a:xfrm>
            <a:off x="2096000" y="1976565"/>
            <a:ext cx="5394359" cy="4282440"/>
          </a:xfrm>
          <a:prstGeom prst="rect"/>
        </p:spPr>
        <p:txBody>
          <a:bodyPr rtlCol="0" wrap="square">
            <a:spAutoFit/>
          </a:bodyPr>
          <a:p>
            <a:r>
              <a:rPr sz="2800" lang="en-US">
                <a:solidFill>
                  <a:srgbClr val="000000"/>
                </a:solidFill>
              </a:rPr>
              <a:t>1. Employee data downloaded from edunet dashboard.</a:t>
            </a:r>
            <a:endParaRPr sz="2800" lang="en-IN">
              <a:solidFill>
                <a:srgbClr val="000000"/>
              </a:solidFill>
            </a:endParaRPr>
          </a:p>
          <a:p>
            <a:r>
              <a:rPr sz="2800" lang="en-US">
                <a:solidFill>
                  <a:srgbClr val="000000"/>
                </a:solidFill>
              </a:rPr>
              <a:t>2. Featured:</a:t>
            </a:r>
            <a:endParaRPr sz="2800" lang="en-IN">
              <a:solidFill>
                <a:srgbClr val="000000"/>
              </a:solidFill>
            </a:endParaRPr>
          </a:p>
          <a:p>
            <a:r>
              <a:rPr sz="2800" lang="en-US">
                <a:solidFill>
                  <a:srgbClr val="000000"/>
                </a:solidFill>
              </a:rPr>
              <a:t>                     Totally 26 features were available in that 4 were considered </a:t>
            </a:r>
            <a:endParaRPr sz="2800" lang="en-IN">
              <a:solidFill>
                <a:srgbClr val="000000"/>
              </a:solidFill>
            </a:endParaRPr>
          </a:p>
          <a:p>
            <a:r>
              <a:rPr sz="2800" lang="en-US">
                <a:solidFill>
                  <a:srgbClr val="000000"/>
                </a:solidFill>
              </a:rPr>
              <a:t>3. General code.</a:t>
            </a:r>
            <a:endParaRPr sz="2800" lang="en-IN">
              <a:solidFill>
                <a:srgbClr val="000000"/>
              </a:solidFill>
            </a:endParaRPr>
          </a:p>
          <a:p>
            <a:r>
              <a:rPr sz="2800" lang="en-US">
                <a:solidFill>
                  <a:srgbClr val="000000"/>
                </a:solidFill>
              </a:rPr>
              <a:t>4. First name.</a:t>
            </a:r>
            <a:endParaRPr sz="2800" lang="en-IN">
              <a:solidFill>
                <a:srgbClr val="000000"/>
              </a:solidFill>
            </a:endParaRPr>
          </a:p>
          <a:p>
            <a:r>
              <a:rPr sz="2800" lang="en-US">
                <a:solidFill>
                  <a:srgbClr val="000000"/>
                </a:solidFill>
              </a:rPr>
              <a:t>5. Business unit.</a:t>
            </a:r>
            <a:endParaRPr sz="2800" lang="en-IN">
              <a:solidFill>
                <a:srgbClr val="000000"/>
              </a:solidFill>
            </a:endParaRPr>
          </a:p>
          <a:p>
            <a:r>
              <a:rPr sz="2800" lang="en-US">
                <a:solidFill>
                  <a:srgbClr val="000000"/>
                </a:solidFill>
              </a:rPr>
              <a:t>6. Performance level.</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19" name=""/>
          <p:cNvSpPr txBox="1"/>
          <p:nvPr/>
        </p:nvSpPr>
        <p:spPr>
          <a:xfrm>
            <a:off x="3058474" y="2916553"/>
            <a:ext cx="6523675" cy="929640"/>
          </a:xfrm>
          <a:prstGeom prst="rect"/>
        </p:spPr>
        <p:txBody>
          <a:bodyPr rtlCol="0" wrap="square">
            <a:spAutoFit/>
          </a:bodyPr>
          <a:p>
            <a:r>
              <a:rPr sz="2800" lang="en-US">
                <a:solidFill>
                  <a:srgbClr val="000000"/>
                </a:solidFill>
              </a:rPr>
              <a:t>=ifs(K2&gt;=5,"very high",K2&gt;=4,"high",K2&gt;=3,"medium",true,"low")</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2024-03-27T19:07:22Z</dcterms:created>
  <dcterms:modified xsi:type="dcterms:W3CDTF">2024-09-03T13:27:00Z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2d3164855aba49c39f47b20d8be4a84a</vt:lpwstr>
  </property>
</Properties>
</file>