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SANDHIYA. T</a:t>
            </a:r>
          </a:p>
          <a:p>
            <a:r>
              <a:rPr lang="en-US" sz="2400" dirty="0"/>
              <a:t>REGISTER NO     : 122202316           </a:t>
            </a:r>
          </a:p>
          <a:p>
            <a:r>
              <a:rPr lang="en-US" sz="2400"/>
              <a:t>                               (6DDAA01DAAB7D73A6D94A00088B95A0E)</a:t>
            </a:r>
            <a:endParaRPr lang="en-US" sz="2400" dirty="0"/>
          </a:p>
          <a:p>
            <a:r>
              <a:rPr lang="en-US" sz="2400" dirty="0"/>
              <a:t>DEPARTMENT    : B.COM (CORPORATE SECRETARYSHIP)</a:t>
            </a:r>
          </a:p>
          <a:p>
            <a:r>
              <a:rPr lang="en-US" sz="2400" dirty="0"/>
              <a:t>COLLEGE             :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447B3BDF-22EB-C05A-1B3E-336B044FF297}"/>
              </a:ext>
            </a:extLst>
          </p:cNvPr>
          <p:cNvSpPr txBox="1"/>
          <p:nvPr/>
        </p:nvSpPr>
        <p:spPr>
          <a:xfrm>
            <a:off x="509079" y="1049337"/>
            <a:ext cx="9465584" cy="5262979"/>
          </a:xfrm>
          <a:prstGeom prst="rect">
            <a:avLst/>
          </a:prstGeom>
          <a:noFill/>
        </p:spPr>
        <p:txBody>
          <a:bodyPr wrap="square" rtlCol="0">
            <a:spAutoFit/>
          </a:bodyPr>
          <a:lstStyle/>
          <a:p>
            <a:pPr algn="l"/>
            <a:r>
              <a:rPr lang="en-US" sz="2400" b="1" dirty="0"/>
              <a:t>1.</a:t>
            </a:r>
            <a:r>
              <a:rPr lang="en-US" sz="2400" dirty="0"/>
              <a:t> </a:t>
            </a:r>
            <a:r>
              <a:rPr lang="en-US" sz="2400" b="1" dirty="0"/>
              <a:t>Data Collection:</a:t>
            </a:r>
            <a:r>
              <a:rPr lang="en-US" sz="2400" dirty="0"/>
              <a:t> Gather employee performance data (e.g., sales numbers, customer satisfaction ratings, task completion rates).
</a:t>
            </a:r>
            <a:r>
              <a:rPr lang="en-US" sz="2400" b="1" dirty="0"/>
              <a:t>2.</a:t>
            </a:r>
            <a:r>
              <a:rPr lang="en-US" sz="2400" dirty="0"/>
              <a:t> </a:t>
            </a:r>
            <a:r>
              <a:rPr lang="en-US" sz="2400" b="1" dirty="0"/>
              <a:t>Data Entry: </a:t>
            </a:r>
            <a:r>
              <a:rPr lang="en-US" sz="2400" dirty="0"/>
              <a:t>Enter data into an Excel spreadsheet.
</a:t>
            </a:r>
            <a:r>
              <a:rPr lang="en-US" sz="2400" b="1" dirty="0"/>
              <a:t>3. Data Cleaning</a:t>
            </a:r>
            <a:r>
              <a:rPr lang="en-US" sz="2400" dirty="0"/>
              <a:t>: Ensure data accuracy, handle missing values, and remove duplicates.
</a:t>
            </a:r>
            <a:r>
              <a:rPr lang="en-US" sz="2400" b="1" dirty="0"/>
              <a:t>4. Performance Metrics:</a:t>
            </a:r>
            <a:r>
              <a:rPr lang="en-US" sz="2400" dirty="0"/>
              <a:t> Calculate performance metrics (e.g., average sales, satisfaction ratings, task completion rates).
</a:t>
            </a:r>
            <a:r>
              <a:rPr lang="en-US" sz="2400" b="1" dirty="0"/>
              <a:t>5. Weightage Assignment: </a:t>
            </a:r>
            <a:r>
              <a:rPr lang="en-US" sz="2400" dirty="0"/>
              <a:t>Assign weights to each metric based on importance.
</a:t>
            </a:r>
            <a:r>
              <a:rPr lang="en-US" sz="2400" b="1" dirty="0"/>
              <a:t>6. Scoring:</a:t>
            </a:r>
            <a:r>
              <a:rPr lang="en-US" sz="2400" dirty="0"/>
              <a:t> Calculate a weighted score for each employee.
</a:t>
            </a:r>
            <a:r>
              <a:rPr lang="en-US" sz="2400" b="1" dirty="0"/>
              <a:t>7. Ranking: </a:t>
            </a:r>
            <a:r>
              <a:rPr lang="en-US" sz="2400" dirty="0"/>
              <a:t>Rank employees based on their scores.
</a:t>
            </a:r>
            <a:r>
              <a:rPr lang="en-US" sz="2400" b="1" dirty="0"/>
              <a:t>8. Visualization: </a:t>
            </a:r>
            <a:r>
              <a:rPr lang="en-US" sz="2400" dirty="0"/>
              <a:t>Use charts and graphs to visualize performance data.
</a:t>
            </a:r>
            <a:r>
              <a:rPr lang="en-US" sz="2400" b="1" dirty="0"/>
              <a:t>9. Analysis: </a:t>
            </a:r>
            <a:r>
              <a:rPr lang="en-US" sz="2400" dirty="0"/>
              <a:t>Analyze data to identify trends, strengths, and weaknesses.
</a:t>
            </a:r>
            <a:r>
              <a:rPr lang="en-US" sz="2400" b="1" dirty="0"/>
              <a:t>10. Insights:</a:t>
            </a:r>
            <a:r>
              <a:rPr lang="en-US" sz="2400" dirty="0"/>
              <a:t> Draw insights and recommendations for improvement</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8" y="541103"/>
            <a:ext cx="6701622" cy="5079694"/>
          </a:xfrm>
        </p:spPr>
        <p:txBody>
          <a:bodyPr/>
          <a:lstStyle/>
          <a:p>
            <a:r>
              <a:rPr lang="en-US" sz="2400" b="1" dirty="0"/>
              <a:t>Some commonly used Excel functions for performance analysis include:
</a:t>
            </a:r>
            <a:r>
              <a:rPr lang="en-US" sz="2400" dirty="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2F92AA3-721F-7D72-C531-69581C47846F}"/>
              </a:ext>
            </a:extLst>
          </p:cNvPr>
          <p:cNvSpPr txBox="1"/>
          <p:nvPr/>
        </p:nvSpPr>
        <p:spPr>
          <a:xfrm>
            <a:off x="1156816" y="1314058"/>
            <a:ext cx="8210036" cy="5201424"/>
          </a:xfrm>
          <a:prstGeom prst="rect">
            <a:avLst/>
          </a:prstGeom>
          <a:noFill/>
        </p:spPr>
        <p:txBody>
          <a:bodyPr wrap="square" rtlCol="0">
            <a:spAutoFit/>
          </a:bodyPr>
          <a:lstStyle/>
          <a:p>
            <a:pPr marL="342900" indent="-342900" algn="l">
              <a:buFont typeface="Arial" panose="020B0604020202020204" pitchFamily="34" charset="0"/>
              <a:buChar char="•"/>
            </a:pPr>
            <a:r>
              <a:rPr lang="en-US" sz="2400" b="1" dirty="0"/>
              <a:t>
</a:t>
            </a:r>
            <a:r>
              <a:rPr lang="en-US" sz="2800" b="1" dirty="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5" y="1143634"/>
            <a:ext cx="628289" cy="476281"/>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41054B1-42B6-FD84-20ED-4D43958385C5}"/>
              </a:ext>
            </a:extLst>
          </p:cNvPr>
          <p:cNvSpPr txBox="1"/>
          <p:nvPr/>
        </p:nvSpPr>
        <p:spPr>
          <a:xfrm>
            <a:off x="1218934" y="1389162"/>
            <a:ext cx="4867170" cy="5078313"/>
          </a:xfrm>
          <a:prstGeom prst="rect">
            <a:avLst/>
          </a:prstGeom>
          <a:noFill/>
        </p:spPr>
        <p:txBody>
          <a:bodyPr wrap="square" rtlCol="0">
            <a:spAutoFit/>
          </a:bodyPr>
          <a:lstStyle/>
          <a:p>
            <a:pPr marL="342900" indent="-342900" algn="l">
              <a:buFont typeface="+mj-lt"/>
              <a:buAutoNum type="arabicPeriod"/>
            </a:pPr>
            <a:r>
              <a:rPr lang="en-US" b="1" dirty="0"/>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15297" y="32721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5CE45D5-A0EE-5010-E368-9C2DF2A24E8B}"/>
              </a:ext>
            </a:extLst>
          </p:cNvPr>
          <p:cNvSpPr txBox="1"/>
          <p:nvPr/>
        </p:nvSpPr>
        <p:spPr>
          <a:xfrm>
            <a:off x="1191148" y="1197276"/>
            <a:ext cx="7814740" cy="5078313"/>
          </a:xfrm>
          <a:prstGeom prst="rect">
            <a:avLst/>
          </a:prstGeom>
          <a:noFill/>
        </p:spPr>
        <p:txBody>
          <a:bodyPr wrap="square" rtlCol="0">
            <a:spAutoFit/>
          </a:bodyPr>
          <a:lstStyle/>
          <a:p>
            <a:pPr algn="l"/>
            <a:r>
              <a:rPr lang="en-US" b="1" dirty="0"/>
              <a:t>Title: Employee Performance Analysis
Objective: Analyze employee performance data to identify areas for improvement and inform HR strategies.
Scope: Analyze performance metrics, identify trends, and develop recommendations.
</a:t>
            </a:r>
          </a:p>
          <a:p>
            <a:pPr algn="l"/>
            <a:r>
              <a:rPr lang="en-US" b="1" dirty="0"/>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0" y="1345642"/>
            <a:ext cx="5204807" cy="34671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52" y="1863801"/>
            <a:ext cx="4269595" cy="3785652"/>
          </a:xfrm>
          <a:prstGeom prst="rect">
            <a:avLst/>
          </a:prstGeom>
          <a:noFill/>
        </p:spPr>
        <p:txBody>
          <a:bodyPr wrap="square" rtlCol="0">
            <a:spAutoFit/>
          </a:bodyPr>
          <a:lstStyle/>
          <a:p>
            <a:pPr marL="285750" indent="-285750" algn="l">
              <a:buFont typeface="Arial" panose="020B0604020202020204" pitchFamily="34" charset="0"/>
              <a:buChar char="•"/>
            </a:pPr>
            <a:r>
              <a:rPr lang="en-US" sz="2400" b="1" dirty="0"/>
              <a:t> HR Managers</a:t>
            </a:r>
          </a:p>
          <a:p>
            <a:pPr marL="285750" indent="-285750" algn="l">
              <a:buFont typeface="Arial" panose="020B0604020202020204" pitchFamily="34" charset="0"/>
              <a:buChar char="•"/>
            </a:pPr>
            <a:r>
              <a:rPr lang="en-US" sz="2400" b="1" dirty="0"/>
              <a:t> Department managers</a:t>
            </a:r>
          </a:p>
          <a:p>
            <a:pPr marL="285750" indent="-285750" algn="l">
              <a:buFont typeface="Arial" panose="020B0604020202020204" pitchFamily="34" charset="0"/>
              <a:buChar char="•"/>
            </a:pPr>
            <a:r>
              <a:rPr lang="en-US" sz="2400" b="1" dirty="0"/>
              <a:t> Team leads</a:t>
            </a:r>
          </a:p>
          <a:p>
            <a:pPr marL="285750" indent="-285750" algn="l">
              <a:buFont typeface="Arial" panose="020B0604020202020204" pitchFamily="34" charset="0"/>
              <a:buChar char="•"/>
            </a:pPr>
            <a:r>
              <a:rPr lang="en-US" sz="2400" b="1" dirty="0"/>
              <a:t> Employees themselves </a:t>
            </a:r>
          </a:p>
          <a:p>
            <a:pPr marL="285750" indent="-285750" algn="l">
              <a:buFont typeface="Arial" panose="020B0604020202020204" pitchFamily="34" charset="0"/>
              <a:buChar char="•"/>
            </a:pPr>
            <a:r>
              <a:rPr lang="en-US" sz="2400" b="1" dirty="0"/>
              <a:t> Senior leadership</a:t>
            </a:r>
          </a:p>
          <a:p>
            <a:pPr marL="342900" indent="-342900" algn="l">
              <a:buFont typeface="Arial" panose="020B0604020202020204" pitchFamily="34" charset="0"/>
              <a:buChar char="•"/>
            </a:pPr>
            <a:r>
              <a:rPr lang="en-US" sz="2400" b="1" dirty="0"/>
              <a:t> Training and development teams</a:t>
            </a:r>
          </a:p>
          <a:p>
            <a:pPr marL="342900" indent="-342900" algn="l">
              <a:buFont typeface="Arial" panose="020B0604020202020204" pitchFamily="34" charset="0"/>
              <a:buChar char="•"/>
            </a:pPr>
            <a:r>
              <a:rPr lang="en-US" sz="2400" b="1" dirty="0"/>
              <a:t> Compensation and Benefit teams</a:t>
            </a:r>
          </a:p>
          <a:p>
            <a:pPr marL="342900" indent="-342900" algn="l">
              <a:buFont typeface="Arial" panose="020B0604020202020204" pitchFamily="34" charset="0"/>
              <a:buChar char="•"/>
            </a:pPr>
            <a:r>
              <a:rPr lang="en-US" sz="2400" b="1" dirty="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1" y="1256044"/>
            <a:ext cx="7740162" cy="2814617"/>
          </a:xfrm>
          <a:prstGeom prst="rect">
            <a:avLst/>
          </a:prstGeom>
          <a:noFill/>
        </p:spPr>
        <p:txBody>
          <a:bodyPr wrap="square" rtlCol="0">
            <a:spAutoFit/>
          </a:bodyPr>
          <a:lstStyle/>
          <a:p>
            <a:pPr>
              <a:lnSpc>
                <a:spcPct val="150000"/>
              </a:lnSpc>
            </a:pPr>
            <a:r>
              <a:rPr lang="en-US" sz="2000" b="1" dirty="0"/>
              <a:t>Employee data set which give the overall data of all employee is downloaded from Kaggle</a:t>
            </a:r>
          </a:p>
          <a:p>
            <a:pPr>
              <a:lnSpc>
                <a:spcPct val="150000"/>
              </a:lnSpc>
            </a:pPr>
            <a:r>
              <a:rPr lang="en-US" sz="2000" b="1" dirty="0"/>
              <a:t>It has totally 26 features of data </a:t>
            </a:r>
          </a:p>
          <a:p>
            <a:pPr>
              <a:lnSpc>
                <a:spcPct val="150000"/>
              </a:lnSpc>
            </a:pPr>
            <a:r>
              <a:rPr lang="en-US" sz="2000" b="1" dirty="0"/>
              <a:t>Highlighted the data that requires for project they are:</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
        <p:nvSpPr>
          <p:cNvPr id="6" name="TextBox 5">
            <a:extLst>
              <a:ext uri="{FF2B5EF4-FFF2-40B4-BE49-F238E27FC236}">
                <a16:creationId xmlns:a16="http://schemas.microsoft.com/office/drawing/2014/main" id="{19A122E5-91D1-B127-46EB-740B9F99863D}"/>
              </a:ext>
            </a:extLst>
          </p:cNvPr>
          <p:cNvSpPr txBox="1"/>
          <p:nvPr/>
        </p:nvSpPr>
        <p:spPr>
          <a:xfrm>
            <a:off x="2863361" y="3164681"/>
            <a:ext cx="3834702" cy="3693319"/>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800" b="1" dirty="0"/>
              <a:t>Employee id </a:t>
            </a:r>
          </a:p>
          <a:p>
            <a:pPr marL="285750" indent="-285750">
              <a:lnSpc>
                <a:spcPct val="150000"/>
              </a:lnSpc>
              <a:buFont typeface="Wingdings" panose="05000000000000000000" pitchFamily="2" charset="2"/>
              <a:buChar char="q"/>
            </a:pPr>
            <a:r>
              <a:rPr lang="en-US" sz="1800" b="1" dirty="0"/>
              <a:t> Employee name </a:t>
            </a:r>
          </a:p>
          <a:p>
            <a:pPr marL="285750" indent="-285750">
              <a:lnSpc>
                <a:spcPct val="150000"/>
              </a:lnSpc>
              <a:buFont typeface="Wingdings" panose="05000000000000000000" pitchFamily="2" charset="2"/>
              <a:buChar char="q"/>
            </a:pPr>
            <a:r>
              <a:rPr lang="en-US" sz="1800" b="1" dirty="0"/>
              <a:t>Business unit</a:t>
            </a:r>
          </a:p>
          <a:p>
            <a:pPr marL="285750" indent="-285750">
              <a:lnSpc>
                <a:spcPct val="150000"/>
              </a:lnSpc>
              <a:buFont typeface="Wingdings" panose="05000000000000000000" pitchFamily="2" charset="2"/>
              <a:buChar char="q"/>
            </a:pPr>
            <a:r>
              <a:rPr lang="en-US" sz="1800" b="1" dirty="0"/>
              <a:t>Employee type</a:t>
            </a:r>
          </a:p>
          <a:p>
            <a:pPr marL="285750" indent="-285750">
              <a:lnSpc>
                <a:spcPct val="150000"/>
              </a:lnSpc>
              <a:buFont typeface="Wingdings" panose="05000000000000000000" pitchFamily="2" charset="2"/>
              <a:buChar char="q"/>
            </a:pPr>
            <a:r>
              <a:rPr lang="en-US" sz="1800" b="1" dirty="0"/>
              <a:t>Employee status</a:t>
            </a:r>
          </a:p>
          <a:p>
            <a:pPr marL="285750" indent="-285750">
              <a:lnSpc>
                <a:spcPct val="150000"/>
              </a:lnSpc>
              <a:buFont typeface="Wingdings" panose="05000000000000000000" pitchFamily="2" charset="2"/>
              <a:buChar char="q"/>
            </a:pPr>
            <a:r>
              <a:rPr lang="en-US" sz="1800" b="1" dirty="0"/>
              <a:t> gender code</a:t>
            </a:r>
          </a:p>
          <a:p>
            <a:pPr marL="285750" indent="-285750">
              <a:lnSpc>
                <a:spcPct val="150000"/>
              </a:lnSpc>
              <a:buFont typeface="Wingdings" panose="05000000000000000000" pitchFamily="2" charset="2"/>
              <a:buChar char="q"/>
            </a:pPr>
            <a:r>
              <a:rPr lang="en-US" sz="1800" b="1" dirty="0"/>
              <a:t> performance score</a:t>
            </a:r>
          </a:p>
          <a:p>
            <a:pPr marL="285750" indent="-285750">
              <a:lnSpc>
                <a:spcPct val="150000"/>
              </a:lnSpc>
              <a:buFont typeface="Wingdings" panose="05000000000000000000" pitchFamily="2" charset="2"/>
              <a:buChar char="q"/>
            </a:pPr>
            <a:r>
              <a:rPr lang="en-US" sz="1800" b="1" dirty="0"/>
              <a:t>Current employee rating</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333679"/>
            <a:ext cx="66294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IFS(Z8&gt;=5,”VERYHIGH”,Z8&gt;=4,“HIGH”,Z8&gt;=3,”MED”,TRUE,”LOW”)</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26</cp:revision>
  <dcterms:created xsi:type="dcterms:W3CDTF">2024-03-29T15:07:22Z</dcterms:created>
  <dcterms:modified xsi:type="dcterms:W3CDTF">2024-09-13T05:37:58Z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