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4" r:id="rId18"/>
    <p:sldId id="275" r:id="rId19"/>
  </p:sldIdLst>
  <p:sldSz cx="9144000" cy="6858000" type="screen4x3"/>
  <p:notesSz cx="6858000" cy="9144000"/>
  <p:embeddedFontLst>
    <p:embeddedFont>
      <p:font typeface="Open Sans ExtraBold" panose="020B0906030804020204" pitchFamily="34" charset="0"/>
      <p:bold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922"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44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lvl1pPr marL="457200" lvl="0" indent="-381000" algn="l">
              <a:lnSpc>
                <a:spcPct val="114000"/>
              </a:lnSpc>
              <a:spcBef>
                <a:spcPts val="480"/>
              </a:spcBef>
              <a:spcAft>
                <a:spcPts val="0"/>
              </a:spcAft>
              <a:buClr>
                <a:schemeClr val="dk1"/>
              </a:buClr>
              <a:buSzPts val="2400"/>
              <a:buFont typeface="Noto Sans Symbols"/>
              <a:buChar char="▪"/>
              <a:defRPr sz="2400">
                <a:latin typeface="Calibri"/>
                <a:ea typeface="Calibri"/>
                <a:cs typeface="Calibri"/>
                <a:sym typeface="Calibri"/>
              </a:defRPr>
            </a:lvl1pPr>
            <a:lvl2pPr marL="914400" lvl="1" indent="-355600" algn="l">
              <a:lnSpc>
                <a:spcPct val="114000"/>
              </a:lnSpc>
              <a:spcBef>
                <a:spcPts val="400"/>
              </a:spcBef>
              <a:spcAft>
                <a:spcPts val="0"/>
              </a:spcAft>
              <a:buClr>
                <a:schemeClr val="dk1"/>
              </a:buClr>
              <a:buSzPts val="2000"/>
              <a:buFont typeface="Arial"/>
              <a:buChar char="•"/>
              <a:defRPr sz="2000">
                <a:latin typeface="Calibri"/>
                <a:ea typeface="Calibri"/>
                <a:cs typeface="Calibri"/>
                <a:sym typeface="Calibri"/>
              </a:defRPr>
            </a:lvl2pPr>
            <a:lvl3pPr marL="1371600" lvl="2" indent="-342900" algn="l">
              <a:lnSpc>
                <a:spcPct val="114000"/>
              </a:lnSpc>
              <a:spcBef>
                <a:spcPts val="360"/>
              </a:spcBef>
              <a:spcAft>
                <a:spcPts val="0"/>
              </a:spcAft>
              <a:buClr>
                <a:schemeClr val="dk1"/>
              </a:buClr>
              <a:buSzPts val="1800"/>
              <a:buChar char="•"/>
              <a:defRPr sz="1800">
                <a:latin typeface="Calibri"/>
                <a:ea typeface="Calibri"/>
                <a:cs typeface="Calibri"/>
                <a:sym typeface="Calibri"/>
              </a:defRPr>
            </a:lvl3pPr>
            <a:lvl4pPr marL="1828800" lvl="3" indent="-330200" algn="l">
              <a:lnSpc>
                <a:spcPct val="114000"/>
              </a:lnSpc>
              <a:spcBef>
                <a:spcPts val="320"/>
              </a:spcBef>
              <a:spcAft>
                <a:spcPts val="0"/>
              </a:spcAft>
              <a:buClr>
                <a:schemeClr val="dk1"/>
              </a:buClr>
              <a:buSzPts val="1600"/>
              <a:buChar char="–"/>
              <a:defRPr sz="1600">
                <a:latin typeface="Calibri"/>
                <a:ea typeface="Calibri"/>
                <a:cs typeface="Calibri"/>
                <a:sym typeface="Calibri"/>
              </a:defRPr>
            </a:lvl4pPr>
            <a:lvl5pPr marL="2286000" lvl="4" indent="-330200" algn="l">
              <a:lnSpc>
                <a:spcPct val="114000"/>
              </a:lnSpc>
              <a:spcBef>
                <a:spcPts val="320"/>
              </a:spcBef>
              <a:spcAft>
                <a:spcPts val="0"/>
              </a:spcAft>
              <a:buClr>
                <a:schemeClr val="dk1"/>
              </a:buClr>
              <a:buSzPts val="1600"/>
              <a:buChar char="»"/>
              <a:defRPr sz="1600">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3"/>
          <p:cNvSpPr/>
          <p:nvPr/>
        </p:nvSpPr>
        <p:spPr>
          <a:xfrm>
            <a:off x="0" y="6477000"/>
            <a:ext cx="4572000" cy="381000"/>
          </a:xfrm>
          <a:prstGeom prst="rect">
            <a:avLst/>
          </a:prstGeom>
          <a:solidFill>
            <a:srgbClr val="34495E"/>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Department of Computer Science and Engineering</a:t>
            </a:r>
            <a:endParaRPr sz="1600">
              <a:solidFill>
                <a:srgbClr val="FFFFFF"/>
              </a:solidFill>
              <a:latin typeface="Calibri"/>
              <a:ea typeface="Calibri"/>
              <a:cs typeface="Calibri"/>
              <a:sym typeface="Calibri"/>
            </a:endParaRPr>
          </a:p>
        </p:txBody>
      </p:sp>
      <p:cxnSp>
        <p:nvCxnSpPr>
          <p:cNvPr id="23" name="Google Shape;23;p3"/>
          <p:cNvCxnSpPr/>
          <p:nvPr/>
        </p:nvCxnSpPr>
        <p:spPr>
          <a:xfrm>
            <a:off x="190500" y="914400"/>
            <a:ext cx="8763000" cy="0"/>
          </a:xfrm>
          <a:prstGeom prst="straightConnector1">
            <a:avLst/>
          </a:prstGeom>
          <a:noFill/>
          <a:ln w="9525" cap="flat" cmpd="sng">
            <a:solidFill>
              <a:srgbClr val="D8D8D8"/>
            </a:solidFill>
            <a:prstDash val="solid"/>
            <a:round/>
            <a:headEnd type="none" w="sm" len="sm"/>
            <a:tailEnd type="none" w="sm" len="sm"/>
          </a:ln>
        </p:spPr>
      </p:cxnSp>
      <p:sp>
        <p:nvSpPr>
          <p:cNvPr id="24" name="Google Shape;24;p3"/>
          <p:cNvSpPr/>
          <p:nvPr/>
        </p:nvSpPr>
        <p:spPr>
          <a:xfrm>
            <a:off x="4572000" y="6477490"/>
            <a:ext cx="4572000" cy="381000"/>
          </a:xfrm>
          <a:prstGeom prst="rect">
            <a:avLst/>
          </a:prstGeom>
          <a:solidFill>
            <a:srgbClr val="34495E"/>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Rajalakshmi Engineering College 		</a:t>
            </a:r>
            <a:fld id="{00000000-1234-1234-1234-123412341234}" type="slidenum">
              <a:rPr lang="en-US" sz="1600">
                <a:solidFill>
                  <a:srgbClr val="FFFFFF"/>
                </a:solidFill>
                <a:latin typeface="Calibri"/>
                <a:ea typeface="Calibri"/>
                <a:cs typeface="Calibri"/>
                <a:sym typeface="Calibri"/>
              </a:rPr>
              <a:t>‹#›</a:t>
            </a:fld>
            <a:endParaRPr sz="1600">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Open Sans ExtraBold"/>
              <a:buNone/>
              <a:defRPr b="1">
                <a:latin typeface="Open Sans ExtraBold"/>
                <a:ea typeface="Open Sans ExtraBold"/>
                <a:cs typeface="Open Sans ExtraBold"/>
                <a:sym typeface="Open Sans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8" name="Google Shape;2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l="-776" t="63278" r="776" b="-30897"/>
          <a:stretch/>
        </p:blipFill>
        <p:spPr>
          <a:xfrm>
            <a:off x="-72010" y="-2532"/>
            <a:ext cx="9216010" cy="3231811"/>
          </a:xfrm>
          <a:prstGeom prst="rect">
            <a:avLst/>
          </a:prstGeom>
          <a:noFill/>
          <a:ln>
            <a:noFill/>
          </a:ln>
        </p:spPr>
      </p:pic>
      <p:grpSp>
        <p:nvGrpSpPr>
          <p:cNvPr id="89" name="Google Shape;89;p13"/>
          <p:cNvGrpSpPr/>
          <p:nvPr/>
        </p:nvGrpSpPr>
        <p:grpSpPr>
          <a:xfrm>
            <a:off x="-14748" y="986564"/>
            <a:ext cx="9158748" cy="5056607"/>
            <a:chOff x="-14748" y="986564"/>
            <a:chExt cx="9158748" cy="5056607"/>
          </a:xfrm>
        </p:grpSpPr>
        <p:sp>
          <p:nvSpPr>
            <p:cNvPr id="90" name="Google Shape;90;p13"/>
            <p:cNvSpPr txBox="1"/>
            <p:nvPr/>
          </p:nvSpPr>
          <p:spPr>
            <a:xfrm>
              <a:off x="177781" y="4812105"/>
              <a:ext cx="4322209" cy="12310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220701244</a:t>
              </a:r>
              <a:endParaRPr dirty="0"/>
            </a:p>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SANDHIYA K</a:t>
              </a:r>
              <a:endParaRPr dirty="0"/>
            </a:p>
            <a:p>
              <a:pPr marL="0" marR="0" lvl="0" indent="0" algn="l" rtl="0">
                <a:spcBef>
                  <a:spcPts val="0"/>
                </a:spcBef>
                <a:spcAft>
                  <a:spcPts val="0"/>
                </a:spcAft>
                <a:buNone/>
              </a:pPr>
              <a:r>
                <a:rPr lang="en-IN" b="1" dirty="0"/>
                <a:t>DR.N.DURAI MURUGAN M.E., </a:t>
              </a:r>
              <a:r>
                <a:rPr lang="en-IN" b="1" dirty="0" err="1"/>
                <a:t>ph.D.</a:t>
              </a:r>
              <a:endParaRPr b="1" dirty="0"/>
            </a:p>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Computer Science and Engineering</a:t>
              </a:r>
            </a:p>
          </p:txBody>
        </p:sp>
        <p:grpSp>
          <p:nvGrpSpPr>
            <p:cNvPr id="91" name="Google Shape;91;p13"/>
            <p:cNvGrpSpPr/>
            <p:nvPr/>
          </p:nvGrpSpPr>
          <p:grpSpPr>
            <a:xfrm>
              <a:off x="-14748" y="986564"/>
              <a:ext cx="9158748" cy="3628907"/>
              <a:chOff x="-14748" y="986564"/>
              <a:chExt cx="9158748" cy="3628907"/>
            </a:xfrm>
          </p:grpSpPr>
          <p:sp>
            <p:nvSpPr>
              <p:cNvPr id="92" name="Google Shape;92;p13"/>
              <p:cNvSpPr/>
              <p:nvPr/>
            </p:nvSpPr>
            <p:spPr>
              <a:xfrm>
                <a:off x="5003203" y="1761199"/>
                <a:ext cx="4140797" cy="2622445"/>
              </a:xfrm>
              <a:custGeom>
                <a:avLst/>
                <a:gdLst/>
                <a:ahLst/>
                <a:cxnLst/>
                <a:rect l="l" t="t" r="r" b="b"/>
                <a:pathLst>
                  <a:path w="4140797" h="2622445" extrusionOk="0">
                    <a:moveTo>
                      <a:pt x="1" y="0"/>
                    </a:moveTo>
                    <a:lnTo>
                      <a:pt x="4140797" y="0"/>
                    </a:lnTo>
                    <a:lnTo>
                      <a:pt x="4140797" y="2622445"/>
                    </a:lnTo>
                    <a:lnTo>
                      <a:pt x="0" y="2622445"/>
                    </a:lnTo>
                    <a:lnTo>
                      <a:pt x="1311223" y="1311222"/>
                    </a:lnTo>
                    <a:lnTo>
                      <a:pt x="1" y="0"/>
                    </a:lnTo>
                    <a:close/>
                  </a:path>
                </a:pathLst>
              </a:custGeom>
              <a:solidFill>
                <a:srgbClr val="00AAA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3" name="Google Shape;93;p13"/>
              <p:cNvSpPr/>
              <p:nvPr/>
            </p:nvSpPr>
            <p:spPr>
              <a:xfrm>
                <a:off x="0" y="1529371"/>
                <a:ext cx="5743977" cy="3086100"/>
              </a:xfrm>
              <a:prstGeom prst="homePlate">
                <a:avLst>
                  <a:gd name="adj" fmla="val 50000"/>
                </a:avLst>
              </a:prstGeom>
              <a:solidFill>
                <a:srgbClr val="59595B"/>
              </a:solidFill>
              <a:ln w="25400" cap="flat" cmpd="sng">
                <a:solidFill>
                  <a:srgbClr val="59595B"/>
                </a:solidFill>
                <a:prstDash val="solid"/>
                <a:round/>
                <a:headEnd type="none" w="sm" len="sm"/>
                <a:tailEnd type="none" w="sm" len="sm"/>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94" name="Google Shape;94;p13"/>
              <p:cNvGrpSpPr/>
              <p:nvPr/>
            </p:nvGrpSpPr>
            <p:grpSpPr>
              <a:xfrm>
                <a:off x="-14748" y="986564"/>
                <a:ext cx="4014973" cy="1075928"/>
                <a:chOff x="-19391" y="1011603"/>
                <a:chExt cx="5278947" cy="1075928"/>
              </a:xfrm>
            </p:grpSpPr>
            <p:sp>
              <p:nvSpPr>
                <p:cNvPr id="95" name="Google Shape;95;p13"/>
                <p:cNvSpPr/>
                <p:nvPr/>
              </p:nvSpPr>
              <p:spPr>
                <a:xfrm>
                  <a:off x="-19391" y="1011603"/>
                  <a:ext cx="5278947" cy="1075928"/>
                </a:xfrm>
                <a:prstGeom prst="homePlate">
                  <a:avLst>
                    <a:gd name="adj" fmla="val 50000"/>
                  </a:avLst>
                </a:prstGeom>
                <a:solidFill>
                  <a:srgbClr val="00AAAD"/>
                </a:solidFill>
                <a:ln>
                  <a:noFill/>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 name="Google Shape;96;p13"/>
                <p:cNvSpPr txBox="1"/>
                <p:nvPr/>
              </p:nvSpPr>
              <p:spPr>
                <a:xfrm>
                  <a:off x="237041" y="1195624"/>
                  <a:ext cx="4181886" cy="707886"/>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b="1">
                      <a:solidFill>
                        <a:schemeClr val="lt1"/>
                      </a:solidFill>
                      <a:latin typeface="Calibri"/>
                      <a:ea typeface="Calibri"/>
                      <a:cs typeface="Calibri"/>
                      <a:sym typeface="Calibri"/>
                    </a:rPr>
                    <a:t>Introduction to </a:t>
                  </a:r>
                  <a:endParaRPr/>
                </a:p>
                <a:p>
                  <a:pPr marL="0" marR="0" lvl="0" indent="0" algn="ctr" rtl="0">
                    <a:spcBef>
                      <a:spcPts val="0"/>
                    </a:spcBef>
                    <a:spcAft>
                      <a:spcPts val="0"/>
                    </a:spcAft>
                    <a:buNone/>
                  </a:pPr>
                  <a:r>
                    <a:rPr lang="en-US" sz="2000" b="1">
                      <a:solidFill>
                        <a:schemeClr val="lt1"/>
                      </a:solidFill>
                      <a:latin typeface="Calibri"/>
                      <a:ea typeface="Calibri"/>
                      <a:cs typeface="Calibri"/>
                      <a:sym typeface="Calibri"/>
                    </a:rPr>
                    <a:t>Robotic Process Automation </a:t>
                  </a:r>
                  <a:endParaRPr sz="2000" b="1">
                    <a:solidFill>
                      <a:schemeClr val="lt1"/>
                    </a:solidFill>
                    <a:latin typeface="Calibri"/>
                    <a:ea typeface="Calibri"/>
                    <a:cs typeface="Calibri"/>
                    <a:sym typeface="Calibri"/>
                  </a:endParaRPr>
                </a:p>
              </p:txBody>
            </p:sp>
          </p:grpSp>
          <p:sp>
            <p:nvSpPr>
              <p:cNvPr id="97" name="Google Shape;97;p13"/>
              <p:cNvSpPr txBox="1"/>
              <p:nvPr/>
            </p:nvSpPr>
            <p:spPr>
              <a:xfrm>
                <a:off x="177782" y="2100903"/>
                <a:ext cx="4188156"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chemeClr val="lt1"/>
                    </a:solidFill>
                    <a:latin typeface="Calibri"/>
                    <a:ea typeface="Calibri"/>
                    <a:cs typeface="Calibri"/>
                    <a:sym typeface="Calibri"/>
                  </a:rPr>
                  <a:t>ACCIDENT REPORT </a:t>
                </a:r>
              </a:p>
              <a:p>
                <a:pPr marL="0" marR="0" lvl="0" indent="0" algn="l" rtl="0">
                  <a:spcBef>
                    <a:spcPts val="0"/>
                  </a:spcBef>
                  <a:spcAft>
                    <a:spcPts val="0"/>
                  </a:spcAft>
                  <a:buNone/>
                </a:pPr>
                <a:r>
                  <a:rPr lang="en-US" sz="4000" b="1" dirty="0">
                    <a:solidFill>
                      <a:schemeClr val="lt1"/>
                    </a:solidFill>
                    <a:latin typeface="Calibri"/>
                    <a:ea typeface="Calibri"/>
                    <a:cs typeface="Calibri"/>
                    <a:sym typeface="Calibri"/>
                  </a:rPr>
                  <a:t>GENERATOR</a:t>
                </a:r>
                <a:endParaRPr lang="en-US" sz="4000" dirty="0"/>
              </a:p>
            </p:txBody>
          </p:sp>
          <p:sp>
            <p:nvSpPr>
              <p:cNvPr id="98" name="Google Shape;98;p13"/>
              <p:cNvSpPr/>
              <p:nvPr/>
            </p:nvSpPr>
            <p:spPr>
              <a:xfrm>
                <a:off x="4652237" y="1529372"/>
                <a:ext cx="1672363" cy="3086099"/>
              </a:xfrm>
              <a:custGeom>
                <a:avLst/>
                <a:gdLst/>
                <a:ahLst/>
                <a:cxnLst/>
                <a:rect l="l" t="t" r="r" b="b"/>
                <a:pathLst>
                  <a:path w="1672363" h="3086099" extrusionOk="0">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pic>
        <p:nvPicPr>
          <p:cNvPr id="99" name="Google Shape;99;p13"/>
          <p:cNvPicPr preferRelativeResize="0"/>
          <p:nvPr/>
        </p:nvPicPr>
        <p:blipFill rotWithShape="1">
          <a:blip r:embed="rId4">
            <a:alphaModFix/>
          </a:blip>
          <a:srcRect/>
          <a:stretch/>
        </p:blipFill>
        <p:spPr>
          <a:xfrm>
            <a:off x="7128284" y="4441459"/>
            <a:ext cx="1813542" cy="154151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2"/>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Table Design</a:t>
            </a:r>
            <a:endParaRPr>
              <a:latin typeface="Calibri"/>
              <a:ea typeface="Calibri"/>
              <a:cs typeface="Calibri"/>
              <a:sym typeface="Calibri"/>
            </a:endParaRPr>
          </a:p>
        </p:txBody>
      </p:sp>
      <p:sp>
        <p:nvSpPr>
          <p:cNvPr id="163" name="Google Shape;163;p22"/>
          <p:cNvSpPr txBox="1">
            <a:spLocks noGrp="1"/>
          </p:cNvSpPr>
          <p:nvPr>
            <p:ph type="body" idx="1"/>
          </p:nvPr>
        </p:nvSpPr>
        <p:spPr>
          <a:xfrm>
            <a:off x="190500" y="1224966"/>
            <a:ext cx="8628647" cy="5313946"/>
          </a:xfrm>
          <a:prstGeom prst="rect">
            <a:avLst/>
          </a:prstGeom>
          <a:noFill/>
          <a:ln>
            <a:noFill/>
          </a:ln>
        </p:spPr>
        <p:txBody>
          <a:bodyPr spcFirstLastPara="1" wrap="square" lIns="91425" tIns="45700" rIns="91425" bIns="45700" anchor="t" anchorCtr="0">
            <a:normAutofit/>
          </a:bodyPr>
          <a:lstStyle/>
          <a:p>
            <a:pPr marL="342900" lvl="0" indent="-342900" algn="l" rtl="0">
              <a:lnSpc>
                <a:spcPct val="114000"/>
              </a:lnSpc>
              <a:spcBef>
                <a:spcPts val="0"/>
              </a:spcBef>
              <a:spcAft>
                <a:spcPts val="0"/>
              </a:spcAft>
              <a:buClr>
                <a:schemeClr val="dk1"/>
              </a:buClr>
              <a:buSzPts val="2400"/>
              <a:buFont typeface="Noto Sans Symbols"/>
              <a:buChar char="▪"/>
            </a:pPr>
            <a:r>
              <a:rPr lang="en-IN" dirty="0"/>
              <a:t>.</a:t>
            </a:r>
          </a:p>
          <a:p>
            <a:pPr marL="342900" lvl="0" indent="-342900" algn="l" rtl="0">
              <a:lnSpc>
                <a:spcPct val="114000"/>
              </a:lnSpc>
              <a:spcBef>
                <a:spcPts val="0"/>
              </a:spcBef>
              <a:spcAft>
                <a:spcPts val="0"/>
              </a:spcAft>
              <a:buClr>
                <a:schemeClr val="dk1"/>
              </a:buClr>
              <a:buSzPts val="2400"/>
              <a:buFont typeface="Noto Sans Symbols"/>
              <a:buChar char="▪"/>
            </a:pPr>
            <a:endParaRPr dirty="0"/>
          </a:p>
        </p:txBody>
      </p:sp>
      <p:pic>
        <p:nvPicPr>
          <p:cNvPr id="4098" name="Picture 2">
            <a:extLst>
              <a:ext uri="{FF2B5EF4-FFF2-40B4-BE49-F238E27FC236}">
                <a16:creationId xmlns:a16="http://schemas.microsoft.com/office/drawing/2014/main" id="{3E05AE56-D012-6E5D-647F-52389F267B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136" y="914401"/>
            <a:ext cx="3018422" cy="55667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3"/>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Process Design</a:t>
            </a:r>
            <a:endParaRPr>
              <a:latin typeface="Calibri"/>
              <a:ea typeface="Calibri"/>
              <a:cs typeface="Calibri"/>
              <a:sym typeface="Calibri"/>
            </a:endParaRPr>
          </a:p>
        </p:txBody>
      </p:sp>
      <p:sp>
        <p:nvSpPr>
          <p:cNvPr id="170" name="Google Shape;170;p23"/>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fontScale="70000" lnSpcReduction="20000"/>
          </a:bodyPr>
          <a:lstStyle/>
          <a:p>
            <a:r>
              <a:rPr lang="en-US" b="1" dirty="0"/>
              <a:t>Input Collection:</a:t>
            </a:r>
            <a:br>
              <a:rPr lang="en-US" dirty="0"/>
            </a:br>
            <a:r>
              <a:rPr lang="en-US" dirty="0"/>
              <a:t>The user inputs accident details such as location, date, involved parties, and a brief description through an input dialog box.</a:t>
            </a:r>
          </a:p>
          <a:p>
            <a:r>
              <a:rPr lang="en-US" b="1" dirty="0"/>
              <a:t>Data Retrieval:</a:t>
            </a:r>
            <a:br>
              <a:rPr lang="en-US" dirty="0"/>
            </a:br>
            <a:r>
              <a:rPr lang="en-US" dirty="0"/>
              <a:t>The system extracts supplemental information from multiple sources, such as weather conditions, police records, and relevant databases, using web scraping and APIs.</a:t>
            </a:r>
          </a:p>
          <a:p>
            <a:r>
              <a:rPr lang="en-US" b="1" dirty="0"/>
              <a:t>Parallel Processing:</a:t>
            </a:r>
            <a:br>
              <a:rPr lang="en-US" dirty="0"/>
            </a:br>
            <a:r>
              <a:rPr lang="en-US" dirty="0"/>
              <a:t>All data retrieval tasks are executed simultaneously to ensure quick processing and improved efficiency.</a:t>
            </a:r>
          </a:p>
          <a:p>
            <a:r>
              <a:rPr lang="en-US" b="1" dirty="0"/>
              <a:t>Data Compilation:</a:t>
            </a:r>
            <a:br>
              <a:rPr lang="en-US" dirty="0"/>
            </a:br>
            <a:r>
              <a:rPr lang="en-US" dirty="0"/>
              <a:t>The collected details are aggregated into a structured format and prepared for report generation.</a:t>
            </a:r>
          </a:p>
          <a:p>
            <a:r>
              <a:rPr lang="en-US" b="1" dirty="0"/>
              <a:t>PDF Generation:</a:t>
            </a:r>
            <a:br>
              <a:rPr lang="en-US" dirty="0"/>
            </a:br>
            <a:r>
              <a:rPr lang="en-US" dirty="0"/>
              <a:t>The compiled information is formatted into a professional PDF report using automation tools.</a:t>
            </a:r>
          </a:p>
          <a:p>
            <a:r>
              <a:rPr lang="en-US" b="1" dirty="0"/>
              <a:t>Email Delivery:</a:t>
            </a:r>
            <a:br>
              <a:rPr lang="en-US" dirty="0"/>
            </a:br>
            <a:r>
              <a:rPr lang="en-US" dirty="0"/>
              <a:t>The system delivers the generated PDF report to the user or relevant stakeholders via an SMTP-compatible mail server.</a:t>
            </a:r>
          </a:p>
          <a:p>
            <a:pPr marL="0" lvl="0" indent="0" algn="l" rtl="0">
              <a:lnSpc>
                <a:spcPct val="114000"/>
              </a:lnSpc>
              <a:spcBef>
                <a:spcPts val="1200"/>
              </a:spcBef>
              <a:spcAft>
                <a:spcPts val="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Implementation</a:t>
            </a:r>
            <a:endParaRPr>
              <a:latin typeface="Calibri"/>
              <a:ea typeface="Calibri"/>
              <a:cs typeface="Calibri"/>
              <a:sym typeface="Calibri"/>
            </a:endParaRPr>
          </a:p>
        </p:txBody>
      </p:sp>
      <p:sp>
        <p:nvSpPr>
          <p:cNvPr id="177" name="Google Shape;177;p24"/>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342900" lvl="0" indent="0" algn="l" rtl="0">
              <a:lnSpc>
                <a:spcPct val="114000"/>
              </a:lnSpc>
              <a:spcBef>
                <a:spcPts val="0"/>
              </a:spcBef>
              <a:spcAft>
                <a:spcPts val="0"/>
              </a:spcAft>
              <a:buNone/>
            </a:pPr>
            <a:endParaRPr dirty="0"/>
          </a:p>
          <a:p>
            <a:pPr marL="342900" lvl="0" indent="0" algn="l" rtl="0">
              <a:lnSpc>
                <a:spcPct val="114000"/>
              </a:lnSpc>
              <a:spcBef>
                <a:spcPts val="0"/>
              </a:spcBef>
              <a:spcAft>
                <a:spcPts val="0"/>
              </a:spcAft>
              <a:buNone/>
            </a:pPr>
            <a:endParaRPr dirty="0"/>
          </a:p>
          <a:p>
            <a:pPr marL="0" lvl="0" indent="0" algn="l" rtl="0">
              <a:lnSpc>
                <a:spcPct val="114000"/>
              </a:lnSpc>
              <a:spcBef>
                <a:spcPts val="0"/>
              </a:spcBef>
              <a:spcAft>
                <a:spcPts val="0"/>
              </a:spcAft>
              <a:buNone/>
            </a:pPr>
            <a:r>
              <a:rPr lang="en-US" dirty="0"/>
              <a:t>user module</a:t>
            </a:r>
            <a:endParaRPr dirty="0"/>
          </a:p>
          <a:p>
            <a:pPr marL="0" lvl="0" indent="0" algn="l" rtl="0">
              <a:lnSpc>
                <a:spcPct val="114000"/>
              </a:lnSpc>
              <a:spcBef>
                <a:spcPts val="0"/>
              </a:spcBef>
              <a:spcAft>
                <a:spcPts val="0"/>
              </a:spcAft>
              <a:buNone/>
            </a:pPr>
            <a:endParaRPr dirty="0"/>
          </a:p>
          <a:p>
            <a:pPr marL="742950" lvl="0" indent="0" algn="l" rtl="0">
              <a:lnSpc>
                <a:spcPct val="114000"/>
              </a:lnSpc>
              <a:spcBef>
                <a:spcPts val="400"/>
              </a:spcBef>
              <a:spcAft>
                <a:spcPts val="0"/>
              </a:spcAft>
              <a:buNone/>
            </a:pPr>
            <a:endParaRPr dirty="0"/>
          </a:p>
          <a:p>
            <a:pPr marL="742950" lvl="0" indent="0" algn="l" rtl="0">
              <a:lnSpc>
                <a:spcPct val="114000"/>
              </a:lnSpc>
              <a:spcBef>
                <a:spcPts val="400"/>
              </a:spcBef>
              <a:spcAft>
                <a:spcPts val="0"/>
              </a:spcAft>
              <a:buNone/>
            </a:pPr>
            <a:endParaRPr dirty="0"/>
          </a:p>
          <a:p>
            <a:pPr marL="742950" lvl="0" indent="0" algn="l" rtl="0">
              <a:lnSpc>
                <a:spcPct val="114000"/>
              </a:lnSpc>
              <a:spcBef>
                <a:spcPts val="400"/>
              </a:spcBef>
              <a:spcAft>
                <a:spcPts val="0"/>
              </a:spcAft>
              <a:buNone/>
            </a:pPr>
            <a:endParaRPr dirty="0"/>
          </a:p>
          <a:p>
            <a:pPr marL="742950" lvl="0" indent="0" algn="l" rtl="0">
              <a:lnSpc>
                <a:spcPct val="114000"/>
              </a:lnSpc>
              <a:spcBef>
                <a:spcPts val="400"/>
              </a:spcBef>
              <a:spcAft>
                <a:spcPts val="0"/>
              </a:spcAft>
              <a:buNone/>
            </a:pPr>
            <a:endParaRPr dirty="0"/>
          </a:p>
          <a:p>
            <a:pPr marL="742950" lvl="0" indent="0" algn="l" rtl="0">
              <a:lnSpc>
                <a:spcPct val="114000"/>
              </a:lnSpc>
              <a:spcBef>
                <a:spcPts val="400"/>
              </a:spcBef>
              <a:spcAft>
                <a:spcPts val="0"/>
              </a:spcAft>
              <a:buNone/>
            </a:pPr>
            <a:endParaRPr dirty="0"/>
          </a:p>
          <a:p>
            <a:pPr marL="0" lvl="0" indent="0" algn="l" rtl="0">
              <a:lnSpc>
                <a:spcPct val="114000"/>
              </a:lnSpc>
              <a:spcBef>
                <a:spcPts val="480"/>
              </a:spcBef>
              <a:spcAft>
                <a:spcPts val="0"/>
              </a:spcAft>
              <a:buNone/>
            </a:pPr>
            <a:r>
              <a:rPr lang="en-US" dirty="0"/>
              <a:t> </a:t>
            </a:r>
            <a:endParaRPr dirty="0"/>
          </a:p>
          <a:p>
            <a:pPr marL="742950" lvl="0" indent="0" algn="l" rtl="0">
              <a:lnSpc>
                <a:spcPct val="114000"/>
              </a:lnSpc>
              <a:spcBef>
                <a:spcPts val="400"/>
              </a:spcBef>
              <a:spcAft>
                <a:spcPts val="0"/>
              </a:spcAft>
              <a:buNone/>
            </a:pPr>
            <a:endParaRPr dirty="0"/>
          </a:p>
          <a:p>
            <a:pPr marL="342900" lvl="0" indent="-190500" algn="l" rtl="0">
              <a:lnSpc>
                <a:spcPct val="114000"/>
              </a:lnSpc>
              <a:spcBef>
                <a:spcPts val="480"/>
              </a:spcBef>
              <a:spcAft>
                <a:spcPts val="0"/>
              </a:spcAft>
              <a:buClr>
                <a:schemeClr val="dk1"/>
              </a:buClr>
              <a:buSzPts val="2400"/>
              <a:buFont typeface="Noto Sans Symbols"/>
              <a:buNone/>
            </a:pPr>
            <a:endParaRPr dirty="0"/>
          </a:p>
        </p:txBody>
      </p:sp>
      <p:sp>
        <p:nvSpPr>
          <p:cNvPr id="178" name="Google Shape;178;p24"/>
          <p:cNvSpPr txBox="1"/>
          <p:nvPr/>
        </p:nvSpPr>
        <p:spPr>
          <a:xfrm>
            <a:off x="2220600" y="1441550"/>
            <a:ext cx="4449900" cy="46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200">
              <a:solidFill>
                <a:schemeClr val="dk1"/>
              </a:solidFill>
              <a:latin typeface="Calibri"/>
              <a:ea typeface="Calibri"/>
              <a:cs typeface="Calibri"/>
              <a:sym typeface="Calibri"/>
            </a:endParaRPr>
          </a:p>
        </p:txBody>
      </p:sp>
      <p:sp>
        <p:nvSpPr>
          <p:cNvPr id="180" name="Google Shape;180;p24"/>
          <p:cNvSpPr txBox="1"/>
          <p:nvPr/>
        </p:nvSpPr>
        <p:spPr>
          <a:xfrm>
            <a:off x="-7018450" y="4434975"/>
            <a:ext cx="4449900" cy="110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200">
              <a:solidFill>
                <a:schemeClr val="dk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D7C264B8-85EB-246D-21B9-AD1DABCB9AE9}"/>
              </a:ext>
            </a:extLst>
          </p:cNvPr>
          <p:cNvPicPr/>
          <p:nvPr/>
        </p:nvPicPr>
        <p:blipFill>
          <a:blip r:embed="rId3"/>
          <a:stretch>
            <a:fillRect/>
          </a:stretch>
        </p:blipFill>
        <p:spPr>
          <a:xfrm>
            <a:off x="3301165" y="1114758"/>
            <a:ext cx="5411570" cy="475264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Testing</a:t>
            </a:r>
            <a:endParaRPr>
              <a:latin typeface="Calibri"/>
              <a:ea typeface="Calibri"/>
              <a:cs typeface="Calibri"/>
              <a:sym typeface="Calibri"/>
            </a:endParaRPr>
          </a:p>
        </p:txBody>
      </p:sp>
      <p:sp>
        <p:nvSpPr>
          <p:cNvPr id="188" name="Google Shape;188;p25"/>
          <p:cNvSpPr txBox="1">
            <a:spLocks noGrp="1"/>
          </p:cNvSpPr>
          <p:nvPr>
            <p:ph type="body" idx="1"/>
          </p:nvPr>
        </p:nvSpPr>
        <p:spPr>
          <a:xfrm>
            <a:off x="381000" y="2578768"/>
            <a:ext cx="8763000" cy="5334000"/>
          </a:xfrm>
          <a:prstGeom prst="rect">
            <a:avLst/>
          </a:prstGeom>
          <a:noFill/>
          <a:ln>
            <a:noFill/>
          </a:ln>
        </p:spPr>
        <p:txBody>
          <a:bodyPr spcFirstLastPara="1" wrap="square" lIns="91425" tIns="45700" rIns="91425" bIns="45700" anchor="t" anchorCtr="0">
            <a:normAutofit/>
          </a:bodyPr>
          <a:lstStyle/>
          <a:p>
            <a:pPr marL="0" lvl="0" indent="0" algn="l" rtl="0">
              <a:lnSpc>
                <a:spcPct val="114000"/>
              </a:lnSpc>
              <a:spcBef>
                <a:spcPts val="480"/>
              </a:spcBef>
              <a:spcAft>
                <a:spcPts val="0"/>
              </a:spcAft>
              <a:buClr>
                <a:schemeClr val="dk1"/>
              </a:buClr>
              <a:buSzPts val="2400"/>
              <a:buNone/>
            </a:pPr>
            <a:endParaRPr lang="en-IN" dirty="0"/>
          </a:p>
          <a:p>
            <a:pPr marL="342900" lvl="0" indent="-190500" algn="l" rtl="0">
              <a:lnSpc>
                <a:spcPct val="114000"/>
              </a:lnSpc>
              <a:spcBef>
                <a:spcPts val="480"/>
              </a:spcBef>
              <a:spcAft>
                <a:spcPts val="0"/>
              </a:spcAft>
              <a:buClr>
                <a:schemeClr val="dk1"/>
              </a:buClr>
              <a:buSzPts val="2400"/>
              <a:buFont typeface="Noto Sans Symbols"/>
              <a:buNone/>
            </a:pPr>
            <a:endParaRPr dirty="0"/>
          </a:p>
        </p:txBody>
      </p:sp>
      <p:sp>
        <p:nvSpPr>
          <p:cNvPr id="3" name="Rectangle 2">
            <a:extLst>
              <a:ext uri="{FF2B5EF4-FFF2-40B4-BE49-F238E27FC236}">
                <a16:creationId xmlns:a16="http://schemas.microsoft.com/office/drawing/2014/main" id="{443DE602-7A7C-19DF-68B1-462A25A8866E}"/>
              </a:ext>
            </a:extLst>
          </p:cNvPr>
          <p:cNvSpPr>
            <a:spLocks noChangeArrowheads="1"/>
          </p:cNvSpPr>
          <p:nvPr/>
        </p:nvSpPr>
        <p:spPr bwMode="auto">
          <a:xfrm>
            <a:off x="190500" y="1005930"/>
            <a:ext cx="87630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Accident Report System undergoes thorough testing to ensure accuracy in data collection, processing, and report generation. This includes functional testing for user inputs, data retrieval, and PDF generation, as well as performance testing for system efficiency. Additionally, real-world scenarios are tested to validate the system's integration with external data sources and email delivery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8AC8B4E8-C06E-C5B8-741A-1BE8CFEA2AAD}"/>
              </a:ext>
            </a:extLst>
          </p:cNvPr>
          <p:cNvPicPr/>
          <p:nvPr/>
        </p:nvPicPr>
        <p:blipFill>
          <a:blip r:embed="rId3"/>
          <a:stretch>
            <a:fillRect/>
          </a:stretch>
        </p:blipFill>
        <p:spPr>
          <a:xfrm>
            <a:off x="1181735" y="2851786"/>
            <a:ext cx="6780530" cy="20415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6"/>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Conclusions</a:t>
            </a:r>
            <a:endParaRPr>
              <a:latin typeface="Calibri"/>
              <a:ea typeface="Calibri"/>
              <a:cs typeface="Calibri"/>
              <a:sym typeface="Calibri"/>
            </a:endParaRPr>
          </a:p>
        </p:txBody>
      </p:sp>
      <p:sp>
        <p:nvSpPr>
          <p:cNvPr id="195" name="Google Shape;195;p26"/>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342900" indent="-190500" algn="just">
              <a:buNone/>
            </a:pP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2000" kern="100" dirty="0">
                <a:solidFill>
                  <a:srgbClr val="000000"/>
                </a:solidFill>
                <a:effectLst/>
                <a:latin typeface="Times New Roman" panose="02020603050405020304" pitchFamily="18" charset="0"/>
                <a:ea typeface="Times New Roman" panose="02020603050405020304" pitchFamily="18" charset="0"/>
              </a:rPr>
              <a:t>The "Accident Report Generator" project successfully automates the process of generating detailed accident reports, streamlining the extraction of critical data such as incident location, causes, and safety recommendations. By utilizing UiPath's RPA capabilities, the system efficiently retrieves information, processes it in parallel, and compiles it into a structured report. This project showcases the power of RPA to improve efficiency and enhance the reporting process, eliminating the need for manual data collection and report creation. With automated email delivery, the solution ensures a seamless and user-friendly experience, making accident reporting faster and more reliable. The "Accident Report Generator" lays the groundwork for future advancements in automation within the safety and accident reporting domain, offering potential for scalability, improved accuracy, and ease of use in future iterations. </a:t>
            </a:r>
          </a:p>
          <a:p>
            <a:pPr marL="342900" lvl="0" indent="-190500" algn="l" rtl="0">
              <a:lnSpc>
                <a:spcPct val="114000"/>
              </a:lnSpc>
              <a:spcBef>
                <a:spcPts val="480"/>
              </a:spcBef>
              <a:spcAft>
                <a:spcPts val="0"/>
              </a:spcAft>
              <a:buClr>
                <a:schemeClr val="dk1"/>
              </a:buClr>
              <a:buSzPts val="2400"/>
              <a:buFont typeface="Noto Sans Symbols"/>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7"/>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Future Enhancement</a:t>
            </a:r>
            <a:endParaRPr>
              <a:latin typeface="Calibri"/>
              <a:ea typeface="Calibri"/>
              <a:cs typeface="Calibri"/>
              <a:sym typeface="Calibri"/>
            </a:endParaRPr>
          </a:p>
        </p:txBody>
      </p:sp>
      <p:sp>
        <p:nvSpPr>
          <p:cNvPr id="202" name="Google Shape;202;p27"/>
          <p:cNvSpPr txBox="1">
            <a:spLocks noGrp="1"/>
          </p:cNvSpPr>
          <p:nvPr>
            <p:ph type="body" idx="1"/>
          </p:nvPr>
        </p:nvSpPr>
        <p:spPr>
          <a:xfrm>
            <a:off x="190500" y="1113425"/>
            <a:ext cx="8763000" cy="5334000"/>
          </a:xfrm>
          <a:prstGeom prst="rect">
            <a:avLst/>
          </a:prstGeom>
          <a:noFill/>
          <a:ln>
            <a:noFill/>
          </a:ln>
        </p:spPr>
        <p:txBody>
          <a:bodyPr spcFirstLastPara="1" wrap="square" lIns="91425" tIns="45700" rIns="91425" bIns="45700" anchor="t" anchorCtr="0">
            <a:normAutofit fontScale="85000" lnSpcReduction="10000"/>
          </a:bodyPr>
          <a:lstStyle/>
          <a:p>
            <a:r>
              <a:rPr lang="en-US" b="1" dirty="0"/>
              <a:t>Real-Time Data Integration:</a:t>
            </a:r>
            <a:br>
              <a:rPr lang="en-US" dirty="0"/>
            </a:br>
            <a:r>
              <a:rPr lang="en-US" dirty="0"/>
              <a:t>Integrate real-time traffic and weather data for more accurate accident reports.</a:t>
            </a:r>
          </a:p>
          <a:p>
            <a:r>
              <a:rPr lang="en-US" b="1" dirty="0"/>
              <a:t>Multi-Incident Reporting:</a:t>
            </a:r>
            <a:br>
              <a:rPr lang="en-US" dirty="0"/>
            </a:br>
            <a:r>
              <a:rPr lang="en-US" dirty="0"/>
              <a:t>Support multiple accident reports in one workflow for larger-scale incidents.</a:t>
            </a:r>
          </a:p>
          <a:p>
            <a:r>
              <a:rPr lang="en-US" b="1" dirty="0"/>
              <a:t>Integration with Maps:</a:t>
            </a:r>
            <a:br>
              <a:rPr lang="en-US" dirty="0"/>
            </a:br>
            <a:r>
              <a:rPr lang="en-US" dirty="0"/>
              <a:t>Add mapping features to visualize accident locations and calculate distances.</a:t>
            </a:r>
          </a:p>
          <a:p>
            <a:r>
              <a:rPr lang="en-US" b="1" dirty="0"/>
              <a:t>Voice Input Support:</a:t>
            </a:r>
            <a:br>
              <a:rPr lang="en-US" dirty="0"/>
            </a:br>
            <a:r>
              <a:rPr lang="en-US" dirty="0"/>
              <a:t>Allow voice commands for hands-free reporting, especially for first responders.</a:t>
            </a:r>
          </a:p>
          <a:p>
            <a:r>
              <a:rPr lang="en-US" b="1" dirty="0"/>
              <a:t>Mobile Application:</a:t>
            </a:r>
            <a:br>
              <a:rPr lang="en-US" dirty="0"/>
            </a:br>
            <a:r>
              <a:rPr lang="en-US" dirty="0"/>
              <a:t>Create a mobile app for easy access and report generation on smartphones.</a:t>
            </a:r>
          </a:p>
          <a:p>
            <a:r>
              <a:rPr lang="en-US" b="1" dirty="0"/>
              <a:t>Feedback Mechanism:</a:t>
            </a:r>
            <a:br>
              <a:rPr lang="en-US" dirty="0"/>
            </a:br>
            <a:r>
              <a:rPr lang="en-US" dirty="0"/>
              <a:t>Include a feedback system to gather user reviews and improve future versions.</a:t>
            </a:r>
          </a:p>
          <a:p>
            <a:pPr marL="0" lvl="0" indent="0" algn="l" rtl="0">
              <a:lnSpc>
                <a:spcPct val="114000"/>
              </a:lnSpc>
              <a:spcBef>
                <a:spcPts val="0"/>
              </a:spcBef>
              <a:spcAft>
                <a:spcPts val="0"/>
              </a:spcAft>
              <a:buNone/>
            </a:pPr>
            <a:endParaRPr dirty="0"/>
          </a:p>
          <a:p>
            <a:pPr marL="342900" lvl="0" indent="-190500" algn="l" rtl="0">
              <a:lnSpc>
                <a:spcPct val="114000"/>
              </a:lnSpc>
              <a:spcBef>
                <a:spcPts val="480"/>
              </a:spcBef>
              <a:spcAft>
                <a:spcPts val="0"/>
              </a:spcAft>
              <a:buClr>
                <a:schemeClr val="dk1"/>
              </a:buClr>
              <a:buSzPct val="100000"/>
              <a:buFont typeface="Noto Sans Symbols"/>
              <a:buNone/>
            </a:pPr>
            <a:endParaRPr dirty="0"/>
          </a:p>
          <a:p>
            <a:pPr marL="342900" lvl="0" indent="-190500" algn="l" rtl="0">
              <a:lnSpc>
                <a:spcPct val="114000"/>
              </a:lnSpc>
              <a:spcBef>
                <a:spcPts val="480"/>
              </a:spcBef>
              <a:spcAft>
                <a:spcPts val="0"/>
              </a:spcAft>
              <a:buClr>
                <a:schemeClr val="dk1"/>
              </a:buClr>
              <a:buSzPct val="100000"/>
              <a:buFont typeface="Noto Sans Symbols"/>
              <a:buNone/>
            </a:pPr>
            <a:endParaRPr dirty="0"/>
          </a:p>
          <a:p>
            <a:pPr marL="342900" lvl="0" indent="-190500" algn="l" rtl="0">
              <a:lnSpc>
                <a:spcPct val="114000"/>
              </a:lnSpc>
              <a:spcBef>
                <a:spcPts val="480"/>
              </a:spcBef>
              <a:spcAft>
                <a:spcPts val="0"/>
              </a:spcAft>
              <a:buClr>
                <a:schemeClr val="dk1"/>
              </a:buClr>
              <a:buSzPct val="100000"/>
              <a:buFont typeface="Noto Sans Symbols"/>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9"/>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References</a:t>
            </a:r>
            <a:endParaRPr>
              <a:latin typeface="Calibri"/>
              <a:ea typeface="Calibri"/>
              <a:cs typeface="Calibri"/>
              <a:sym typeface="Calibri"/>
            </a:endParaRPr>
          </a:p>
        </p:txBody>
      </p:sp>
      <p:sp>
        <p:nvSpPr>
          <p:cNvPr id="216" name="Google Shape;216;p29"/>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342900" marR="3175" lvl="0" indent="-342900" algn="just" fontAlgn="base">
              <a:lnSpc>
                <a:spcPct val="200000"/>
              </a:lnSpc>
              <a:spcAft>
                <a:spcPts val="10"/>
              </a:spcAft>
              <a:buClr>
                <a:srgbClr val="000000"/>
              </a:buClr>
              <a:buSzPts val="1400"/>
              <a:buAutoNum type="arabicPeriod"/>
            </a:pP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Avasarala, V. (2019). Robotic Process Automation: The Next Transformation in Digital Transformation. </a:t>
            </a:r>
            <a:r>
              <a:rPr lang="en-IN" sz="1800" i="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International Journal of Advanced Research in Computer Science, 10</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(3), 5-12. </a:t>
            </a:r>
          </a:p>
          <a:p>
            <a:pPr marL="342900" marR="3175" lvl="0" indent="-342900" algn="just" fontAlgn="base">
              <a:lnSpc>
                <a:spcPct val="200000"/>
              </a:lnSpc>
              <a:spcAft>
                <a:spcPts val="10"/>
              </a:spcAft>
              <a:buClr>
                <a:srgbClr val="000000"/>
              </a:buClr>
              <a:buSzPts val="1400"/>
              <a:buAutoNum type="arabicPeriod"/>
            </a:pPr>
            <a:r>
              <a:rPr lang="en-IN"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Lacity</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M. C., &amp; Willcocks, L. P. (2016). A Survey on Robotic Process Automation in Business. </a:t>
            </a:r>
            <a:r>
              <a:rPr lang="en-IN" sz="1800" i="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Journal of Information Technology, 31</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 174183. </a:t>
            </a:r>
          </a:p>
          <a:p>
            <a:pPr marL="342900" marR="3175" lvl="0" indent="-342900" algn="just" fontAlgn="base">
              <a:lnSpc>
                <a:spcPct val="200000"/>
              </a:lnSpc>
              <a:spcAft>
                <a:spcPts val="1430"/>
              </a:spcAft>
              <a:buClr>
                <a:srgbClr val="000000"/>
              </a:buClr>
              <a:buSzPts val="1400"/>
              <a:buFont typeface="+mj-lt"/>
              <a:buAutoNum type="arabicPeriod"/>
            </a:pPr>
            <a:r>
              <a:rPr lang="en-IN"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Goudar</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R. H., &amp; Soni, M. P. (2017). Automation and Monitoring in Cloud Computing Systems. </a:t>
            </a:r>
            <a:r>
              <a:rPr lang="en-IN" sz="1800" i="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Journal of Cloud Computing: Advances, Systems, and Applications, 6</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 23-36. </a:t>
            </a:r>
          </a:p>
          <a:p>
            <a:pPr marL="368935" marR="317500" indent="-6350" algn="l">
              <a:lnSpc>
                <a:spcPct val="107000"/>
              </a:lnSpc>
              <a:spcAft>
                <a:spcPts val="2725"/>
              </a:spcAft>
            </a:pP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342900" lvl="0" indent="-342900" algn="l" rtl="0">
              <a:lnSpc>
                <a:spcPct val="114000"/>
              </a:lnSpc>
              <a:spcBef>
                <a:spcPts val="0"/>
              </a:spcBef>
              <a:spcAft>
                <a:spcPts val="0"/>
              </a:spcAft>
              <a:buClr>
                <a:schemeClr val="dk1"/>
              </a:buClr>
              <a:buSzPts val="2400"/>
              <a:buFont typeface="Noto Sans Symbols"/>
              <a:buChar char="▪"/>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1"/>
          <p:cNvSpPr/>
          <p:nvPr/>
        </p:nvSpPr>
        <p:spPr>
          <a:xfrm>
            <a:off x="727460" y="2321005"/>
            <a:ext cx="7689093" cy="15696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6000" dirty="0">
              <a:solidFill>
                <a:schemeClr val="dk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5FE04449-1BEF-0413-1804-32E601EAFD5C}"/>
              </a:ext>
            </a:extLst>
          </p:cNvPr>
          <p:cNvPicPr/>
          <p:nvPr/>
        </p:nvPicPr>
        <p:blipFill>
          <a:blip r:embed="rId3"/>
          <a:stretch>
            <a:fillRect/>
          </a:stretch>
        </p:blipFill>
        <p:spPr>
          <a:xfrm>
            <a:off x="1181735" y="641350"/>
            <a:ext cx="6780530" cy="55753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2"/>
          <p:cNvSpPr/>
          <p:nvPr/>
        </p:nvSpPr>
        <p:spPr>
          <a:xfrm>
            <a:off x="1844234" y="2321005"/>
            <a:ext cx="5455532" cy="15696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600">
                <a:solidFill>
                  <a:schemeClr val="dk1"/>
                </a:solidFill>
                <a:latin typeface="Calibri"/>
                <a:ea typeface="Calibri"/>
                <a:cs typeface="Calibri"/>
                <a:sym typeface="Calibri"/>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Abstract</a:t>
            </a:r>
            <a:endParaRPr dirty="0">
              <a:latin typeface="Calibri"/>
              <a:ea typeface="Calibri"/>
              <a:cs typeface="Calibri"/>
              <a:sym typeface="Calibri"/>
            </a:endParaRPr>
          </a:p>
        </p:txBody>
      </p:sp>
      <p:sp>
        <p:nvSpPr>
          <p:cNvPr id="106" name="Google Shape;106;p14"/>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fontScale="85000" lnSpcReduction="10000"/>
          </a:bodyPr>
          <a:lstStyle/>
          <a:p>
            <a:pPr marL="342900" lvl="0" indent="-331470" algn="just" rtl="0">
              <a:lnSpc>
                <a:spcPct val="114000"/>
              </a:lnSpc>
              <a:spcBef>
                <a:spcPts val="0"/>
              </a:spcBef>
              <a:spcAft>
                <a:spcPts val="0"/>
              </a:spcAft>
              <a:buClr>
                <a:schemeClr val="dk1"/>
              </a:buClr>
              <a:buSzPct val="100000"/>
              <a:buFont typeface="Noto Sans Symbols"/>
              <a:buChar char="▪"/>
            </a:pPr>
            <a:r>
              <a:rPr lang="en-US" dirty="0"/>
              <a:t>The Accident Report System is an advanced Robotic Process Automation (RPA) solution designed to streamline the process of generating and managing accident reports. Using UiPath, this system automates the collection and processing of essential accident details. Users input key information such as the accident location, involved parties, and incident description via an interactive dialog box. The system then retrieves relevant accident data from external sources, such as police reports, insurance details, and weather conditions, using web scraping techniques. These processes run concurrently with the Parallel activity to maximize efficiency. The extracted information is then compiled into a structured accident report, which is saved in a text or Word format, converted to PDF, and sent to the relevant stakeholders via email using the SMTP Mail Message activity. By automating the entire report generation process, the system reduces manual effort and ensures timely delivery of accurate, comprehensive accident reports. This project highlights the power of RPA in improving efficiency and accuracy in routine administrative tasks.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Need for the Proposed System</a:t>
            </a:r>
            <a:endParaRPr>
              <a:latin typeface="Calibri"/>
              <a:ea typeface="Calibri"/>
              <a:cs typeface="Calibri"/>
              <a:sym typeface="Calibri"/>
            </a:endParaRPr>
          </a:p>
        </p:txBody>
      </p:sp>
      <p:sp>
        <p:nvSpPr>
          <p:cNvPr id="113" name="Google Shape;113;p15"/>
          <p:cNvSpPr txBox="1">
            <a:spLocks noGrp="1"/>
          </p:cNvSpPr>
          <p:nvPr>
            <p:ph type="body" idx="1"/>
          </p:nvPr>
        </p:nvSpPr>
        <p:spPr>
          <a:xfrm>
            <a:off x="0" y="997925"/>
            <a:ext cx="9448800" cy="5323362"/>
          </a:xfrm>
          <a:prstGeom prst="rect">
            <a:avLst/>
          </a:prstGeom>
          <a:noFill/>
          <a:ln>
            <a:noFill/>
          </a:ln>
        </p:spPr>
        <p:txBody>
          <a:bodyPr spcFirstLastPara="1" wrap="square" lIns="91425" tIns="45700" rIns="91425" bIns="45700" anchor="t" anchorCtr="0">
            <a:normAutofit lnSpcReduction="10000"/>
          </a:bodyPr>
          <a:lstStyle/>
          <a:p>
            <a:r>
              <a:rPr lang="en-US" sz="2000" b="1" dirty="0"/>
              <a:t>Automation:</a:t>
            </a:r>
            <a:br>
              <a:rPr lang="en-US" sz="2000" dirty="0"/>
            </a:br>
            <a:r>
              <a:rPr lang="en-US" sz="2000" dirty="0"/>
              <a:t>The system automates accident report generation, eliminating manual data collection and report preparation, saving time and effort.</a:t>
            </a:r>
          </a:p>
          <a:p>
            <a:r>
              <a:rPr lang="en-US" sz="2000" b="1" dirty="0"/>
              <a:t>Efficiency:</a:t>
            </a:r>
            <a:br>
              <a:rPr lang="en-US" sz="2000" dirty="0"/>
            </a:br>
            <a:r>
              <a:rPr lang="en-US" sz="2000" dirty="0"/>
              <a:t>It extracts data from multiple sources concurrently, speeding up the process and ensuring timely report generation.</a:t>
            </a:r>
          </a:p>
          <a:p>
            <a:r>
              <a:rPr lang="en-US" sz="2000" b="1" dirty="0"/>
              <a:t>Accuracy:</a:t>
            </a:r>
            <a:br>
              <a:rPr lang="en-US" sz="2000" dirty="0"/>
            </a:br>
            <a:r>
              <a:rPr lang="en-US" sz="2000" dirty="0"/>
              <a:t>Automation reduces errors by ensuring precise data extraction and report compilation.</a:t>
            </a:r>
          </a:p>
          <a:p>
            <a:r>
              <a:rPr lang="en-US" sz="2000" b="1" dirty="0"/>
              <a:t>User Convenience:</a:t>
            </a:r>
            <a:br>
              <a:rPr lang="en-US" sz="2000" dirty="0"/>
            </a:br>
            <a:r>
              <a:rPr lang="en-US" sz="2000" dirty="0"/>
              <a:t>Users receive a structured PDF report via email, providing easy access to all necessary accident details.</a:t>
            </a:r>
          </a:p>
          <a:p>
            <a:r>
              <a:rPr lang="en-US" sz="2000" b="1" dirty="0"/>
              <a:t>Cost-Effectiveness:</a:t>
            </a:r>
            <a:br>
              <a:rPr lang="en-US" sz="2000" dirty="0"/>
            </a:br>
            <a:r>
              <a:rPr lang="en-US" sz="2000" dirty="0"/>
              <a:t>The system reduces resource requirements, making it a cost-effective solution by minimizing manual intervention.</a:t>
            </a:r>
          </a:p>
          <a:p>
            <a:pPr marL="342900" lvl="0" indent="0" algn="l" rtl="0">
              <a:lnSpc>
                <a:spcPct val="114000"/>
              </a:lnSpc>
              <a:spcBef>
                <a:spcPts val="0"/>
              </a:spcBef>
              <a:spcAft>
                <a:spcPts val="0"/>
              </a:spcAft>
              <a:buNone/>
            </a:pP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Advantages of the Proposed System</a:t>
            </a:r>
            <a:endParaRPr>
              <a:latin typeface="Calibri"/>
              <a:ea typeface="Calibri"/>
              <a:cs typeface="Calibri"/>
              <a:sym typeface="Calibri"/>
            </a:endParaRPr>
          </a:p>
        </p:txBody>
      </p:sp>
      <p:sp>
        <p:nvSpPr>
          <p:cNvPr id="120" name="Google Shape;120;p16"/>
          <p:cNvSpPr txBox="1">
            <a:spLocks noGrp="1"/>
          </p:cNvSpPr>
          <p:nvPr>
            <p:ph type="body" idx="1"/>
          </p:nvPr>
        </p:nvSpPr>
        <p:spPr>
          <a:xfrm>
            <a:off x="293370" y="3280410"/>
            <a:ext cx="7501890" cy="526161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400"/>
              </a:spcBef>
              <a:spcAft>
                <a:spcPts val="0"/>
              </a:spcAft>
              <a:buNone/>
            </a:pPr>
            <a:endParaRPr sz="2200" b="1" dirty="0">
              <a:latin typeface="Arial"/>
              <a:ea typeface="Arial"/>
              <a:cs typeface="Arial"/>
              <a:sym typeface="Arial"/>
            </a:endParaRPr>
          </a:p>
          <a:p>
            <a:pPr marL="101600" lvl="0" indent="0" algn="l" rtl="0">
              <a:lnSpc>
                <a:spcPct val="115000"/>
              </a:lnSpc>
              <a:spcBef>
                <a:spcPts val="1200"/>
              </a:spcBef>
              <a:spcAft>
                <a:spcPts val="0"/>
              </a:spcAft>
              <a:buSzPts val="2000"/>
              <a:buNone/>
            </a:pPr>
            <a:endParaRPr sz="2000" dirty="0">
              <a:latin typeface="Arial"/>
              <a:ea typeface="Arial"/>
              <a:cs typeface="Arial"/>
              <a:sym typeface="Arial"/>
            </a:endParaRPr>
          </a:p>
          <a:p>
            <a:pPr marL="342900" lvl="0" indent="0" algn="l" rtl="0">
              <a:lnSpc>
                <a:spcPct val="114000"/>
              </a:lnSpc>
              <a:spcBef>
                <a:spcPts val="1200"/>
              </a:spcBef>
              <a:spcAft>
                <a:spcPts val="0"/>
              </a:spcAft>
              <a:buNone/>
            </a:pPr>
            <a:endParaRPr dirty="0"/>
          </a:p>
        </p:txBody>
      </p:sp>
      <p:sp>
        <p:nvSpPr>
          <p:cNvPr id="2" name="Rectangle 1">
            <a:extLst>
              <a:ext uri="{FF2B5EF4-FFF2-40B4-BE49-F238E27FC236}">
                <a16:creationId xmlns:a16="http://schemas.microsoft.com/office/drawing/2014/main" id="{70433524-0A73-F5C9-752C-FF2F6FC4046D}"/>
              </a:ext>
            </a:extLst>
          </p:cNvPr>
          <p:cNvSpPr>
            <a:spLocks noChangeArrowheads="1"/>
          </p:cNvSpPr>
          <p:nvPr/>
        </p:nvSpPr>
        <p:spPr bwMode="auto">
          <a:xfrm>
            <a:off x="293370" y="1456062"/>
            <a:ext cx="855726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The system automates accident reporting, saving time and effort with precise and accurate data extraction.</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Parallel processing ensures faster execution by handling multiple data sources simultaneously.</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Users receive a professional, organized PDF report delivered directly to their email for convenience.</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It is cost-effective, scalable, and adaptable to include additional data sources or integrate with other systems.</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The solution integrates automation seamlessly, enhancing user experience and demonstrating the practical application of RPA in accident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Literature Survey</a:t>
            </a:r>
            <a:endParaRPr dirty="0">
              <a:latin typeface="Calibri"/>
              <a:ea typeface="Calibri"/>
              <a:cs typeface="Calibri"/>
              <a:sym typeface="Calibri"/>
            </a:endParaRPr>
          </a:p>
        </p:txBody>
      </p:sp>
      <p:sp>
        <p:nvSpPr>
          <p:cNvPr id="127" name="Google Shape;127;p17"/>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342900" lvl="0" indent="-342900" algn="l" rtl="0">
              <a:lnSpc>
                <a:spcPct val="114000"/>
              </a:lnSpc>
              <a:spcBef>
                <a:spcPts val="0"/>
              </a:spcBef>
              <a:spcAft>
                <a:spcPts val="0"/>
              </a:spcAft>
              <a:buClr>
                <a:schemeClr val="dk1"/>
              </a:buClr>
              <a:buSzPts val="2400"/>
              <a:buFont typeface="Noto Sans Symbols"/>
              <a:buChar char="▪"/>
            </a:pPr>
            <a:r>
              <a:rPr lang="en-US" dirty="0"/>
              <a:t>Paper 1</a:t>
            </a:r>
            <a:endParaRPr dirty="0"/>
          </a:p>
          <a:p>
            <a:pPr marL="342900" lvl="0" indent="-342900" algn="l" rtl="0">
              <a:lnSpc>
                <a:spcPct val="114000"/>
              </a:lnSpc>
              <a:spcBef>
                <a:spcPts val="480"/>
              </a:spcBef>
              <a:spcAft>
                <a:spcPts val="0"/>
              </a:spcAft>
              <a:buClr>
                <a:schemeClr val="dk1"/>
              </a:buClr>
              <a:buSzPts val="2400"/>
              <a:buFont typeface="Noto Sans Symbols"/>
              <a:buChar char="▪"/>
            </a:pPr>
            <a:r>
              <a:rPr lang="en-US" dirty="0"/>
              <a:t>Advantages</a:t>
            </a:r>
            <a:endParaRPr dirty="0"/>
          </a:p>
          <a:p>
            <a:pPr marL="342900" lvl="0" indent="-342900" algn="l" rtl="0">
              <a:lnSpc>
                <a:spcPct val="114000"/>
              </a:lnSpc>
              <a:spcBef>
                <a:spcPts val="480"/>
              </a:spcBef>
              <a:spcAft>
                <a:spcPts val="0"/>
              </a:spcAft>
              <a:buClr>
                <a:schemeClr val="dk1"/>
              </a:buClr>
              <a:buSzPts val="2400"/>
              <a:buFont typeface="Noto Sans Symbols"/>
              <a:buChar char="▪"/>
            </a:pPr>
            <a:r>
              <a:rPr lang="en-US" dirty="0"/>
              <a:t>Disadvantages</a:t>
            </a:r>
            <a:endParaRPr dirty="0"/>
          </a:p>
          <a:p>
            <a:pPr marL="342900" lvl="0" indent="-342900" algn="l" rtl="0">
              <a:lnSpc>
                <a:spcPct val="114000"/>
              </a:lnSpc>
              <a:spcBef>
                <a:spcPts val="480"/>
              </a:spcBef>
              <a:spcAft>
                <a:spcPts val="0"/>
              </a:spcAft>
              <a:buClr>
                <a:schemeClr val="dk1"/>
              </a:buClr>
              <a:buSzPts val="2400"/>
              <a:buFont typeface="Noto Sans Symbols"/>
              <a:buChar char="▪"/>
            </a:pPr>
            <a:r>
              <a:rPr lang="en-US" dirty="0"/>
              <a:t>Paper 2</a:t>
            </a:r>
            <a:endParaRPr dirty="0"/>
          </a:p>
          <a:p>
            <a:pPr marL="342900" lvl="0" indent="-342900" algn="l" rtl="0">
              <a:lnSpc>
                <a:spcPct val="114000"/>
              </a:lnSpc>
              <a:spcBef>
                <a:spcPts val="480"/>
              </a:spcBef>
              <a:spcAft>
                <a:spcPts val="0"/>
              </a:spcAft>
              <a:buClr>
                <a:schemeClr val="dk1"/>
              </a:buClr>
              <a:buSzPts val="2400"/>
              <a:buFont typeface="Noto Sans Symbols"/>
              <a:buChar char="▪"/>
            </a:pPr>
            <a:r>
              <a:rPr lang="en-US" dirty="0"/>
              <a:t>Advantages</a:t>
            </a:r>
            <a:endParaRPr dirty="0"/>
          </a:p>
          <a:p>
            <a:pPr marL="342900" lvl="0" indent="-342900" algn="l" rtl="0">
              <a:lnSpc>
                <a:spcPct val="114000"/>
              </a:lnSpc>
              <a:spcBef>
                <a:spcPts val="480"/>
              </a:spcBef>
              <a:spcAft>
                <a:spcPts val="0"/>
              </a:spcAft>
              <a:buClr>
                <a:schemeClr val="dk1"/>
              </a:buClr>
              <a:buSzPts val="2400"/>
              <a:buFont typeface="Noto Sans Symbols"/>
              <a:buChar char="▪"/>
            </a:pPr>
            <a:r>
              <a:rPr lang="en-US" dirty="0"/>
              <a:t>Disadvantages</a:t>
            </a:r>
            <a:endParaRPr dirty="0"/>
          </a:p>
          <a:p>
            <a:pPr marL="342900" lvl="0" indent="-190500" algn="l" rtl="0">
              <a:lnSpc>
                <a:spcPct val="114000"/>
              </a:lnSpc>
              <a:spcBef>
                <a:spcPts val="480"/>
              </a:spcBef>
              <a:spcAft>
                <a:spcPts val="0"/>
              </a:spcAft>
              <a:buClr>
                <a:schemeClr val="dk1"/>
              </a:buClr>
              <a:buSzPts val="2400"/>
              <a:buFont typeface="Noto Sans Symbols"/>
              <a:buNone/>
            </a:pPr>
            <a:endParaRPr dirty="0"/>
          </a:p>
          <a:p>
            <a:pPr marL="342900" lvl="0" indent="-190500" algn="l" rtl="0">
              <a:lnSpc>
                <a:spcPct val="114000"/>
              </a:lnSpc>
              <a:spcBef>
                <a:spcPts val="480"/>
              </a:spcBef>
              <a:spcAft>
                <a:spcPts val="0"/>
              </a:spcAft>
              <a:buClr>
                <a:schemeClr val="dk1"/>
              </a:buClr>
              <a:buSzPts val="2400"/>
              <a:buFont typeface="Noto Sans Symbols"/>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Main Objective</a:t>
            </a:r>
            <a:endParaRPr>
              <a:latin typeface="Calibri"/>
              <a:ea typeface="Calibri"/>
              <a:cs typeface="Calibri"/>
              <a:sym typeface="Calibri"/>
            </a:endParaRPr>
          </a:p>
        </p:txBody>
      </p:sp>
      <p:sp>
        <p:nvSpPr>
          <p:cNvPr id="3" name="Text Placeholder 2">
            <a:extLst>
              <a:ext uri="{FF2B5EF4-FFF2-40B4-BE49-F238E27FC236}">
                <a16:creationId xmlns:a16="http://schemas.microsoft.com/office/drawing/2014/main" id="{27395D64-7253-A305-7107-FBA7D7B6BC62}"/>
              </a:ext>
            </a:extLst>
          </p:cNvPr>
          <p:cNvSpPr>
            <a:spLocks noGrp="1"/>
          </p:cNvSpPr>
          <p:nvPr>
            <p:ph type="body" idx="1"/>
          </p:nvPr>
        </p:nvSpPr>
        <p:spPr/>
        <p:txBody>
          <a:bodyPr/>
          <a:lstStyle/>
          <a:p>
            <a:r>
              <a:rPr lang="en-US" dirty="0"/>
              <a:t>The objective of the Accident Report System is to automate the generation of accident reports using Robotic Process Automation (RPA) tools like UiPath. It streamlines data collection from various sources, ensuring quick, accurate, and consistent reporting with minimal manual effort.</a:t>
            </a:r>
          </a:p>
          <a:p>
            <a:r>
              <a:rPr lang="en-US" dirty="0"/>
              <a:t>The system compiles accident details into a professional PDF report and delivers it to stakeholders via email. It is scalable, cost-effective, and adaptable for integration with platforms like insurance and legal databases, enhancing efficiency and user experience in industries such as insurance and law enforcement.</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Architecture</a:t>
            </a:r>
            <a:endParaRPr>
              <a:latin typeface="Calibri"/>
              <a:ea typeface="Calibri"/>
              <a:cs typeface="Calibri"/>
              <a:sym typeface="Calibri"/>
            </a:endParaRPr>
          </a:p>
        </p:txBody>
      </p:sp>
      <p:sp>
        <p:nvSpPr>
          <p:cNvPr id="141" name="Google Shape;141;p19"/>
          <p:cNvSpPr txBox="1">
            <a:spLocks noGrp="1"/>
          </p:cNvSpPr>
          <p:nvPr>
            <p:ph type="body" idx="1"/>
          </p:nvPr>
        </p:nvSpPr>
        <p:spPr>
          <a:xfrm>
            <a:off x="190500" y="990600"/>
            <a:ext cx="8075195" cy="5334000"/>
          </a:xfrm>
          <a:prstGeom prst="rect">
            <a:avLst/>
          </a:prstGeom>
          <a:noFill/>
          <a:ln>
            <a:noFill/>
          </a:ln>
        </p:spPr>
        <p:txBody>
          <a:bodyPr spcFirstLastPara="1" wrap="square" lIns="91425" tIns="45700" rIns="91425" bIns="45700" anchor="t" anchorCtr="0">
            <a:normAutofit/>
          </a:bodyPr>
          <a:lstStyle/>
          <a:p>
            <a:pPr marL="0" lvl="0" indent="0" algn="l" rtl="0">
              <a:lnSpc>
                <a:spcPct val="114000"/>
              </a:lnSpc>
              <a:spcBef>
                <a:spcPts val="0"/>
              </a:spcBef>
              <a:spcAft>
                <a:spcPts val="0"/>
              </a:spcAft>
              <a:buNone/>
            </a:pPr>
            <a:r>
              <a:rPr lang="en-IN" dirty="0"/>
              <a:t>.</a:t>
            </a:r>
            <a:endParaRPr dirty="0"/>
          </a:p>
        </p:txBody>
      </p:sp>
      <p:pic>
        <p:nvPicPr>
          <p:cNvPr id="2" name="Picture 1">
            <a:extLst>
              <a:ext uri="{FF2B5EF4-FFF2-40B4-BE49-F238E27FC236}">
                <a16:creationId xmlns:a16="http://schemas.microsoft.com/office/drawing/2014/main" id="{881F9C6A-7CD6-E5E1-A562-34782B48DCF2}"/>
              </a:ext>
            </a:extLst>
          </p:cNvPr>
          <p:cNvPicPr/>
          <p:nvPr/>
        </p:nvPicPr>
        <p:blipFill>
          <a:blip r:embed="rId3"/>
          <a:stretch>
            <a:fillRect/>
          </a:stretch>
        </p:blipFill>
        <p:spPr>
          <a:xfrm>
            <a:off x="1521142" y="1106905"/>
            <a:ext cx="6101715" cy="49859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System Requirements</a:t>
            </a:r>
            <a:endParaRPr dirty="0">
              <a:latin typeface="Calibri"/>
              <a:ea typeface="Calibri"/>
              <a:cs typeface="Calibri"/>
              <a:sym typeface="Calibri"/>
            </a:endParaRPr>
          </a:p>
        </p:txBody>
      </p:sp>
      <p:sp>
        <p:nvSpPr>
          <p:cNvPr id="149" name="Google Shape;149;p20"/>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fontScale="70000" lnSpcReduction="20000"/>
          </a:bodyPr>
          <a:lstStyle/>
          <a:p>
            <a:r>
              <a:rPr lang="en-IN" b="1" dirty="0"/>
              <a:t>1. Hardware Requirements</a:t>
            </a:r>
          </a:p>
          <a:p>
            <a:pPr>
              <a:buFont typeface="Arial" panose="020B0604020202020204" pitchFamily="34" charset="0"/>
              <a:buChar char="•"/>
            </a:pPr>
            <a:r>
              <a:rPr lang="en-IN" b="1" dirty="0"/>
              <a:t>Processor:</a:t>
            </a:r>
            <a:r>
              <a:rPr lang="en-IN" dirty="0"/>
              <a:t> Minimum Dual-Core, 2.5 GHz (Recommended: Quad-Core for better performance).</a:t>
            </a:r>
          </a:p>
          <a:p>
            <a:pPr>
              <a:buFont typeface="Arial" panose="020B0604020202020204" pitchFamily="34" charset="0"/>
              <a:buChar char="•"/>
            </a:pPr>
            <a:r>
              <a:rPr lang="en-IN" b="1" dirty="0"/>
              <a:t>RAM:</a:t>
            </a:r>
            <a:r>
              <a:rPr lang="en-IN" dirty="0"/>
              <a:t> Minimum 4 GB (Recommended: 8 GB or higher for faster execution).</a:t>
            </a:r>
          </a:p>
          <a:p>
            <a:pPr>
              <a:buFont typeface="Arial" panose="020B0604020202020204" pitchFamily="34" charset="0"/>
              <a:buChar char="•"/>
            </a:pPr>
            <a:r>
              <a:rPr lang="en-IN" b="1" dirty="0"/>
              <a:t>Storage:</a:t>
            </a:r>
            <a:r>
              <a:rPr lang="en-IN" dirty="0"/>
              <a:t> At least 500 MB of free space for application files and temporary data.</a:t>
            </a:r>
          </a:p>
          <a:p>
            <a:pPr>
              <a:buFont typeface="Arial" panose="020B0604020202020204" pitchFamily="34" charset="0"/>
              <a:buChar char="•"/>
            </a:pPr>
            <a:r>
              <a:rPr lang="en-IN" b="1" dirty="0"/>
              <a:t>Display:</a:t>
            </a:r>
            <a:r>
              <a:rPr lang="en-IN" dirty="0"/>
              <a:t> Minimum resolution of 1024x768 pixels.</a:t>
            </a:r>
          </a:p>
          <a:p>
            <a:pPr>
              <a:buFont typeface="Arial" panose="020B0604020202020204" pitchFamily="34" charset="0"/>
              <a:buChar char="•"/>
            </a:pPr>
            <a:r>
              <a:rPr lang="en-IN" b="1" dirty="0"/>
              <a:t>Network:</a:t>
            </a:r>
            <a:r>
              <a:rPr lang="en-IN" dirty="0"/>
              <a:t> Stable internet connection for web scraping and email delivery.</a:t>
            </a:r>
          </a:p>
          <a:p>
            <a:r>
              <a:rPr lang="en-IN" b="1" dirty="0"/>
              <a:t>2. Software Requirements</a:t>
            </a:r>
          </a:p>
          <a:p>
            <a:pPr>
              <a:buFont typeface="Arial" panose="020B0604020202020204" pitchFamily="34" charset="0"/>
              <a:buChar char="•"/>
            </a:pPr>
            <a:r>
              <a:rPr lang="en-IN" b="1" dirty="0"/>
              <a:t>Operating System:</a:t>
            </a:r>
            <a:r>
              <a:rPr lang="en-IN" dirty="0"/>
              <a:t> Windows 10/11, macOS, or Linux (any modern OS supporting RPA tools).</a:t>
            </a:r>
          </a:p>
          <a:p>
            <a:pPr>
              <a:buFont typeface="Arial" panose="020B0604020202020204" pitchFamily="34" charset="0"/>
              <a:buChar char="•"/>
            </a:pPr>
            <a:r>
              <a:rPr lang="en-IN" b="1" dirty="0"/>
              <a:t>Programming Environment:</a:t>
            </a:r>
            <a:r>
              <a:rPr lang="en-IN" dirty="0"/>
              <a:t> Python 3.7+ for script development.</a:t>
            </a:r>
          </a:p>
          <a:p>
            <a:pPr>
              <a:buFont typeface="Arial" panose="020B0604020202020204" pitchFamily="34" charset="0"/>
              <a:buChar char="•"/>
            </a:pPr>
            <a:r>
              <a:rPr lang="en-IN" b="1" dirty="0"/>
              <a:t>Libraries/Packages:</a:t>
            </a:r>
            <a:endParaRPr lang="en-IN" dirty="0"/>
          </a:p>
          <a:p>
            <a:pPr marL="742950" lvl="1" indent="-285750">
              <a:buFont typeface="Arial" panose="020B0604020202020204" pitchFamily="34" charset="0"/>
              <a:buChar char="•"/>
            </a:pPr>
            <a:r>
              <a:rPr lang="en-IN" b="1" dirty="0"/>
              <a:t>Selenium:</a:t>
            </a:r>
            <a:r>
              <a:rPr lang="en-IN" dirty="0"/>
              <a:t> For web scraping.</a:t>
            </a:r>
          </a:p>
          <a:p>
            <a:pPr marL="742950" lvl="1" indent="-285750">
              <a:buFont typeface="Arial" panose="020B0604020202020204" pitchFamily="34" charset="0"/>
              <a:buChar char="•"/>
            </a:pPr>
            <a:r>
              <a:rPr lang="en-IN" b="1" dirty="0"/>
              <a:t>PyPDF2 or FPDF:</a:t>
            </a:r>
            <a:r>
              <a:rPr lang="en-IN" dirty="0"/>
              <a:t> For generating PDF reports.</a:t>
            </a:r>
          </a:p>
          <a:p>
            <a:pPr marL="742950" lvl="1" indent="-285750">
              <a:buFont typeface="Arial" panose="020B0604020202020204" pitchFamily="34" charset="0"/>
              <a:buChar char="•"/>
            </a:pPr>
            <a:r>
              <a:rPr lang="en-IN" b="1" dirty="0" err="1"/>
              <a:t>smtplib</a:t>
            </a:r>
            <a:r>
              <a:rPr lang="en-IN" b="1" dirty="0"/>
              <a:t>:</a:t>
            </a:r>
            <a:r>
              <a:rPr lang="en-IN" dirty="0"/>
              <a:t> For email automation.</a:t>
            </a:r>
          </a:p>
          <a:p>
            <a:pPr>
              <a:buFont typeface="Arial" panose="020B0604020202020204" pitchFamily="34" charset="0"/>
              <a:buChar char="•"/>
            </a:pPr>
            <a:r>
              <a:rPr lang="en-IN" b="1" dirty="0"/>
              <a:t>RPA Tool:</a:t>
            </a:r>
            <a:r>
              <a:rPr lang="en-IN" dirty="0"/>
              <a:t> UiPath or a similar tool for workflow automation.</a:t>
            </a:r>
          </a:p>
          <a:p>
            <a:pPr>
              <a:buFont typeface="Arial" panose="020B0604020202020204" pitchFamily="34" charset="0"/>
              <a:buChar char="•"/>
            </a:pPr>
            <a:r>
              <a:rPr lang="en-IN" b="1" dirty="0"/>
              <a:t>Browser:</a:t>
            </a:r>
            <a:r>
              <a:rPr lang="en-IN" dirty="0"/>
              <a:t> Google Chrome, Firefox, or equivalent for web scraping tasks.</a:t>
            </a:r>
          </a:p>
          <a:p>
            <a:pPr>
              <a:buFont typeface="Arial" panose="020B0604020202020204" pitchFamily="34" charset="0"/>
              <a:buChar char="•"/>
            </a:pPr>
            <a:r>
              <a:rPr lang="en-IN" b="1" dirty="0"/>
              <a:t>Email Server:</a:t>
            </a:r>
            <a:r>
              <a:rPr lang="en-IN" dirty="0"/>
              <a:t> SMTP-compatible server (e.g., Gmail SMTP) for email delivery.</a:t>
            </a:r>
          </a:p>
          <a:p>
            <a:pPr marL="0" lvl="0" indent="0" algn="l" rtl="0">
              <a:lnSpc>
                <a:spcPct val="114000"/>
              </a:lnSpc>
              <a:spcBef>
                <a:spcPts val="120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Functional Description</a:t>
            </a:r>
            <a:endParaRPr dirty="0">
              <a:latin typeface="Calibri"/>
              <a:ea typeface="Calibri"/>
              <a:cs typeface="Calibri"/>
              <a:sym typeface="Calibri"/>
            </a:endParaRPr>
          </a:p>
        </p:txBody>
      </p:sp>
      <p:sp>
        <p:nvSpPr>
          <p:cNvPr id="156" name="Google Shape;156;p21"/>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lnSpcReduction="10000"/>
          </a:bodyPr>
          <a:lstStyle/>
          <a:p>
            <a:r>
              <a:rPr lang="en-US" b="1" dirty="0"/>
              <a:t>Module 1: User Input and Data Collection</a:t>
            </a:r>
          </a:p>
          <a:p>
            <a:r>
              <a:rPr lang="en-US" dirty="0"/>
              <a:t>Allows users to input accident details (e.g., location, date, and description) via a form, which triggers the automation process.</a:t>
            </a:r>
          </a:p>
          <a:p>
            <a:r>
              <a:rPr lang="en-US" b="1" dirty="0"/>
              <a:t>Module 2: Data Extraction and Processing</a:t>
            </a:r>
          </a:p>
          <a:p>
            <a:r>
              <a:rPr lang="en-US" dirty="0"/>
              <a:t>Retrieves supplemental data like weather conditions and police records using RPA tools and processes it for report creation.</a:t>
            </a:r>
          </a:p>
          <a:p>
            <a:r>
              <a:rPr lang="en-US" b="1" dirty="0"/>
              <a:t>Module 3: Report Generation</a:t>
            </a:r>
          </a:p>
          <a:p>
            <a:r>
              <a:rPr lang="en-US" dirty="0"/>
              <a:t>Compiles input and extracted data into a professional PDF report using libraries like PyPDF2 or FPDF.</a:t>
            </a:r>
          </a:p>
          <a:p>
            <a:r>
              <a:rPr lang="en-US" b="1" dirty="0"/>
              <a:t>Module 4: Email Automation and Delivery</a:t>
            </a:r>
          </a:p>
          <a:p>
            <a:r>
              <a:rPr lang="en-US" dirty="0"/>
              <a:t>Sends the generated PDF report to stakeholders via email using an SMTP-compatible server.</a:t>
            </a:r>
          </a:p>
          <a:p>
            <a:pPr marL="342900" lvl="0" indent="-190500" algn="l" rtl="0">
              <a:lnSpc>
                <a:spcPct val="114000"/>
              </a:lnSpc>
              <a:spcBef>
                <a:spcPts val="480"/>
              </a:spcBef>
              <a:spcAft>
                <a:spcPts val="0"/>
              </a:spcAft>
              <a:buClr>
                <a:schemeClr val="dk1"/>
              </a:buClr>
              <a:buSzPts val="2400"/>
              <a:buFont typeface="Noto Sans Symbols"/>
              <a:buNone/>
            </a:pP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1391</Words>
  <Application>Microsoft Office PowerPoint</Application>
  <PresentationFormat>On-screen Show (4:3)</PresentationFormat>
  <Paragraphs>113</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Noto Sans Symbols</vt:lpstr>
      <vt:lpstr>Times New Roman</vt:lpstr>
      <vt:lpstr>Calibri</vt:lpstr>
      <vt:lpstr>Open Sans ExtraBold</vt:lpstr>
      <vt:lpstr>Arial</vt:lpstr>
      <vt:lpstr>Office Theme</vt:lpstr>
      <vt:lpstr>PowerPoint Presentation</vt:lpstr>
      <vt:lpstr>Abstract</vt:lpstr>
      <vt:lpstr>Need for the Proposed System</vt:lpstr>
      <vt:lpstr>Advantages of the Proposed System</vt:lpstr>
      <vt:lpstr>Literature Survey</vt:lpstr>
      <vt:lpstr>Main Objective</vt:lpstr>
      <vt:lpstr>Architecture</vt:lpstr>
      <vt:lpstr>System Requirements</vt:lpstr>
      <vt:lpstr>Functional Description</vt:lpstr>
      <vt:lpstr>Table Design</vt:lpstr>
      <vt:lpstr>Process Design</vt:lpstr>
      <vt:lpstr>Implementation</vt:lpstr>
      <vt:lpstr>Testing</vt:lpstr>
      <vt:lpstr>Conclusions</vt:lpstr>
      <vt:lpstr>Future Enhancement</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Sandhiya K</dc:creator>
  <cp:lastModifiedBy>Sandhiya K</cp:lastModifiedBy>
  <cp:revision>2</cp:revision>
  <dcterms:modified xsi:type="dcterms:W3CDTF">2024-11-22T07:52:14Z</dcterms:modified>
</cp:coreProperties>
</file>