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050" y="-11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SANDHIYA R</a:t>
            </a:r>
            <a:endParaRPr lang="en-US" sz="2400" dirty="0"/>
          </a:p>
          <a:p>
            <a:r>
              <a:rPr lang="en-US" sz="2400" dirty="0"/>
              <a:t>REGISTER NO</a:t>
            </a:r>
            <a:r>
              <a:rPr lang="en-US" sz="2400" dirty="0" smtClean="0"/>
              <a:t>: 312216803</a:t>
            </a:r>
            <a:endParaRPr lang="en-US" sz="2400" dirty="0"/>
          </a:p>
          <a:p>
            <a:r>
              <a:rPr lang="en-US" sz="2400" dirty="0"/>
              <a:t>DEPARTMENT</a:t>
            </a:r>
            <a:r>
              <a:rPr lang="en-US" sz="2400" dirty="0" smtClean="0"/>
              <a:t>: B.COM ACCOUNTING AND FINANCE </a:t>
            </a:r>
            <a:endParaRPr lang="en-US" sz="2400" dirty="0"/>
          </a:p>
          <a:p>
            <a:r>
              <a:rPr lang="en-US" sz="2400" dirty="0" smtClean="0"/>
              <a:t>COLLEGE: SHRI KRISHNASWAMY COLLEGE FOR WOMEN</a:t>
            </a:r>
            <a:endParaRPr lang="en-US" sz="2400" dirty="0"/>
          </a:p>
          <a:p>
            <a:r>
              <a:rPr lang="en-US" sz="2400" dirty="0"/>
              <a:t>        </a:t>
            </a:r>
            <a:r>
              <a:rPr lang="en-US" sz="2400" dirty="0" smtClean="0"/>
              <a:t>NM ID: E199892471720D693FE4850B2BA8106D</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10999827" cy="5799665"/>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sz="4800" b="1" spc="5" smtClean="0">
                <a:latin typeface="Trebuchet MS"/>
                <a:cs typeface="Trebuchet MS"/>
              </a:rPr>
              <a:t>G</a:t>
            </a:r>
            <a:r>
              <a:rPr lang="en-GB" sz="4800" b="1" spc="5" dirty="0" smtClean="0">
                <a:latin typeface="Trebuchet MS"/>
                <a:cs typeface="Trebuchet MS"/>
              </a:rPr>
              <a:t>	</a:t>
            </a:r>
            <a:r>
              <a:rPr lang="en-GB" sz="4800" b="1" spc="5" dirty="0" smtClean="0">
                <a:latin typeface="Trebuchet MS"/>
                <a:cs typeface="Trebuchet MS"/>
              </a:rPr>
              <a:t>						</a:t>
            </a:r>
            <a:r>
              <a:rPr lang="en-GB" sz="4000" b="1" spc="5" dirty="0" smtClean="0">
                <a:latin typeface="Trebuchet MS"/>
                <a:cs typeface="Trebuchet MS"/>
              </a:rPr>
              <a:t>Business </a:t>
            </a:r>
            <a:r>
              <a:rPr lang="en-GB" sz="4000" b="1" spc="5" dirty="0" smtClean="0">
                <a:latin typeface="Trebuchet MS"/>
                <a:cs typeface="Trebuchet MS"/>
              </a:rPr>
              <a:t>Modelling: This involves creating a representation of how a business operates, often used for strategic planning, decision-making, or optimizing </a:t>
            </a:r>
            <a:r>
              <a:rPr lang="en-GB" sz="4000" b="1" spc="5" dirty="0" err="1" smtClean="0">
                <a:latin typeface="Trebuchet MS"/>
                <a:cs typeface="Trebuchet MS"/>
              </a:rPr>
              <a:t>processes.Predictive</a:t>
            </a:r>
            <a:r>
              <a:rPr lang="en-GB" sz="4000" b="1" spc="5" dirty="0" smtClean="0">
                <a:latin typeface="Trebuchet MS"/>
                <a:cs typeface="Trebuchet MS"/>
              </a:rPr>
              <a:t> Modelling: In fields like finance, healthcare, and marketing, predictive modelling is used to forecast future events or </a:t>
            </a:r>
            <a:r>
              <a:rPr lang="en-GB" sz="4000" b="1" spc="5" dirty="0" err="1" smtClean="0">
                <a:latin typeface="Trebuchet MS"/>
                <a:cs typeface="Trebuchet MS"/>
              </a:rPr>
              <a:t>behaviors</a:t>
            </a:r>
            <a:r>
              <a:rPr lang="en-GB" sz="4000" b="1" spc="5" dirty="0" smtClean="0">
                <a:latin typeface="Trebuchet MS"/>
                <a:cs typeface="Trebuchet MS"/>
              </a:rPr>
              <a:t> based on historical data.</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44" cy="4568558"/>
          </a:xfrm>
          <a:prstGeom prst="rect">
            <a:avLst/>
          </a:prstGeom>
        </p:spPr>
        <p:txBody>
          <a:bodyPr vert="horz" wrap="square" lIns="0" tIns="13335" rIns="0" bIns="0" rtlCol="0">
            <a:spAutoFit/>
          </a:bodyPr>
          <a:lstStyle/>
          <a:p>
            <a:pPr marL="12700">
              <a:lnSpc>
                <a:spcPct val="100000"/>
              </a:lnSpc>
              <a:spcBef>
                <a:spcPts val="105"/>
              </a:spcBef>
            </a:pPr>
            <a:r>
              <a:rPr smtClean="0"/>
              <a:t>R</a:t>
            </a:r>
            <a:r>
              <a:rPr spc="-40" smtClean="0"/>
              <a:t>E</a:t>
            </a:r>
            <a:r>
              <a:rPr spc="15" smtClean="0"/>
              <a:t>S</a:t>
            </a:r>
            <a:r>
              <a:rPr spc="-30" smtClean="0"/>
              <a:t>U</a:t>
            </a:r>
            <a:r>
              <a:rPr spc="-405" smtClean="0"/>
              <a:t>L</a:t>
            </a:r>
            <a:r>
              <a:rPr smtClean="0"/>
              <a:t>TS</a:t>
            </a:r>
            <a:r>
              <a:rPr lang="en-GB" dirty="0" smtClean="0"/>
              <a:t>	</a:t>
            </a:r>
            <a:r>
              <a:rPr lang="en-GB" dirty="0" smtClean="0"/>
              <a:t>							</a:t>
            </a:r>
            <a:r>
              <a:rPr lang="en-GB" sz="4000" dirty="0" smtClean="0"/>
              <a:t>Results</a:t>
            </a:r>
            <a:r>
              <a:rPr lang="en-GB" sz="4000" dirty="0" smtClean="0"/>
              <a:t>: * performance </a:t>
            </a:r>
            <a:r>
              <a:rPr lang="en-GB" sz="4000" dirty="0" smtClean="0"/>
              <a:t>overview	*departmental comparison *goal achievement *correlation finding	Discussion *Interpretation </a:t>
            </a:r>
            <a:r>
              <a:rPr lang="en-GB" sz="4000" dirty="0" smtClean="0"/>
              <a:t>of </a:t>
            </a:r>
            <a:r>
              <a:rPr lang="en-GB" sz="4000" dirty="0" smtClean="0"/>
              <a:t>Results *Impact </a:t>
            </a:r>
            <a:r>
              <a:rPr lang="en-GB" sz="4000" dirty="0" smtClean="0"/>
              <a:t>of </a:t>
            </a:r>
            <a:r>
              <a:rPr lang="en-GB" sz="4000" dirty="0" smtClean="0"/>
              <a:t>Variables  *Recommendations *Future </a:t>
            </a:r>
            <a:r>
              <a:rPr lang="en-GB" sz="4000" dirty="0" smtClean="0"/>
              <a:t>Analysis</a:t>
            </a:r>
            <a:endParaRPr sz="4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5909310"/>
          </a:xfrm>
        </p:spPr>
        <p:txBody>
          <a:bodyPr/>
          <a:lstStyle/>
          <a:p>
            <a:r>
              <a:rPr lang="en-US" dirty="0" smtClean="0">
                <a:latin typeface="Times New Roman" panose="02020603050405020304" pitchFamily="18" charset="0"/>
                <a:cs typeface="Times New Roman" panose="02020603050405020304" pitchFamily="18" charset="0"/>
              </a:rPr>
              <a:t>Conclusion									</a:t>
            </a:r>
            <a:r>
              <a:rPr lang="en-GB" sz="3600" dirty="0" smtClean="0">
                <a:latin typeface="Times New Roman" panose="02020603050405020304" pitchFamily="18" charset="0"/>
                <a:cs typeface="Times New Roman" panose="02020603050405020304" pitchFamily="18" charset="0"/>
              </a:rPr>
              <a:t>Summary of Key Findings</a:t>
            </a:r>
            <a:r>
              <a:rPr lang="en-GB" sz="3600" dirty="0" smtClean="0">
                <a:latin typeface="Times New Roman" panose="02020603050405020304" pitchFamily="18" charset="0"/>
                <a:cs typeface="Times New Roman" panose="02020603050405020304" pitchFamily="18" charset="0"/>
              </a:rPr>
              <a:t>:	</a:t>
            </a:r>
            <a:r>
              <a:rPr lang="en-GB" sz="3600" dirty="0" smtClean="0">
                <a:latin typeface="Times New Roman" panose="02020603050405020304" pitchFamily="18" charset="0"/>
                <a:cs typeface="Times New Roman" panose="02020603050405020304" pitchFamily="18" charset="0"/>
              </a:rPr>
              <a:t>	</a:t>
            </a:r>
            <a:r>
              <a:rPr lang="en-GB" sz="3600" dirty="0" smtClean="0">
                <a:latin typeface="Times New Roman" panose="02020603050405020304" pitchFamily="18" charset="0"/>
                <a:cs typeface="Times New Roman" panose="02020603050405020304" pitchFamily="18" charset="0"/>
              </a:rPr>
              <a:t>	Performance </a:t>
            </a:r>
            <a:r>
              <a:rPr lang="en-GB" sz="3600" dirty="0" smtClean="0">
                <a:latin typeface="Times New Roman" panose="02020603050405020304" pitchFamily="18" charset="0"/>
                <a:cs typeface="Times New Roman" panose="02020603050405020304" pitchFamily="18" charset="0"/>
              </a:rPr>
              <a:t>Trends: Recap the major trends observed, such as overall improvements or declines in performance ratings over time</a:t>
            </a:r>
            <a:r>
              <a:rPr lang="en-GB" sz="3600" dirty="0" smtClean="0">
                <a:latin typeface="Times New Roman" panose="02020603050405020304" pitchFamily="18" charset="0"/>
                <a:cs typeface="Times New Roman" panose="02020603050405020304" pitchFamily="18" charset="0"/>
              </a:rPr>
              <a:t>.                 Departmental </a:t>
            </a:r>
            <a:r>
              <a:rPr lang="en-GB" sz="3600" dirty="0" smtClean="0">
                <a:latin typeface="Times New Roman" panose="02020603050405020304" pitchFamily="18" charset="0"/>
                <a:cs typeface="Times New Roman" panose="02020603050405020304" pitchFamily="18" charset="0"/>
              </a:rPr>
              <a:t>Insights: Highlight notable differences between departments, such as which departments consistently perform better or worse</a:t>
            </a:r>
            <a:r>
              <a:rPr lang="en-GB" sz="3600" dirty="0" smtClean="0">
                <a:latin typeface="Times New Roman" panose="02020603050405020304" pitchFamily="18" charset="0"/>
                <a:cs typeface="Times New Roman" panose="02020603050405020304" pitchFamily="18" charset="0"/>
              </a:rPr>
              <a:t>.                       Goal </a:t>
            </a:r>
            <a:r>
              <a:rPr lang="en-GB" sz="3600" dirty="0" smtClean="0">
                <a:latin typeface="Times New Roman" panose="02020603050405020304" pitchFamily="18" charset="0"/>
                <a:cs typeface="Times New Roman" panose="02020603050405020304" pitchFamily="18" charset="0"/>
              </a:rPr>
              <a:t>Achievement: Summarize how well employees met their goals and any patterns in goal attainment.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TextBox 12">
            <a:extLst>
              <a:ext uri="{FF2B5EF4-FFF2-40B4-BE49-F238E27FC236}">
                <a16:creationId xmlns:a16="http://schemas.microsoft.com/office/drawing/2014/main" xmlns="" id="{4B0ED1DA-383C-4B24-2C14-AB4B9A1D0C13}"/>
              </a:ext>
            </a:extLst>
          </p:cNvPr>
          <p:cNvSpPr txBox="1"/>
          <p:nvPr/>
        </p:nvSpPr>
        <p:spPr>
          <a:xfrm>
            <a:off x="710899" y="1506759"/>
            <a:ext cx="6101860" cy="5078313"/>
          </a:xfrm>
          <a:prstGeom prst="rect">
            <a:avLst/>
          </a:prstGeom>
          <a:noFill/>
        </p:spPr>
        <p:txBody>
          <a:bodyPr wrap="square">
            <a:spAutoFit/>
          </a:bodyPr>
          <a:lstStyle/>
          <a:p>
            <a:r>
              <a:rPr lang="en-US" b="1" dirty="0"/>
              <a:t>1. Employee Turnover Analysis</a:t>
            </a:r>
          </a:p>
          <a:p>
            <a:pPr>
              <a:buFont typeface="Arial" panose="020B0604020202020204" pitchFamily="34" charset="0"/>
              <a:buChar char="•"/>
            </a:pPr>
            <a:r>
              <a:rPr lang="en-US" b="1" dirty="0"/>
              <a:t>Problem Statement</a:t>
            </a:r>
            <a:r>
              <a:rPr lang="en-US" dirty="0"/>
              <a:t>: "Determine the factors contributing to employee turnover in the 'Area Sales Manager' position and develop strategies to reduce involuntary terminations."</a:t>
            </a:r>
          </a:p>
          <a:p>
            <a:pPr>
              <a:buFont typeface="Arial" panose="020B0604020202020204" pitchFamily="34" charset="0"/>
              <a:buChar char="•"/>
            </a:pPr>
            <a:r>
              <a:rPr lang="en-US" b="1" dirty="0"/>
              <a:t>Objective</a:t>
            </a:r>
            <a:r>
              <a:rPr lang="en-US" dirty="0"/>
              <a:t>: Analyze the dataset to identify patterns or common characteristics among employees who have left involuntarily. Investigate correlations between employee status, job function, termination type, performance scores, and other attributes to develop strategies for improving retention.</a:t>
            </a:r>
          </a:p>
          <a:p>
            <a:r>
              <a:rPr lang="en-US" b="1" dirty="0"/>
              <a:t>2. Performance Evaluation Consistency</a:t>
            </a:r>
          </a:p>
          <a:p>
            <a:pPr>
              <a:buFont typeface="Arial" panose="020B0604020202020204" pitchFamily="34" charset="0"/>
              <a:buChar char="•"/>
            </a:pPr>
            <a:r>
              <a:rPr lang="en-US" b="1" dirty="0"/>
              <a:t>Problem Statement</a:t>
            </a:r>
            <a:r>
              <a:rPr lang="en-US" dirty="0"/>
              <a:t>: "Evaluate the consistency of performance ratings across different business units and zones to ensure fairness and accuracy in performance evaluations."</a:t>
            </a:r>
          </a:p>
          <a:p>
            <a:pPr>
              <a:buFont typeface="Arial" panose="020B0604020202020204" pitchFamily="34" charset="0"/>
              <a:buChar char="•"/>
            </a:pPr>
            <a:r>
              <a:rPr lang="en-US" b="1" dirty="0"/>
              <a:t>Objective</a:t>
            </a:r>
            <a:r>
              <a:rPr lang="en-US" dirty="0"/>
              <a:t>: Examine if performance ratings are consistently applied across different business units and zones. Investigate if certain zones or business units tend to give higher or lower ratings and assess the potential reasons behind any discrepancies.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DBDC9C06-E2F2-3466-4A01-43D51CE085B5}"/>
              </a:ext>
            </a:extLst>
          </p:cNvPr>
          <p:cNvSpPr txBox="1"/>
          <p:nvPr/>
        </p:nvSpPr>
        <p:spPr>
          <a:xfrm>
            <a:off x="594215" y="1695450"/>
            <a:ext cx="6101860" cy="4524315"/>
          </a:xfrm>
          <a:prstGeom prst="rect">
            <a:avLst/>
          </a:prstGeom>
          <a:noFill/>
        </p:spPr>
        <p:txBody>
          <a:bodyPr wrap="square">
            <a:spAutoFit/>
          </a:bodyPr>
          <a:lstStyle/>
          <a:p>
            <a:r>
              <a:rPr lang="en-US" sz="2400" b="1" dirty="0"/>
              <a:t>Project Title:</a:t>
            </a:r>
            <a:r>
              <a:rPr lang="en-US" sz="2400" dirty="0"/>
              <a:t> Analysis and Optimization of Employee Performance and Workforce Management</a:t>
            </a:r>
          </a:p>
          <a:p>
            <a:r>
              <a:rPr lang="en-US" sz="2400" b="1" dirty="0"/>
              <a:t>Objective:</a:t>
            </a:r>
            <a:r>
              <a:rPr lang="en-US" sz="2400" dirty="0"/>
              <a:t> The primary objective of this project is to perform an in-depth analysis of employee data to understand various factors affecting performance, job stability, and diversity within the company. This analysis aims to identify trends, discrepancies, and opportunities for improving employee management practices. </a:t>
            </a:r>
          </a:p>
          <a:p>
            <a:endParaRPr lang="en-US" sz="2400" dirty="0"/>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4A9460E2-DDEB-5047-32C6-4E9F47DCF896}"/>
              </a:ext>
            </a:extLst>
          </p:cNvPr>
          <p:cNvSpPr txBox="1"/>
          <p:nvPr/>
        </p:nvSpPr>
        <p:spPr>
          <a:xfrm>
            <a:off x="809588" y="1714488"/>
            <a:ext cx="8537350" cy="3785652"/>
          </a:xfrm>
          <a:prstGeom prst="rect">
            <a:avLst/>
          </a:prstGeom>
          <a:noFill/>
        </p:spPr>
        <p:txBody>
          <a:bodyPr wrap="square">
            <a:spAutoFit/>
          </a:bodyPr>
          <a:lstStyle/>
          <a:p>
            <a:r>
              <a:rPr lang="en-GB" sz="2400" dirty="0" smtClean="0"/>
              <a:t>HR Managers: They use performance data to make decisions about promotions, raises, and development </a:t>
            </a:r>
            <a:r>
              <a:rPr lang="en-GB" sz="2400" dirty="0" err="1" smtClean="0"/>
              <a:t>needs.Team</a:t>
            </a:r>
            <a:r>
              <a:rPr lang="en-GB" sz="2400" dirty="0" smtClean="0"/>
              <a:t> Leaders/Supervisors: They analyze performance metrics to provide feedback, coaching, and manage team </a:t>
            </a:r>
            <a:r>
              <a:rPr lang="en-GB" sz="2400" dirty="0" err="1" smtClean="0"/>
              <a:t>productivity.Employees</a:t>
            </a:r>
            <a:r>
              <a:rPr lang="en-GB" sz="2400" dirty="0" smtClean="0"/>
              <a:t> Themselves: They may use the data to understand their performance and identify areas for </a:t>
            </a:r>
            <a:r>
              <a:rPr lang="en-GB" sz="2400" dirty="0" err="1" smtClean="0"/>
              <a:t>improvement.Senior</a:t>
            </a:r>
            <a:r>
              <a:rPr lang="en-GB" sz="2400" dirty="0" smtClean="0"/>
              <a:t> Management: They use aggregated performance data to assess overall organizational performance and strategic </a:t>
            </a:r>
            <a:r>
              <a:rPr lang="en-GB" sz="2400" dirty="0" err="1" smtClean="0"/>
              <a:t>planning.Each</a:t>
            </a:r>
            <a:r>
              <a:rPr lang="en-GB" sz="2400" dirty="0" smtClean="0"/>
              <a:t> of these users utilizes the analysis to make informed decisions relevant to their role.</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952596" y="500042"/>
            <a:ext cx="9763125" cy="518411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lang="en-GB" sz="3600" dirty="0" smtClean="0"/>
              <a:t>	</a:t>
            </a:r>
            <a:r>
              <a:rPr lang="en-GB" sz="2400" dirty="0" smtClean="0"/>
              <a:t>Define Key Performance Indicators (KPIs) Sales Performance: Sales volume, revenue generated. Productivity: Tasks completed, hours </a:t>
            </a:r>
            <a:r>
              <a:rPr lang="en-GB" sz="2400" dirty="0" err="1" smtClean="0"/>
              <a:t>worked.Quality</a:t>
            </a:r>
            <a:r>
              <a:rPr lang="en-GB" sz="2400" dirty="0" smtClean="0"/>
              <a:t>: Error rates, customer satisfaction </a:t>
            </a:r>
            <a:r>
              <a:rPr lang="en-GB" sz="2400" dirty="0" err="1" smtClean="0"/>
              <a:t>scores.Attendance</a:t>
            </a:r>
            <a:r>
              <a:rPr lang="en-GB" sz="2400" dirty="0" smtClean="0"/>
              <a:t>: Days present vs. absent.2.Set Up Your Excel </a:t>
            </a:r>
            <a:r>
              <a:rPr lang="en-GB" sz="2400" dirty="0" err="1" smtClean="0"/>
              <a:t>Workbook:Sheet</a:t>
            </a:r>
            <a:r>
              <a:rPr lang="en-GB" sz="2400" dirty="0" smtClean="0"/>
              <a:t> 1 - Data Input: Create a sheet for raw data entry. Input all relevant performance data </a:t>
            </a:r>
            <a:r>
              <a:rPr lang="en-GB" sz="2400" dirty="0" err="1" smtClean="0"/>
              <a:t>here.Sheet</a:t>
            </a:r>
            <a:r>
              <a:rPr lang="en-GB" sz="2400" dirty="0" smtClean="0"/>
              <a:t> 2 - Analysis: Use formulas and functions (e.g., SUM, AVERAGE, COUNTIF) to analyze the </a:t>
            </a:r>
            <a:r>
              <a:rPr lang="en-GB" sz="2400" dirty="0" err="1" smtClean="0"/>
              <a:t>data.Sheet</a:t>
            </a:r>
            <a:r>
              <a:rPr lang="en-GB" sz="2400" dirty="0" smtClean="0"/>
              <a:t> 3 - Dashboard: Design a visual dashboard to display key metrics.3.Implement Conditional </a:t>
            </a:r>
            <a:r>
              <a:rPr lang="en-GB" sz="2400" dirty="0" err="1" smtClean="0"/>
              <a:t>Formatting:Use</a:t>
            </a:r>
            <a:r>
              <a:rPr lang="en-GB" sz="2400" dirty="0" smtClean="0"/>
              <a:t> conditional formatting to highlight high and low performers. For example, use </a:t>
            </a:r>
            <a:r>
              <a:rPr lang="en-GB" sz="2400" dirty="0" err="1" smtClean="0"/>
              <a:t>color</a:t>
            </a:r>
            <a:r>
              <a:rPr lang="en-GB" sz="2400" dirty="0" smtClean="0"/>
              <a:t> scales to show performance scores or data bars to represent sales volumes.</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4924425"/>
          </a:xfrm>
        </p:spPr>
        <p:txBody>
          <a:bodyPr/>
          <a:lstStyle/>
          <a:p>
            <a:r>
              <a:rPr lang="en-IN" dirty="0"/>
              <a:t>Dataset </a:t>
            </a:r>
            <a:r>
              <a:rPr lang="en-IN" dirty="0" smtClean="0"/>
              <a:t>Description						</a:t>
            </a:r>
            <a:r>
              <a:rPr lang="en-GB" sz="2800" dirty="0" smtClean="0"/>
              <a:t>Employee ID: A unique identifier for each employee</a:t>
            </a:r>
            <a:r>
              <a:rPr lang="en-GB" sz="2800" dirty="0" smtClean="0"/>
              <a:t>.	Name</a:t>
            </a:r>
            <a:r>
              <a:rPr lang="en-GB" sz="2800" dirty="0" smtClean="0"/>
              <a:t>: Employee's full name</a:t>
            </a:r>
            <a:r>
              <a:rPr lang="en-GB" sz="2800" dirty="0" smtClean="0"/>
              <a:t>.				Department</a:t>
            </a:r>
            <a:r>
              <a:rPr lang="en-GB" sz="2800" dirty="0" smtClean="0"/>
              <a:t>: The department where the employee works (e.g., Sales, HR, IT</a:t>
            </a:r>
            <a:r>
              <a:rPr lang="en-GB" sz="2800" dirty="0" smtClean="0"/>
              <a:t>).								Position/Job </a:t>
            </a:r>
            <a:r>
              <a:rPr lang="en-GB" sz="2800" dirty="0" smtClean="0"/>
              <a:t>Title: The employee’s role or job </a:t>
            </a:r>
            <a:r>
              <a:rPr lang="en-GB" sz="2800" dirty="0" smtClean="0"/>
              <a:t>title.</a:t>
            </a:r>
            <a:r>
              <a:rPr lang="en-GB" sz="2800" dirty="0" smtClean="0"/>
              <a:t> </a:t>
            </a:r>
            <a:r>
              <a:rPr lang="en-GB" sz="2800" dirty="0" smtClean="0"/>
              <a:t>   Performance </a:t>
            </a:r>
            <a:r>
              <a:rPr lang="en-GB" sz="2800" dirty="0" smtClean="0"/>
              <a:t>Ratings: Scores or ratings given during performance reviews, often on a scale (e.g., 1-5 or 1-10</a:t>
            </a:r>
            <a:r>
              <a:rPr lang="en-GB" sz="2800" dirty="0" smtClean="0"/>
              <a:t>).	Goals/Objectives</a:t>
            </a:r>
            <a:r>
              <a:rPr lang="en-GB" sz="2800" dirty="0" smtClean="0"/>
              <a:t>: Specific targets or goals set for the employee.</a:t>
            </a:r>
            <a:endParaRPr lang="en-IN" sz="28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381224" y="642918"/>
            <a:ext cx="8480425" cy="520270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a:t>OUR</a:t>
            </a:r>
            <a:r>
              <a:rPr sz="4250" spc="-10"/>
              <a:t> </a:t>
            </a:r>
            <a:r>
              <a:rPr sz="4250" spc="20" smtClean="0"/>
              <a:t>SOLUTION</a:t>
            </a:r>
            <a:r>
              <a:rPr lang="en-GB" sz="4250" spc="20" dirty="0" smtClean="0"/>
              <a:t>		</a:t>
            </a:r>
            <a:r>
              <a:rPr lang="en-GB" sz="3600" spc="20" dirty="0" smtClean="0"/>
              <a:t>Design and Aesthetics: If applicable, mention how the design or visual appeal of your solution adds to its attractiveness and </a:t>
            </a:r>
            <a:r>
              <a:rPr lang="en-GB" sz="3600" spc="20" dirty="0" err="1" smtClean="0"/>
              <a:t>usability.Customer</a:t>
            </a:r>
            <a:r>
              <a:rPr lang="en-GB" sz="3600" spc="20" dirty="0" smtClean="0"/>
              <a:t> Stories: Share testimonials or case studies where users were genuinely impressed by the results of using your solution.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386</Words>
  <Application>Microsoft Office PowerPoint</Application>
  <PresentationFormat>Custom</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 Define Key Performance Indicators (KPIs) Sales Performance: Sales volume, revenue generated. Productivity: Tasks completed, hours worked.Quality: Error rates, customer satisfaction scores.Attendance: Days present vs. absent.2.Set Up Your Excel Workbook:Sheet 1 - Data Input: Create a sheet for raw data entry. Input all relevant performance data here.Sheet 2 - Analysis: Use formulas and functions (e.g., SUM, AVERAGE, COUNTIF) to analyze the data.Sheet 3 - Dashboard: Design a visual dashboard to display key metrics.3.Implement Conditional Formatting:Use conditional formatting to highlight high and low performers. For example, use color scales to show performance scores or data bars to represent sales volumes.</vt:lpstr>
      <vt:lpstr>Dataset Description      Employee ID: A unique identifier for each employee. Name: Employee's full name.    Department: The department where the employee works (e.g., Sales, HR, IT).        Position/Job Title: The employee’s role or job title.    Performance Ratings: Scores or ratings given during performance reviews, often on a scale (e.g., 1-5 or 1-10). Goals/Objectives: Specific targets or goals set for the employee.</vt:lpstr>
      <vt:lpstr>THE "WOW" IN OUR SOLUTION  Design and Aesthetics: If applicable, mention how the design or visual appeal of your solution adds to its attractiveness and usability.Customer Stories: Share testimonials or case studies where users were genuinely impressed by the results of using your solution.</vt:lpstr>
      <vt:lpstr>Slide 10</vt:lpstr>
      <vt:lpstr>RESULTS        Results: * performance overview *departmental comparison *goal achievement *correlation finding Discussion *Interpretation of Results *Impact of Variables  *Recommendations *Future Analysis</vt:lpstr>
      <vt:lpstr>Conclusion         Summary of Key Findings:   Performance Trends: Recap the major trends observed, such as overall improvements or declines in performance ratings over time.                 Departmental Insights: Highlight notable differences between departments, such as which departments consistently perform better or worse.                       Goal Achievement: Summarize how well employees met their goals and any patterns in goal attainment.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16</cp:revision>
  <dcterms:created xsi:type="dcterms:W3CDTF">2024-03-29T15:07:22Z</dcterms:created>
  <dcterms:modified xsi:type="dcterms:W3CDTF">2024-08-31T10:31:59Z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