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Georgia" panose="02040502050405020303" pitchFamily="18"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erif"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f081dea54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f081dea54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081dea548_0_10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f081dea548_0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f081dea54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f081dea54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f081dea548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f081dea54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f081dea548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f081dea54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f081dea548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f081dea54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f081dea548_0_10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f081dea548_0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06a6bfa1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06a6bfa1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06a6bfa15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06a6bfa1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0821363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0821363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081dea54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081dea5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081dea54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f081dea54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f081dea54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f081dea54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f081dea54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f081dea5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f081dea548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f081dea54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2942" y="-5450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i="1">
                <a:latin typeface="Georgia"/>
                <a:ea typeface="Georgia"/>
                <a:cs typeface="Georgia"/>
                <a:sym typeface="Georgia"/>
              </a:rPr>
              <a:t>Spotly Elite</a:t>
            </a:r>
            <a:endParaRPr i="1">
              <a:latin typeface="Georgia"/>
              <a:ea typeface="Georgia"/>
              <a:cs typeface="Georgia"/>
              <a:sym typeface="Georgia"/>
            </a:endParaRPr>
          </a:p>
        </p:txBody>
      </p:sp>
      <p:sp>
        <p:nvSpPr>
          <p:cNvPr id="55" name="Google Shape;55;p13"/>
          <p:cNvSpPr txBox="1"/>
          <p:nvPr/>
        </p:nvSpPr>
        <p:spPr>
          <a:xfrm>
            <a:off x="5030175" y="1507575"/>
            <a:ext cx="3990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dk2"/>
                </a:solidFill>
                <a:latin typeface="Georgia"/>
                <a:ea typeface="Georgia"/>
                <a:cs typeface="Georgia"/>
                <a:sym typeface="Georgia"/>
              </a:rPr>
              <a:t>Comprehensive Rental Website</a:t>
            </a:r>
            <a:endParaRPr sz="1900">
              <a:solidFill>
                <a:schemeClr val="dk2"/>
              </a:solidFill>
              <a:latin typeface="Georgia"/>
              <a:ea typeface="Georgia"/>
              <a:cs typeface="Georgia"/>
              <a:sym typeface="Georgia"/>
            </a:endParaRPr>
          </a:p>
        </p:txBody>
      </p:sp>
      <p:sp>
        <p:nvSpPr>
          <p:cNvPr id="56" name="Google Shape;56;p13"/>
          <p:cNvSpPr txBox="1">
            <a:spLocks noGrp="1"/>
          </p:cNvSpPr>
          <p:nvPr>
            <p:ph type="ctrTitle"/>
          </p:nvPr>
        </p:nvSpPr>
        <p:spPr>
          <a:xfrm>
            <a:off x="-384267" y="3230525"/>
            <a:ext cx="8520600" cy="205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500" i="1">
                <a:latin typeface="Georgia"/>
                <a:ea typeface="Georgia"/>
                <a:cs typeface="Georgia"/>
                <a:sym typeface="Georgia"/>
              </a:rPr>
              <a:t>      </a:t>
            </a:r>
            <a:r>
              <a:rPr lang="en" sz="2500">
                <a:latin typeface="Georgia"/>
                <a:ea typeface="Georgia"/>
                <a:cs typeface="Georgia"/>
                <a:sym typeface="Georgia"/>
              </a:rPr>
              <a:t>  Presented By,</a:t>
            </a:r>
            <a:endParaRPr sz="2500">
              <a:latin typeface="Georgia"/>
              <a:ea typeface="Georgia"/>
              <a:cs typeface="Georgia"/>
              <a:sym typeface="Georgia"/>
            </a:endParaRPr>
          </a:p>
          <a:p>
            <a:pPr marL="0" lvl="0" indent="0" algn="l" rtl="0">
              <a:spcBef>
                <a:spcPts val="0"/>
              </a:spcBef>
              <a:spcAft>
                <a:spcPts val="0"/>
              </a:spcAft>
              <a:buNone/>
            </a:pPr>
            <a:endParaRPr sz="2500">
              <a:latin typeface="Georgia"/>
              <a:ea typeface="Georgia"/>
              <a:cs typeface="Georgia"/>
              <a:sym typeface="Georgia"/>
            </a:endParaRPr>
          </a:p>
          <a:p>
            <a:pPr marL="914400" lvl="0" indent="457200" algn="l" rtl="0">
              <a:spcBef>
                <a:spcPts val="0"/>
              </a:spcBef>
              <a:spcAft>
                <a:spcPts val="0"/>
              </a:spcAft>
              <a:buNone/>
            </a:pPr>
            <a:r>
              <a:rPr lang="en" sz="2500">
                <a:latin typeface="Georgia"/>
                <a:ea typeface="Georgia"/>
                <a:cs typeface="Georgia"/>
                <a:sym typeface="Georgia"/>
              </a:rPr>
              <a:t>1.Abiyayuna Daniel</a:t>
            </a:r>
            <a:endParaRPr sz="2500">
              <a:latin typeface="Georgia"/>
              <a:ea typeface="Georgia"/>
              <a:cs typeface="Georgia"/>
              <a:sym typeface="Georgia"/>
            </a:endParaRPr>
          </a:p>
          <a:p>
            <a:pPr marL="914400" lvl="0" indent="457200" algn="l" rtl="0">
              <a:spcBef>
                <a:spcPts val="0"/>
              </a:spcBef>
              <a:spcAft>
                <a:spcPts val="0"/>
              </a:spcAft>
              <a:buNone/>
            </a:pPr>
            <a:r>
              <a:rPr lang="en" sz="2500">
                <a:latin typeface="Georgia"/>
                <a:ea typeface="Georgia"/>
                <a:cs typeface="Georgia"/>
                <a:sym typeface="Georgia"/>
              </a:rPr>
              <a:t>2.Raghul V</a:t>
            </a:r>
            <a:endParaRPr sz="2500">
              <a:latin typeface="Georgia"/>
              <a:ea typeface="Georgia"/>
              <a:cs typeface="Georgia"/>
              <a:sym typeface="Georgia"/>
            </a:endParaRPr>
          </a:p>
          <a:p>
            <a:pPr marL="914400" lvl="0" indent="457200" algn="l" rtl="0">
              <a:spcBef>
                <a:spcPts val="0"/>
              </a:spcBef>
              <a:spcAft>
                <a:spcPts val="0"/>
              </a:spcAft>
              <a:buNone/>
            </a:pPr>
            <a:r>
              <a:rPr lang="en" sz="2500">
                <a:latin typeface="Georgia"/>
                <a:ea typeface="Georgia"/>
                <a:cs typeface="Georgia"/>
                <a:sym typeface="Georgia"/>
              </a:rPr>
              <a:t>3.Sandhiya S</a:t>
            </a:r>
            <a:endParaRPr sz="2500">
              <a:latin typeface="Georgia"/>
              <a:ea typeface="Georgia"/>
              <a:cs typeface="Georgia"/>
              <a:sym typeface="Georgia"/>
            </a:endParaRPr>
          </a:p>
          <a:p>
            <a:pPr marL="914400" lvl="0" indent="457200" algn="l" rtl="0">
              <a:spcBef>
                <a:spcPts val="0"/>
              </a:spcBef>
              <a:spcAft>
                <a:spcPts val="0"/>
              </a:spcAft>
              <a:buNone/>
            </a:pPr>
            <a:r>
              <a:rPr lang="en" sz="2500">
                <a:latin typeface="Georgia"/>
                <a:ea typeface="Georgia"/>
                <a:cs typeface="Georgia"/>
                <a:sym typeface="Georgia"/>
              </a:rPr>
              <a:t>4.Suganthi Stephen</a:t>
            </a:r>
            <a:endParaRPr sz="2500">
              <a:latin typeface="Georgia"/>
              <a:ea typeface="Georgia"/>
              <a:cs typeface="Georgia"/>
              <a:sym typeface="Georgia"/>
            </a:endParaRPr>
          </a:p>
          <a:p>
            <a:pPr marL="914400" lvl="0" indent="457200" algn="l" rtl="0">
              <a:spcBef>
                <a:spcPts val="0"/>
              </a:spcBef>
              <a:spcAft>
                <a:spcPts val="0"/>
              </a:spcAft>
              <a:buNone/>
            </a:pPr>
            <a:r>
              <a:rPr lang="en" sz="2500">
                <a:latin typeface="Georgia"/>
                <a:ea typeface="Georgia"/>
                <a:cs typeface="Georgia"/>
                <a:sym typeface="Georgia"/>
              </a:rPr>
              <a:t>5.Sridhar K</a:t>
            </a:r>
            <a:endParaRPr sz="2500">
              <a:latin typeface="Georgia"/>
              <a:ea typeface="Georgia"/>
              <a:cs typeface="Georgia"/>
              <a:sym typeface="Georgia"/>
            </a:endParaRPr>
          </a:p>
          <a:p>
            <a:pPr marL="914400" lvl="0" indent="457200" algn="l" rtl="0">
              <a:spcBef>
                <a:spcPts val="0"/>
              </a:spcBef>
              <a:spcAft>
                <a:spcPts val="0"/>
              </a:spcAft>
              <a:buNone/>
            </a:pPr>
            <a:r>
              <a:rPr lang="en" sz="2500">
                <a:latin typeface="Georgia"/>
                <a:ea typeface="Georgia"/>
                <a:cs typeface="Georgia"/>
                <a:sym typeface="Georgia"/>
              </a:rPr>
              <a:t>6.Venkatesa Perumal S</a:t>
            </a:r>
            <a:endParaRPr sz="2500">
              <a:latin typeface="Georgia"/>
              <a:ea typeface="Georgia"/>
              <a:cs typeface="Georgia"/>
              <a:sym typeface="Georgia"/>
            </a:endParaRPr>
          </a:p>
          <a:p>
            <a:pPr marL="0" lvl="0" indent="0" algn="l" rtl="0">
              <a:spcBef>
                <a:spcPts val="0"/>
              </a:spcBef>
              <a:spcAft>
                <a:spcPts val="0"/>
              </a:spcAft>
              <a:buNone/>
            </a:pPr>
            <a:endParaRPr sz="2500" i="1">
              <a:latin typeface="Georgia"/>
              <a:ea typeface="Georgia"/>
              <a:cs typeface="Georgia"/>
              <a:sym typeface="Georgia"/>
            </a:endParaRPr>
          </a:p>
        </p:txBody>
      </p:sp>
      <p:pic>
        <p:nvPicPr>
          <p:cNvPr id="57" name="Google Shape;57;p13"/>
          <p:cNvPicPr preferRelativeResize="0"/>
          <p:nvPr/>
        </p:nvPicPr>
        <p:blipFill>
          <a:blip r:embed="rId3">
            <a:alphaModFix/>
          </a:blip>
          <a:stretch>
            <a:fillRect/>
          </a:stretch>
        </p:blipFill>
        <p:spPr>
          <a:xfrm>
            <a:off x="0" y="0"/>
            <a:ext cx="1561051" cy="600925"/>
          </a:xfrm>
          <a:prstGeom prst="rect">
            <a:avLst/>
          </a:prstGeom>
          <a:noFill/>
          <a:ln>
            <a:noFill/>
          </a:ln>
        </p:spPr>
      </p:pic>
      <p:pic>
        <p:nvPicPr>
          <p:cNvPr id="58" name="Google Shape;58;p13"/>
          <p:cNvPicPr preferRelativeResize="0"/>
          <p:nvPr/>
        </p:nvPicPr>
        <p:blipFill>
          <a:blip r:embed="rId4">
            <a:alphaModFix/>
          </a:blip>
          <a:stretch>
            <a:fillRect/>
          </a:stretch>
        </p:blipFill>
        <p:spPr>
          <a:xfrm>
            <a:off x="7577744" y="-6"/>
            <a:ext cx="1443025" cy="1357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457200" algn="l" rtl="0">
              <a:spcBef>
                <a:spcPts val="0"/>
              </a:spcBef>
              <a:spcAft>
                <a:spcPts val="0"/>
              </a:spcAft>
              <a:buNone/>
            </a:pPr>
            <a:r>
              <a:rPr lang="en" b="1">
                <a:latin typeface="Roboto Serif"/>
                <a:ea typeface="Roboto Serif"/>
                <a:cs typeface="Roboto Serif"/>
                <a:sym typeface="Roboto Serif"/>
              </a:rPr>
              <a:t>Key Functionalities</a:t>
            </a:r>
            <a:endParaRPr b="1">
              <a:latin typeface="Roboto Serif"/>
              <a:ea typeface="Roboto Serif"/>
              <a:cs typeface="Roboto Serif"/>
              <a:sym typeface="Roboto Serif"/>
            </a:endParaRPr>
          </a:p>
        </p:txBody>
      </p:sp>
      <p:sp>
        <p:nvSpPr>
          <p:cNvPr id="134" name="Google Shape;13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2"/>
          <p:cNvPicPr preferRelativeResize="0"/>
          <p:nvPr/>
        </p:nvPicPr>
        <p:blipFill>
          <a:blip r:embed="rId3">
            <a:alphaModFix/>
          </a:blip>
          <a:stretch>
            <a:fillRect/>
          </a:stretch>
        </p:blipFill>
        <p:spPr>
          <a:xfrm>
            <a:off x="0" y="0"/>
            <a:ext cx="9144003" cy="5143501"/>
          </a:xfrm>
          <a:prstGeom prst="rect">
            <a:avLst/>
          </a:prstGeom>
          <a:noFill/>
          <a:ln>
            <a:noFill/>
          </a:ln>
          <a:effectLst>
            <a:outerShdw blurRad="57150" dist="114300" dir="6600000" algn="bl" rotWithShape="0">
              <a:srgbClr val="000000">
                <a:alpha val="31000"/>
              </a:srgbClr>
            </a:outerShdw>
          </a:effectLst>
        </p:spPr>
      </p:pic>
      <p:pic>
        <p:nvPicPr>
          <p:cNvPr id="136" name="Google Shape;136;p22"/>
          <p:cNvPicPr preferRelativeResize="0"/>
          <p:nvPr/>
        </p:nvPicPr>
        <p:blipFill>
          <a:blip r:embed="rId4">
            <a:alphaModFix/>
          </a:blip>
          <a:stretch>
            <a:fillRect/>
          </a:stretch>
        </p:blipFill>
        <p:spPr>
          <a:xfrm>
            <a:off x="0" y="0"/>
            <a:ext cx="1561051" cy="600925"/>
          </a:xfrm>
          <a:prstGeom prst="rect">
            <a:avLst/>
          </a:prstGeom>
          <a:noFill/>
          <a:ln>
            <a:noFill/>
          </a:ln>
        </p:spPr>
      </p:pic>
      <p:pic>
        <p:nvPicPr>
          <p:cNvPr id="137" name="Google Shape;137;p22"/>
          <p:cNvPicPr preferRelativeResize="0"/>
          <p:nvPr/>
        </p:nvPicPr>
        <p:blipFill>
          <a:blip r:embed="rId5">
            <a:alphaModFix/>
          </a:blip>
          <a:stretch>
            <a:fillRect/>
          </a:stretch>
        </p:blipFill>
        <p:spPr>
          <a:xfrm>
            <a:off x="7577744" y="-204831"/>
            <a:ext cx="1443025" cy="135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914400" lvl="0" indent="457200" algn="l" rtl="0">
              <a:spcBef>
                <a:spcPts val="0"/>
              </a:spcBef>
              <a:spcAft>
                <a:spcPts val="0"/>
              </a:spcAft>
              <a:buNone/>
            </a:pPr>
            <a:r>
              <a:rPr lang="en" b="1">
                <a:latin typeface="Roboto Serif"/>
                <a:ea typeface="Roboto Serif"/>
                <a:cs typeface="Roboto Serif"/>
                <a:sym typeface="Roboto Serif"/>
              </a:rPr>
              <a:t>TECHSTACKS</a:t>
            </a:r>
            <a:endParaRPr b="1">
              <a:latin typeface="Roboto Serif"/>
              <a:ea typeface="Roboto Serif"/>
              <a:cs typeface="Roboto Serif"/>
              <a:sym typeface="Roboto Serif"/>
            </a:endParaRPr>
          </a:p>
        </p:txBody>
      </p:sp>
      <p:sp>
        <p:nvSpPr>
          <p:cNvPr id="143" name="Google Shape;14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4" name="Google Shape;144;p23"/>
          <p:cNvPicPr preferRelativeResize="0"/>
          <p:nvPr/>
        </p:nvPicPr>
        <p:blipFill>
          <a:blip r:embed="rId3">
            <a:alphaModFix/>
          </a:blip>
          <a:stretch>
            <a:fillRect/>
          </a:stretch>
        </p:blipFill>
        <p:spPr>
          <a:xfrm>
            <a:off x="311700" y="742450"/>
            <a:ext cx="8520600" cy="4059125"/>
          </a:xfrm>
          <a:prstGeom prst="rect">
            <a:avLst/>
          </a:prstGeom>
          <a:noFill/>
          <a:ln>
            <a:noFill/>
          </a:ln>
        </p:spPr>
      </p:pic>
      <p:pic>
        <p:nvPicPr>
          <p:cNvPr id="145" name="Google Shape;145;p23"/>
          <p:cNvPicPr preferRelativeResize="0"/>
          <p:nvPr/>
        </p:nvPicPr>
        <p:blipFill>
          <a:blip r:embed="rId4">
            <a:alphaModFix/>
          </a:blip>
          <a:stretch>
            <a:fillRect/>
          </a:stretch>
        </p:blipFill>
        <p:spPr>
          <a:xfrm>
            <a:off x="0" y="0"/>
            <a:ext cx="1561051" cy="600925"/>
          </a:xfrm>
          <a:prstGeom prst="rect">
            <a:avLst/>
          </a:prstGeom>
          <a:noFill/>
          <a:ln>
            <a:noFill/>
          </a:ln>
        </p:spPr>
      </p:pic>
      <p:pic>
        <p:nvPicPr>
          <p:cNvPr id="146" name="Google Shape;146;p23"/>
          <p:cNvPicPr preferRelativeResize="0"/>
          <p:nvPr/>
        </p:nvPicPr>
        <p:blipFill>
          <a:blip r:embed="rId5">
            <a:alphaModFix/>
          </a:blip>
          <a:stretch>
            <a:fillRect/>
          </a:stretch>
        </p:blipFill>
        <p:spPr>
          <a:xfrm>
            <a:off x="7522300" y="-229575"/>
            <a:ext cx="1406775" cy="116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914400" lvl="0" indent="457200" algn="l" rtl="0">
              <a:spcBef>
                <a:spcPts val="0"/>
              </a:spcBef>
              <a:spcAft>
                <a:spcPts val="0"/>
              </a:spcAft>
              <a:buNone/>
            </a:pPr>
            <a:r>
              <a:rPr lang="en" b="1">
                <a:latin typeface="Roboto Serif"/>
                <a:ea typeface="Roboto Serif"/>
                <a:cs typeface="Roboto Serif"/>
                <a:sym typeface="Roboto Serif"/>
              </a:rPr>
              <a:t>Spring Boot</a:t>
            </a:r>
            <a:endParaRPr b="1">
              <a:latin typeface="Roboto Serif"/>
              <a:ea typeface="Roboto Serif"/>
              <a:cs typeface="Roboto Serif"/>
              <a:sym typeface="Roboto Serif"/>
            </a:endParaRPr>
          </a:p>
        </p:txBody>
      </p:sp>
      <p:sp>
        <p:nvSpPr>
          <p:cNvPr id="152" name="Google Shape;15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51948" algn="l" rtl="0">
              <a:lnSpc>
                <a:spcPct val="200000"/>
              </a:lnSpc>
              <a:spcBef>
                <a:spcPts val="0"/>
              </a:spcBef>
              <a:spcAft>
                <a:spcPts val="0"/>
              </a:spcAft>
              <a:buSzPct val="100000"/>
              <a:buFont typeface="Roboto Serif"/>
              <a:buChar char="●"/>
            </a:pPr>
            <a:r>
              <a:rPr lang="en" sz="2100">
                <a:latin typeface="Roboto Serif"/>
                <a:ea typeface="Roboto Serif"/>
                <a:cs typeface="Roboto Serif"/>
                <a:sym typeface="Roboto Serif"/>
              </a:rPr>
              <a:t>Spring Initializer</a:t>
            </a:r>
            <a:endParaRPr sz="2100">
              <a:latin typeface="Roboto Serif"/>
              <a:ea typeface="Roboto Serif"/>
              <a:cs typeface="Roboto Serif"/>
              <a:sym typeface="Roboto Serif"/>
            </a:endParaRPr>
          </a:p>
          <a:p>
            <a:pPr marL="457200" lvl="0" indent="-351948" algn="l" rtl="0">
              <a:lnSpc>
                <a:spcPct val="200000"/>
              </a:lnSpc>
              <a:spcBef>
                <a:spcPts val="0"/>
              </a:spcBef>
              <a:spcAft>
                <a:spcPts val="0"/>
              </a:spcAft>
              <a:buSzPct val="100000"/>
              <a:buFont typeface="Roboto Serif"/>
              <a:buChar char="●"/>
            </a:pPr>
            <a:r>
              <a:rPr lang="en" sz="2100">
                <a:latin typeface="Roboto Serif"/>
                <a:ea typeface="Roboto Serif"/>
                <a:cs typeface="Roboto Serif"/>
                <a:sym typeface="Roboto Serif"/>
              </a:rPr>
              <a:t>Json Ignore</a:t>
            </a:r>
            <a:endParaRPr sz="2100">
              <a:latin typeface="Roboto Serif"/>
              <a:ea typeface="Roboto Serif"/>
              <a:cs typeface="Roboto Serif"/>
              <a:sym typeface="Roboto Serif"/>
            </a:endParaRPr>
          </a:p>
          <a:p>
            <a:pPr marL="457200" lvl="0" indent="-351948" algn="l" rtl="0">
              <a:lnSpc>
                <a:spcPct val="200000"/>
              </a:lnSpc>
              <a:spcBef>
                <a:spcPts val="0"/>
              </a:spcBef>
              <a:spcAft>
                <a:spcPts val="0"/>
              </a:spcAft>
              <a:buSzPct val="100000"/>
              <a:buFont typeface="Roboto Serif"/>
              <a:buChar char="●"/>
            </a:pPr>
            <a:r>
              <a:rPr lang="en" sz="2100">
                <a:latin typeface="Roboto Serif"/>
                <a:ea typeface="Roboto Serif"/>
                <a:cs typeface="Roboto Serif"/>
                <a:sym typeface="Roboto Serif"/>
              </a:rPr>
              <a:t>Params </a:t>
            </a:r>
            <a:endParaRPr sz="2100">
              <a:latin typeface="Roboto Serif"/>
              <a:ea typeface="Roboto Serif"/>
              <a:cs typeface="Roboto Serif"/>
              <a:sym typeface="Roboto Serif"/>
            </a:endParaRPr>
          </a:p>
          <a:p>
            <a:pPr marL="457200" lvl="0" indent="-351948" algn="l" rtl="0">
              <a:lnSpc>
                <a:spcPct val="200000"/>
              </a:lnSpc>
              <a:spcBef>
                <a:spcPts val="0"/>
              </a:spcBef>
              <a:spcAft>
                <a:spcPts val="0"/>
              </a:spcAft>
              <a:buSzPct val="100000"/>
              <a:buFont typeface="Roboto Serif"/>
              <a:buChar char="●"/>
            </a:pPr>
            <a:r>
              <a:rPr lang="en" sz="2100">
                <a:latin typeface="Roboto Serif"/>
                <a:ea typeface="Roboto Serif"/>
                <a:cs typeface="Roboto Serif"/>
                <a:sym typeface="Roboto Serif"/>
              </a:rPr>
              <a:t>Lombok</a:t>
            </a:r>
            <a:endParaRPr sz="2100">
              <a:latin typeface="Roboto Serif"/>
              <a:ea typeface="Roboto Serif"/>
              <a:cs typeface="Roboto Serif"/>
              <a:sym typeface="Roboto Serif"/>
            </a:endParaRPr>
          </a:p>
          <a:p>
            <a:pPr marL="457200" lvl="0" indent="-351948" algn="l" rtl="0">
              <a:lnSpc>
                <a:spcPct val="200000"/>
              </a:lnSpc>
              <a:spcBef>
                <a:spcPts val="0"/>
              </a:spcBef>
              <a:spcAft>
                <a:spcPts val="0"/>
              </a:spcAft>
              <a:buSzPct val="100000"/>
              <a:buFont typeface="Roboto Serif"/>
              <a:buChar char="●"/>
            </a:pPr>
            <a:r>
              <a:rPr lang="en" sz="2100">
                <a:latin typeface="Roboto Serif"/>
                <a:ea typeface="Roboto Serif"/>
                <a:cs typeface="Roboto Serif"/>
                <a:sym typeface="Roboto Serif"/>
              </a:rPr>
              <a:t>JPA Query Methods</a:t>
            </a:r>
            <a:endParaRPr sz="2100">
              <a:latin typeface="Roboto Serif"/>
              <a:ea typeface="Roboto Serif"/>
              <a:cs typeface="Roboto Serif"/>
              <a:sym typeface="Roboto Serif"/>
            </a:endParaRPr>
          </a:p>
          <a:p>
            <a:pPr marL="457200" lvl="0" indent="0" algn="l" rtl="0">
              <a:lnSpc>
                <a:spcPct val="200000"/>
              </a:lnSpc>
              <a:spcBef>
                <a:spcPts val="1200"/>
              </a:spcBef>
              <a:spcAft>
                <a:spcPts val="1200"/>
              </a:spcAft>
              <a:buNone/>
            </a:pPr>
            <a:endParaRPr sz="2100">
              <a:latin typeface="Roboto Serif"/>
              <a:ea typeface="Roboto Serif"/>
              <a:cs typeface="Roboto Serif"/>
              <a:sym typeface="Roboto Serif"/>
            </a:endParaRPr>
          </a:p>
        </p:txBody>
      </p:sp>
      <p:pic>
        <p:nvPicPr>
          <p:cNvPr id="153" name="Google Shape;153;p24"/>
          <p:cNvPicPr preferRelativeResize="0"/>
          <p:nvPr/>
        </p:nvPicPr>
        <p:blipFill>
          <a:blip r:embed="rId3">
            <a:alphaModFix/>
          </a:blip>
          <a:stretch>
            <a:fillRect/>
          </a:stretch>
        </p:blipFill>
        <p:spPr>
          <a:xfrm>
            <a:off x="0" y="0"/>
            <a:ext cx="1561051" cy="600925"/>
          </a:xfrm>
          <a:prstGeom prst="rect">
            <a:avLst/>
          </a:prstGeom>
          <a:noFill/>
          <a:ln>
            <a:noFill/>
          </a:ln>
        </p:spPr>
      </p:pic>
      <p:pic>
        <p:nvPicPr>
          <p:cNvPr id="154" name="Google Shape;154;p24"/>
          <p:cNvPicPr preferRelativeResize="0"/>
          <p:nvPr/>
        </p:nvPicPr>
        <p:blipFill>
          <a:blip r:embed="rId4">
            <a:alphaModFix/>
          </a:blip>
          <a:stretch>
            <a:fillRect/>
          </a:stretch>
        </p:blipFill>
        <p:spPr>
          <a:xfrm>
            <a:off x="7460525" y="-267387"/>
            <a:ext cx="1443025" cy="149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623400" y="283825"/>
            <a:ext cx="8520600" cy="572700"/>
          </a:xfrm>
          <a:prstGeom prst="rect">
            <a:avLst/>
          </a:prstGeom>
        </p:spPr>
        <p:txBody>
          <a:bodyPr spcFirstLastPara="1" wrap="square" lIns="91425" tIns="91425" rIns="91425" bIns="91425" anchor="t" anchorCtr="0">
            <a:normAutofit fontScale="90000"/>
          </a:bodyPr>
          <a:lstStyle/>
          <a:p>
            <a:pPr marL="457200" lvl="0" indent="457200" algn="l" rtl="0">
              <a:spcBef>
                <a:spcPts val="0"/>
              </a:spcBef>
              <a:spcAft>
                <a:spcPts val="0"/>
              </a:spcAft>
              <a:buNone/>
            </a:pPr>
            <a:r>
              <a:rPr lang="en" b="1">
                <a:latin typeface="Roboto Serif"/>
                <a:ea typeface="Roboto Serif"/>
                <a:cs typeface="Roboto Serif"/>
                <a:sym typeface="Roboto Serif"/>
              </a:rPr>
              <a:t>Springboot</a:t>
            </a:r>
            <a:endParaRPr b="1">
              <a:latin typeface="Roboto Serif"/>
              <a:ea typeface="Roboto Serif"/>
              <a:cs typeface="Roboto Serif"/>
              <a:sym typeface="Roboto Serif"/>
            </a:endParaRPr>
          </a:p>
        </p:txBody>
      </p:sp>
      <p:sp>
        <p:nvSpPr>
          <p:cNvPr id="160" name="Google Shape;16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1" name="Google Shape;161;p25"/>
          <p:cNvPicPr preferRelativeResize="0"/>
          <p:nvPr/>
        </p:nvPicPr>
        <p:blipFill>
          <a:blip r:embed="rId3">
            <a:alphaModFix/>
          </a:blip>
          <a:stretch>
            <a:fillRect/>
          </a:stretch>
        </p:blipFill>
        <p:spPr>
          <a:xfrm>
            <a:off x="0" y="0"/>
            <a:ext cx="9144001" cy="5143500"/>
          </a:xfrm>
          <a:prstGeom prst="rect">
            <a:avLst/>
          </a:prstGeom>
          <a:noFill/>
          <a:ln>
            <a:noFill/>
          </a:ln>
          <a:effectLst>
            <a:outerShdw blurRad="57150" dist="19050" dir="5400000" algn="bl" rotWithShape="0">
              <a:srgbClr val="000000">
                <a:alpha val="50000"/>
              </a:srgbClr>
            </a:outerShdw>
          </a:effectLst>
        </p:spPr>
      </p:pic>
      <p:pic>
        <p:nvPicPr>
          <p:cNvPr id="162" name="Google Shape;162;p25"/>
          <p:cNvPicPr preferRelativeResize="0"/>
          <p:nvPr/>
        </p:nvPicPr>
        <p:blipFill>
          <a:blip r:embed="rId4">
            <a:alphaModFix/>
          </a:blip>
          <a:stretch>
            <a:fillRect/>
          </a:stretch>
        </p:blipFill>
        <p:spPr>
          <a:xfrm>
            <a:off x="0" y="0"/>
            <a:ext cx="1103925" cy="60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914400" lvl="0" indent="457200" algn="l" rtl="0">
              <a:spcBef>
                <a:spcPts val="0"/>
              </a:spcBef>
              <a:spcAft>
                <a:spcPts val="0"/>
              </a:spcAft>
              <a:buNone/>
            </a:pPr>
            <a:r>
              <a:rPr lang="en" b="1">
                <a:latin typeface="Roboto Serif"/>
                <a:ea typeface="Roboto Serif"/>
                <a:cs typeface="Roboto Serif"/>
                <a:sym typeface="Roboto Serif"/>
              </a:rPr>
              <a:t>React JS</a:t>
            </a:r>
            <a:endParaRPr b="1">
              <a:latin typeface="Roboto Serif"/>
              <a:ea typeface="Roboto Serif"/>
              <a:cs typeface="Roboto Serif"/>
              <a:sym typeface="Roboto Serif"/>
            </a:endParaRPr>
          </a:p>
        </p:txBody>
      </p:sp>
      <p:sp>
        <p:nvSpPr>
          <p:cNvPr id="168" name="Google Shape;168;p26"/>
          <p:cNvSpPr txBox="1">
            <a:spLocks noGrp="1"/>
          </p:cNvSpPr>
          <p:nvPr>
            <p:ph type="body" idx="1"/>
          </p:nvPr>
        </p:nvSpPr>
        <p:spPr>
          <a:xfrm>
            <a:off x="253075" y="11231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solidFill>
                  <a:schemeClr val="dk1"/>
                </a:solidFill>
              </a:rPr>
              <a:t>Framework:</a:t>
            </a:r>
            <a:r>
              <a:rPr lang="en">
                <a:solidFill>
                  <a:schemeClr val="dk1"/>
                </a:solidFill>
              </a:rPr>
              <a:t> React with Vite</a:t>
            </a:r>
            <a:endParaRPr>
              <a:solidFill>
                <a:schemeClr val="dk1"/>
              </a:solidFill>
            </a:endParaRPr>
          </a:p>
          <a:p>
            <a:pPr marL="457200" lvl="0" indent="-336550" algn="l" rtl="0">
              <a:lnSpc>
                <a:spcPct val="200000"/>
              </a:lnSpc>
              <a:spcBef>
                <a:spcPts val="1200"/>
              </a:spcBef>
              <a:spcAft>
                <a:spcPts val="0"/>
              </a:spcAft>
              <a:buClr>
                <a:schemeClr val="dk1"/>
              </a:buClr>
              <a:buSzPct val="100000"/>
              <a:buChar char="●"/>
            </a:pPr>
            <a:r>
              <a:rPr lang="en" sz="2000">
                <a:solidFill>
                  <a:schemeClr val="dk1"/>
                </a:solidFill>
              </a:rPr>
              <a:t>Using React Hooks and Context API</a:t>
            </a:r>
            <a:endParaRPr sz="2000">
              <a:solidFill>
                <a:schemeClr val="dk1"/>
              </a:solidFill>
            </a:endParaRPr>
          </a:p>
          <a:p>
            <a:pPr marL="457200" lvl="0" indent="-336550" algn="l" rtl="0">
              <a:lnSpc>
                <a:spcPct val="200000"/>
              </a:lnSpc>
              <a:spcBef>
                <a:spcPts val="0"/>
              </a:spcBef>
              <a:spcAft>
                <a:spcPts val="0"/>
              </a:spcAft>
              <a:buClr>
                <a:schemeClr val="dk1"/>
              </a:buClr>
              <a:buSzPct val="100000"/>
              <a:buChar char="●"/>
            </a:pPr>
            <a:r>
              <a:rPr lang="en" sz="2000">
                <a:solidFill>
                  <a:schemeClr val="dk1"/>
                </a:solidFill>
              </a:rPr>
              <a:t>Use Effects</a:t>
            </a:r>
            <a:endParaRPr sz="2000">
              <a:solidFill>
                <a:schemeClr val="dk1"/>
              </a:solidFill>
            </a:endParaRPr>
          </a:p>
          <a:p>
            <a:pPr marL="457200" lvl="0" indent="-336550" algn="l" rtl="0">
              <a:lnSpc>
                <a:spcPct val="200000"/>
              </a:lnSpc>
              <a:spcBef>
                <a:spcPts val="0"/>
              </a:spcBef>
              <a:spcAft>
                <a:spcPts val="0"/>
              </a:spcAft>
              <a:buClr>
                <a:schemeClr val="dk1"/>
              </a:buClr>
              <a:buSzPct val="100000"/>
              <a:buChar char="●"/>
            </a:pPr>
            <a:r>
              <a:rPr lang="en" sz="2000">
                <a:solidFill>
                  <a:schemeClr val="dk1"/>
                </a:solidFill>
              </a:rPr>
              <a:t>React Router for navigation</a:t>
            </a:r>
            <a:endParaRPr sz="2000">
              <a:solidFill>
                <a:schemeClr val="dk1"/>
              </a:solidFill>
            </a:endParaRPr>
          </a:p>
          <a:p>
            <a:pPr marL="457200" lvl="0" indent="-336550" algn="l" rtl="0">
              <a:lnSpc>
                <a:spcPct val="200000"/>
              </a:lnSpc>
              <a:spcBef>
                <a:spcPts val="0"/>
              </a:spcBef>
              <a:spcAft>
                <a:spcPts val="0"/>
              </a:spcAft>
              <a:buClr>
                <a:schemeClr val="dk1"/>
              </a:buClr>
              <a:buSzPct val="100000"/>
              <a:buChar char="●"/>
            </a:pPr>
            <a:r>
              <a:rPr lang="en" sz="2000">
                <a:solidFill>
                  <a:schemeClr val="dk1"/>
                </a:solidFill>
              </a:rPr>
              <a:t>CSS modules and external CSS files</a:t>
            </a:r>
            <a:endParaRPr sz="2000">
              <a:solidFill>
                <a:schemeClr val="dk1"/>
              </a:solidFill>
            </a:endParaRPr>
          </a:p>
          <a:p>
            <a:pPr marL="457200" lvl="0" indent="-336550" algn="l" rtl="0">
              <a:lnSpc>
                <a:spcPct val="200000"/>
              </a:lnSpc>
              <a:spcBef>
                <a:spcPts val="0"/>
              </a:spcBef>
              <a:spcAft>
                <a:spcPts val="0"/>
              </a:spcAft>
              <a:buClr>
                <a:schemeClr val="dk1"/>
              </a:buClr>
              <a:buSzPct val="100000"/>
              <a:buChar char="●"/>
            </a:pPr>
            <a:r>
              <a:rPr lang="en" sz="2000">
                <a:solidFill>
                  <a:schemeClr val="dk1"/>
                </a:solidFill>
              </a:rPr>
              <a:t>MUI Components (Tabs)</a:t>
            </a:r>
            <a:endParaRPr sz="2000">
              <a:solidFill>
                <a:schemeClr val="dk1"/>
              </a:solidFill>
            </a:endParaRPr>
          </a:p>
          <a:p>
            <a:pPr marL="457200" lvl="0" indent="0" algn="l" rtl="0">
              <a:lnSpc>
                <a:spcPct val="200000"/>
              </a:lnSpc>
              <a:spcBef>
                <a:spcPts val="1200"/>
              </a:spcBef>
              <a:spcAft>
                <a:spcPts val="1200"/>
              </a:spcAft>
              <a:buNone/>
            </a:pPr>
            <a:endParaRPr>
              <a:solidFill>
                <a:schemeClr val="dk1"/>
              </a:solidFill>
            </a:endParaRPr>
          </a:p>
        </p:txBody>
      </p:sp>
      <p:pic>
        <p:nvPicPr>
          <p:cNvPr id="169" name="Google Shape;169;p26"/>
          <p:cNvPicPr preferRelativeResize="0"/>
          <p:nvPr/>
        </p:nvPicPr>
        <p:blipFill>
          <a:blip r:embed="rId3">
            <a:alphaModFix/>
          </a:blip>
          <a:stretch>
            <a:fillRect/>
          </a:stretch>
        </p:blipFill>
        <p:spPr>
          <a:xfrm>
            <a:off x="0" y="0"/>
            <a:ext cx="1561051" cy="600925"/>
          </a:xfrm>
          <a:prstGeom prst="rect">
            <a:avLst/>
          </a:prstGeom>
          <a:noFill/>
          <a:ln>
            <a:noFill/>
          </a:ln>
        </p:spPr>
      </p:pic>
      <p:pic>
        <p:nvPicPr>
          <p:cNvPr id="170" name="Google Shape;170;p26"/>
          <p:cNvPicPr preferRelativeResize="0"/>
          <p:nvPr/>
        </p:nvPicPr>
        <p:blipFill>
          <a:blip r:embed="rId4">
            <a:alphaModFix/>
          </a:blip>
          <a:stretch>
            <a:fillRect/>
          </a:stretch>
        </p:blipFill>
        <p:spPr>
          <a:xfrm>
            <a:off x="7460525" y="-267387"/>
            <a:ext cx="1443025" cy="149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914400" lvl="0" indent="457200" algn="l" rtl="0">
              <a:spcBef>
                <a:spcPts val="0"/>
              </a:spcBef>
              <a:spcAft>
                <a:spcPts val="0"/>
              </a:spcAft>
              <a:buNone/>
            </a:pPr>
            <a:r>
              <a:rPr lang="en" b="1">
                <a:latin typeface="Roboto Serif"/>
                <a:ea typeface="Roboto Serif"/>
                <a:cs typeface="Roboto Serif"/>
                <a:sym typeface="Roboto Serif"/>
              </a:rPr>
              <a:t>Conclusion</a:t>
            </a:r>
            <a:endParaRPr b="1">
              <a:latin typeface="Roboto Serif"/>
              <a:ea typeface="Roboto Serif"/>
              <a:cs typeface="Roboto Serif"/>
              <a:sym typeface="Roboto Serif"/>
            </a:endParaRPr>
          </a:p>
        </p:txBody>
      </p:sp>
      <p:sp>
        <p:nvSpPr>
          <p:cNvPr id="176" name="Google Shape;17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100">
                <a:latin typeface="Georgia"/>
                <a:ea typeface="Georgia"/>
                <a:cs typeface="Georgia"/>
                <a:sym typeface="Georgia"/>
              </a:rPr>
              <a:t>Spotly Elite bridges rental market gaps with a seamless, efficient platform. It addresses outdated listings, communication issues, and real-time availability, enhancing the rental experience for homes, workspaces, PG accommodations, and plots. By maximizing property utilization and user satisfaction, Spotly Elite revolutionizes the rental market. Continuous innovation ensures our platform remains cutting-edge.</a:t>
            </a:r>
            <a:endParaRPr sz="2100">
              <a:latin typeface="Georgia"/>
              <a:ea typeface="Georgia"/>
              <a:cs typeface="Georgia"/>
              <a:sym typeface="Georgia"/>
            </a:endParaRPr>
          </a:p>
        </p:txBody>
      </p:sp>
      <p:pic>
        <p:nvPicPr>
          <p:cNvPr id="177" name="Google Shape;177;p27"/>
          <p:cNvPicPr preferRelativeResize="0"/>
          <p:nvPr/>
        </p:nvPicPr>
        <p:blipFill>
          <a:blip r:embed="rId3">
            <a:alphaModFix/>
          </a:blip>
          <a:stretch>
            <a:fillRect/>
          </a:stretch>
        </p:blipFill>
        <p:spPr>
          <a:xfrm>
            <a:off x="0" y="0"/>
            <a:ext cx="1561051" cy="600925"/>
          </a:xfrm>
          <a:prstGeom prst="rect">
            <a:avLst/>
          </a:prstGeom>
          <a:noFill/>
          <a:ln>
            <a:noFill/>
          </a:ln>
        </p:spPr>
      </p:pic>
      <p:pic>
        <p:nvPicPr>
          <p:cNvPr id="178" name="Google Shape;178;p27"/>
          <p:cNvPicPr preferRelativeResize="0"/>
          <p:nvPr/>
        </p:nvPicPr>
        <p:blipFill>
          <a:blip r:embed="rId4">
            <a:alphaModFix/>
          </a:blip>
          <a:stretch>
            <a:fillRect/>
          </a:stretch>
        </p:blipFill>
        <p:spPr>
          <a:xfrm>
            <a:off x="7460525" y="-267387"/>
            <a:ext cx="1443025" cy="149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2500" b="1">
              <a:latin typeface="Georgia"/>
              <a:ea typeface="Georgia"/>
              <a:cs typeface="Georgia"/>
              <a:sym typeface="Georgia"/>
            </a:endParaRPr>
          </a:p>
          <a:p>
            <a:pPr marL="0" lvl="0" indent="0" algn="ctr" rtl="0">
              <a:spcBef>
                <a:spcPts val="1200"/>
              </a:spcBef>
              <a:spcAft>
                <a:spcPts val="0"/>
              </a:spcAft>
              <a:buNone/>
            </a:pPr>
            <a:endParaRPr sz="2500" b="1">
              <a:latin typeface="Georgia"/>
              <a:ea typeface="Georgia"/>
              <a:cs typeface="Georgia"/>
              <a:sym typeface="Georgia"/>
            </a:endParaRPr>
          </a:p>
          <a:p>
            <a:pPr marL="0" lvl="0" indent="0" algn="ctr" rtl="0">
              <a:spcBef>
                <a:spcPts val="1200"/>
              </a:spcBef>
              <a:spcAft>
                <a:spcPts val="1200"/>
              </a:spcAft>
              <a:buNone/>
            </a:pPr>
            <a:r>
              <a:rPr lang="en" sz="2500" b="1">
                <a:latin typeface="Georgia"/>
                <a:ea typeface="Georgia"/>
                <a:cs typeface="Georgia"/>
                <a:sym typeface="Georgia"/>
              </a:rPr>
              <a:t>THANK YOU!</a:t>
            </a:r>
            <a:endParaRPr sz="2500" b="1">
              <a:latin typeface="Georgia"/>
              <a:ea typeface="Georgia"/>
              <a:cs typeface="Georgia"/>
              <a:sym typeface="Georgia"/>
            </a:endParaRPr>
          </a:p>
        </p:txBody>
      </p:sp>
      <p:pic>
        <p:nvPicPr>
          <p:cNvPr id="184" name="Google Shape;184;p28"/>
          <p:cNvPicPr preferRelativeResize="0"/>
          <p:nvPr/>
        </p:nvPicPr>
        <p:blipFill>
          <a:blip r:embed="rId3">
            <a:alphaModFix/>
          </a:blip>
          <a:stretch>
            <a:fillRect/>
          </a:stretch>
        </p:blipFill>
        <p:spPr>
          <a:xfrm>
            <a:off x="0" y="0"/>
            <a:ext cx="1561051" cy="600925"/>
          </a:xfrm>
          <a:prstGeom prst="rect">
            <a:avLst/>
          </a:prstGeom>
          <a:noFill/>
          <a:ln>
            <a:noFill/>
          </a:ln>
        </p:spPr>
      </p:pic>
      <p:pic>
        <p:nvPicPr>
          <p:cNvPr id="185" name="Google Shape;185;p28"/>
          <p:cNvPicPr preferRelativeResize="0"/>
          <p:nvPr/>
        </p:nvPicPr>
        <p:blipFill>
          <a:blip r:embed="rId4">
            <a:alphaModFix/>
          </a:blip>
          <a:stretch>
            <a:fillRect/>
          </a:stretch>
        </p:blipFill>
        <p:spPr>
          <a:xfrm>
            <a:off x="7460525" y="-267387"/>
            <a:ext cx="1443025" cy="1499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371600" lvl="0" indent="457200" algn="l" rtl="0">
              <a:spcBef>
                <a:spcPts val="0"/>
              </a:spcBef>
              <a:spcAft>
                <a:spcPts val="0"/>
              </a:spcAft>
              <a:buNone/>
            </a:pPr>
            <a:r>
              <a:rPr lang="en" b="1">
                <a:latin typeface="Roboto Serif"/>
                <a:ea typeface="Roboto Serif"/>
                <a:cs typeface="Roboto Serif"/>
                <a:sym typeface="Roboto Serif"/>
              </a:rPr>
              <a:t>Problem Statement</a:t>
            </a:r>
            <a:endParaRPr b="1">
              <a:latin typeface="Roboto Serif"/>
              <a:ea typeface="Roboto Serif"/>
              <a:cs typeface="Roboto Serif"/>
              <a:sym typeface="Roboto Serif"/>
            </a:endParaRPr>
          </a:p>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6075" algn="l" rtl="0">
              <a:lnSpc>
                <a:spcPct val="150000"/>
              </a:lnSpc>
              <a:spcBef>
                <a:spcPts val="0"/>
              </a:spcBef>
              <a:spcAft>
                <a:spcPts val="0"/>
              </a:spcAft>
              <a:buClr>
                <a:schemeClr val="dk1"/>
              </a:buClr>
              <a:buSzPct val="100000"/>
              <a:buFont typeface="Georgia"/>
              <a:buChar char="●"/>
            </a:pPr>
            <a:r>
              <a:rPr lang="en" dirty="0">
                <a:solidFill>
                  <a:schemeClr val="dk1"/>
                </a:solidFill>
                <a:latin typeface="Georgia"/>
                <a:ea typeface="Georgia"/>
                <a:cs typeface="Georgia"/>
                <a:sym typeface="Georgia"/>
              </a:rPr>
              <a:t>In the current rental market, there is a significant gap in providing a seamless, transparent, and efficient platform for renting home, workspaces, PG accommodations, empty lands, and plots. </a:t>
            </a:r>
            <a:endParaRPr dirty="0">
              <a:solidFill>
                <a:schemeClr val="dk1"/>
              </a:solidFill>
              <a:latin typeface="Georgia"/>
              <a:ea typeface="Georgia"/>
              <a:cs typeface="Georgia"/>
              <a:sym typeface="Georgia"/>
            </a:endParaRPr>
          </a:p>
          <a:p>
            <a:pPr marL="457200" lvl="0" indent="-346075" algn="l" rtl="0">
              <a:lnSpc>
                <a:spcPct val="150000"/>
              </a:lnSpc>
              <a:spcBef>
                <a:spcPts val="0"/>
              </a:spcBef>
              <a:spcAft>
                <a:spcPts val="0"/>
              </a:spcAft>
              <a:buClr>
                <a:schemeClr val="dk1"/>
              </a:buClr>
              <a:buSzPct val="100000"/>
              <a:buFont typeface="Georgia"/>
              <a:buChar char="●"/>
            </a:pPr>
            <a:r>
              <a:rPr lang="en" dirty="0">
                <a:solidFill>
                  <a:schemeClr val="dk1"/>
                </a:solidFill>
                <a:latin typeface="Georgia"/>
                <a:ea typeface="Georgia"/>
                <a:cs typeface="Georgia"/>
                <a:sym typeface="Georgia"/>
              </a:rPr>
              <a:t>Existing platforms often suffer from issues such as outdated property listings, lack of real-time availability, poor communication between renters and owners, and insufficient information to make informed decisions.</a:t>
            </a:r>
            <a:endParaRPr dirty="0">
              <a:solidFill>
                <a:schemeClr val="dk1"/>
              </a:solidFill>
              <a:latin typeface="Georgia"/>
              <a:ea typeface="Georgia"/>
              <a:cs typeface="Georgia"/>
              <a:sym typeface="Georgia"/>
            </a:endParaRPr>
          </a:p>
          <a:p>
            <a:pPr marL="457200" lvl="0" indent="-346075" algn="l" rtl="0">
              <a:lnSpc>
                <a:spcPct val="150000"/>
              </a:lnSpc>
              <a:spcBef>
                <a:spcPts val="0"/>
              </a:spcBef>
              <a:spcAft>
                <a:spcPts val="0"/>
              </a:spcAft>
              <a:buClr>
                <a:schemeClr val="dk1"/>
              </a:buClr>
              <a:buSzPct val="100000"/>
              <a:buFont typeface="Georgia"/>
              <a:buChar char="●"/>
            </a:pPr>
            <a:r>
              <a:rPr lang="en" dirty="0">
                <a:solidFill>
                  <a:schemeClr val="dk1"/>
                </a:solidFill>
                <a:latin typeface="Georgia"/>
                <a:ea typeface="Georgia"/>
                <a:cs typeface="Georgia"/>
                <a:sym typeface="Georgia"/>
              </a:rPr>
              <a:t>These challenges lead to frustration for both property owners and renters, resulting in missed opportunities and inefficient use of available properties.</a:t>
            </a:r>
            <a:endParaRPr sz="2000" dirty="0">
              <a:latin typeface="Georgia"/>
              <a:ea typeface="Georgia"/>
              <a:cs typeface="Georgia"/>
              <a:sym typeface="Georgia"/>
            </a:endParaRPr>
          </a:p>
        </p:txBody>
      </p:sp>
      <p:pic>
        <p:nvPicPr>
          <p:cNvPr id="65" name="Google Shape;65;p14"/>
          <p:cNvPicPr preferRelativeResize="0"/>
          <p:nvPr/>
        </p:nvPicPr>
        <p:blipFill>
          <a:blip r:embed="rId3">
            <a:alphaModFix/>
          </a:blip>
          <a:stretch>
            <a:fillRect/>
          </a:stretch>
        </p:blipFill>
        <p:spPr>
          <a:xfrm>
            <a:off x="0" y="0"/>
            <a:ext cx="1561051" cy="600925"/>
          </a:xfrm>
          <a:prstGeom prst="rect">
            <a:avLst/>
          </a:prstGeom>
          <a:noFill/>
          <a:ln>
            <a:noFill/>
          </a:ln>
        </p:spPr>
      </p:pic>
      <p:pic>
        <p:nvPicPr>
          <p:cNvPr id="66" name="Google Shape;66;p14"/>
          <p:cNvPicPr preferRelativeResize="0"/>
          <p:nvPr/>
        </p:nvPicPr>
        <p:blipFill>
          <a:blip r:embed="rId4">
            <a:alphaModFix/>
          </a:blip>
          <a:stretch>
            <a:fillRect/>
          </a:stretch>
        </p:blipFill>
        <p:spPr>
          <a:xfrm>
            <a:off x="7577744" y="-6"/>
            <a:ext cx="1443025" cy="135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504150"/>
            <a:ext cx="8520600" cy="572700"/>
          </a:xfrm>
          <a:prstGeom prst="rect">
            <a:avLst/>
          </a:prstGeom>
        </p:spPr>
        <p:txBody>
          <a:bodyPr spcFirstLastPara="1" wrap="square" lIns="91425" tIns="91425" rIns="91425" bIns="91425" anchor="t" anchorCtr="0">
            <a:normAutofit fontScale="90000"/>
          </a:bodyPr>
          <a:lstStyle/>
          <a:p>
            <a:pPr marL="1371600" lvl="0" indent="457200" algn="l" rtl="0">
              <a:spcBef>
                <a:spcPts val="0"/>
              </a:spcBef>
              <a:spcAft>
                <a:spcPts val="0"/>
              </a:spcAft>
              <a:buClr>
                <a:schemeClr val="dk1"/>
              </a:buClr>
              <a:buSzPct val="39285"/>
              <a:buFont typeface="Arial"/>
              <a:buNone/>
            </a:pPr>
            <a:r>
              <a:rPr lang="en" b="1">
                <a:latin typeface="Roboto Serif"/>
                <a:ea typeface="Roboto Serif"/>
                <a:cs typeface="Roboto Serif"/>
                <a:sym typeface="Roboto Serif"/>
              </a:rPr>
              <a:t>Objective</a:t>
            </a:r>
            <a:endParaRPr b="1">
              <a:latin typeface="Roboto Serif"/>
              <a:ea typeface="Roboto Serif"/>
              <a:cs typeface="Roboto Serif"/>
              <a:sym typeface="Roboto Serif"/>
            </a:endParaRPr>
          </a:p>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Develop an advanced, user-friendly platform that efficiently connects property owners with potential renters.</a:t>
            </a:r>
            <a:endParaRPr>
              <a:solidFill>
                <a:schemeClr val="dk1"/>
              </a:solidFill>
              <a:latin typeface="Georgia"/>
              <a:ea typeface="Georgia"/>
              <a:cs typeface="Georgia"/>
              <a:sym typeface="Georgia"/>
            </a:endParaRPr>
          </a:p>
          <a:p>
            <a:pPr marL="457200" lvl="0" indent="-342900" algn="l" rtl="0">
              <a:lnSpc>
                <a:spcPct val="2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Revolutionize the rental market for home, workspaces, PG accommodations, empty lands, and plots.</a:t>
            </a:r>
            <a:endParaRPr>
              <a:solidFill>
                <a:schemeClr val="dk1"/>
              </a:solidFill>
              <a:latin typeface="Georgia"/>
              <a:ea typeface="Georgia"/>
              <a:cs typeface="Georgia"/>
              <a:sym typeface="Georgia"/>
            </a:endParaRPr>
          </a:p>
          <a:p>
            <a:pPr marL="457200" lvl="0" indent="-342900" algn="l" rtl="0">
              <a:lnSpc>
                <a:spcPct val="200000"/>
              </a:lnSpc>
              <a:spcBef>
                <a:spcPts val="0"/>
              </a:spcBef>
              <a:spcAft>
                <a:spcPts val="0"/>
              </a:spcAft>
              <a:buClr>
                <a:schemeClr val="dk1"/>
              </a:buClr>
              <a:buSzPts val="1800"/>
              <a:buFont typeface="Georgia"/>
              <a:buChar char="●"/>
            </a:pPr>
            <a:r>
              <a:rPr lang="en">
                <a:solidFill>
                  <a:schemeClr val="dk1"/>
                </a:solidFill>
                <a:latin typeface="Georgia"/>
                <a:ea typeface="Georgia"/>
                <a:cs typeface="Georgia"/>
                <a:sym typeface="Georgia"/>
              </a:rPr>
              <a:t>Address existing challenges and enhance the overall rental experience.</a:t>
            </a:r>
            <a:endParaRPr>
              <a:solidFill>
                <a:schemeClr val="dk1"/>
              </a:solidFill>
              <a:latin typeface="Georgia"/>
              <a:ea typeface="Georgia"/>
              <a:cs typeface="Georgia"/>
              <a:sym typeface="Georgia"/>
            </a:endParaRPr>
          </a:p>
        </p:txBody>
      </p:sp>
      <p:pic>
        <p:nvPicPr>
          <p:cNvPr id="73" name="Google Shape;73;p15"/>
          <p:cNvPicPr preferRelativeResize="0"/>
          <p:nvPr/>
        </p:nvPicPr>
        <p:blipFill>
          <a:blip r:embed="rId3">
            <a:alphaModFix/>
          </a:blip>
          <a:stretch>
            <a:fillRect/>
          </a:stretch>
        </p:blipFill>
        <p:spPr>
          <a:xfrm>
            <a:off x="0" y="0"/>
            <a:ext cx="1561051" cy="600925"/>
          </a:xfrm>
          <a:prstGeom prst="rect">
            <a:avLst/>
          </a:prstGeom>
          <a:noFill/>
          <a:ln>
            <a:noFill/>
          </a:ln>
        </p:spPr>
      </p:pic>
      <p:pic>
        <p:nvPicPr>
          <p:cNvPr id="74" name="Google Shape;74;p15"/>
          <p:cNvPicPr preferRelativeResize="0"/>
          <p:nvPr/>
        </p:nvPicPr>
        <p:blipFill>
          <a:blip r:embed="rId4">
            <a:alphaModFix/>
          </a:blip>
          <a:stretch>
            <a:fillRect/>
          </a:stretch>
        </p:blipFill>
        <p:spPr>
          <a:xfrm>
            <a:off x="7577744" y="-6"/>
            <a:ext cx="1443025" cy="135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623400" y="430225"/>
            <a:ext cx="8520600" cy="572700"/>
          </a:xfrm>
          <a:prstGeom prst="rect">
            <a:avLst/>
          </a:prstGeom>
        </p:spPr>
        <p:txBody>
          <a:bodyPr spcFirstLastPara="1" wrap="square" lIns="91425" tIns="91425" rIns="91425" bIns="91425" anchor="t" anchorCtr="0">
            <a:normAutofit fontScale="90000"/>
          </a:bodyPr>
          <a:lstStyle/>
          <a:p>
            <a:pPr marL="1828800" lvl="0" indent="457200" algn="l" rtl="0">
              <a:spcBef>
                <a:spcPts val="0"/>
              </a:spcBef>
              <a:spcAft>
                <a:spcPts val="0"/>
              </a:spcAft>
              <a:buNone/>
            </a:pPr>
            <a:r>
              <a:rPr lang="en" b="1">
                <a:latin typeface="Roboto Serif"/>
                <a:ea typeface="Roboto Serif"/>
                <a:cs typeface="Roboto Serif"/>
                <a:sym typeface="Roboto Serif"/>
              </a:rPr>
              <a:t>GOALS</a:t>
            </a:r>
            <a:endParaRPr b="1">
              <a:latin typeface="Roboto Serif"/>
              <a:ea typeface="Roboto Serif"/>
              <a:cs typeface="Roboto Serif"/>
              <a:sym typeface="Roboto Serif"/>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lnSpc>
                <a:spcPct val="150000"/>
              </a:lnSpc>
              <a:spcBef>
                <a:spcPts val="0"/>
              </a:spcBef>
              <a:spcAft>
                <a:spcPts val="0"/>
              </a:spcAft>
              <a:buSzPts val="2400"/>
              <a:buFont typeface="Georgia"/>
              <a:buChar char="●"/>
            </a:pPr>
            <a:r>
              <a:rPr lang="en" sz="2400">
                <a:latin typeface="Georgia"/>
                <a:ea typeface="Georgia"/>
                <a:cs typeface="Georgia"/>
                <a:sym typeface="Georgia"/>
              </a:rPr>
              <a:t>Launch a Full-Featured Rental and Purchase Platform</a:t>
            </a:r>
            <a:endParaRPr sz="2400">
              <a:latin typeface="Georgia"/>
              <a:ea typeface="Georgia"/>
              <a:cs typeface="Georgia"/>
              <a:sym typeface="Georgia"/>
            </a:endParaRPr>
          </a:p>
          <a:p>
            <a:pPr marL="457200" lvl="0" indent="-381000" algn="l" rtl="0">
              <a:lnSpc>
                <a:spcPct val="150000"/>
              </a:lnSpc>
              <a:spcBef>
                <a:spcPts val="0"/>
              </a:spcBef>
              <a:spcAft>
                <a:spcPts val="0"/>
              </a:spcAft>
              <a:buSzPts val="2400"/>
              <a:buFont typeface="Georgia"/>
              <a:buChar char="●"/>
            </a:pPr>
            <a:r>
              <a:rPr lang="en" sz="2400">
                <a:latin typeface="Georgia"/>
                <a:ea typeface="Georgia"/>
                <a:cs typeface="Georgia"/>
                <a:sym typeface="Georgia"/>
              </a:rPr>
              <a:t>Achieve High User Satisfaction</a:t>
            </a:r>
            <a:endParaRPr sz="2400">
              <a:latin typeface="Georgia"/>
              <a:ea typeface="Georgia"/>
              <a:cs typeface="Georgia"/>
              <a:sym typeface="Georgia"/>
            </a:endParaRPr>
          </a:p>
          <a:p>
            <a:pPr marL="457200" lvl="0" indent="-381000" algn="l" rtl="0">
              <a:lnSpc>
                <a:spcPct val="150000"/>
              </a:lnSpc>
              <a:spcBef>
                <a:spcPts val="0"/>
              </a:spcBef>
              <a:spcAft>
                <a:spcPts val="0"/>
              </a:spcAft>
              <a:buSzPts val="2400"/>
              <a:buFont typeface="Georgia"/>
              <a:buChar char="●"/>
            </a:pPr>
            <a:r>
              <a:rPr lang="en" sz="2400">
                <a:latin typeface="Georgia"/>
                <a:ea typeface="Georgia"/>
                <a:cs typeface="Georgia"/>
                <a:sym typeface="Georgia"/>
              </a:rPr>
              <a:t>Ensure Data Security and Privacy</a:t>
            </a:r>
            <a:endParaRPr sz="2400">
              <a:latin typeface="Georgia"/>
              <a:ea typeface="Georgia"/>
              <a:cs typeface="Georgia"/>
              <a:sym typeface="Georgia"/>
            </a:endParaRPr>
          </a:p>
          <a:p>
            <a:pPr marL="457200" lvl="0" indent="-381000" algn="l" rtl="0">
              <a:lnSpc>
                <a:spcPct val="150000"/>
              </a:lnSpc>
              <a:spcBef>
                <a:spcPts val="0"/>
              </a:spcBef>
              <a:spcAft>
                <a:spcPts val="0"/>
              </a:spcAft>
              <a:buSzPts val="2400"/>
              <a:buFont typeface="Georgia"/>
              <a:buChar char="●"/>
            </a:pPr>
            <a:r>
              <a:rPr lang="en" sz="2400">
                <a:latin typeface="Georgia"/>
                <a:ea typeface="Georgia"/>
                <a:cs typeface="Georgia"/>
                <a:sym typeface="Georgia"/>
              </a:rPr>
              <a:t>Expand Property Listings</a:t>
            </a:r>
            <a:endParaRPr sz="2400">
              <a:latin typeface="Georgia"/>
              <a:ea typeface="Georgia"/>
              <a:cs typeface="Georgia"/>
              <a:sym typeface="Georgia"/>
            </a:endParaRPr>
          </a:p>
          <a:p>
            <a:pPr marL="457200" lvl="0" indent="-381000" algn="l" rtl="0">
              <a:lnSpc>
                <a:spcPct val="150000"/>
              </a:lnSpc>
              <a:spcBef>
                <a:spcPts val="0"/>
              </a:spcBef>
              <a:spcAft>
                <a:spcPts val="0"/>
              </a:spcAft>
              <a:buSzPts val="2400"/>
              <a:buFont typeface="Georgia"/>
              <a:buChar char="●"/>
            </a:pPr>
            <a:r>
              <a:rPr lang="en" sz="2400">
                <a:latin typeface="Georgia"/>
                <a:ea typeface="Georgia"/>
                <a:cs typeface="Georgia"/>
                <a:sym typeface="Georgia"/>
              </a:rPr>
              <a:t>Optimize Operational Efficiency</a:t>
            </a:r>
            <a:endParaRPr sz="2400">
              <a:latin typeface="Georgia"/>
              <a:ea typeface="Georgia"/>
              <a:cs typeface="Georgia"/>
              <a:sym typeface="Georgia"/>
            </a:endParaRPr>
          </a:p>
          <a:p>
            <a:pPr marL="457200" lvl="0" indent="-381000" algn="l" rtl="0">
              <a:lnSpc>
                <a:spcPct val="150000"/>
              </a:lnSpc>
              <a:spcBef>
                <a:spcPts val="0"/>
              </a:spcBef>
              <a:spcAft>
                <a:spcPts val="0"/>
              </a:spcAft>
              <a:buSzPts val="2400"/>
              <a:buFont typeface="Georgia"/>
              <a:buChar char="●"/>
            </a:pPr>
            <a:r>
              <a:rPr lang="en" sz="2400">
                <a:latin typeface="Georgia"/>
                <a:ea typeface="Georgia"/>
                <a:cs typeface="Georgia"/>
                <a:sym typeface="Georgia"/>
              </a:rPr>
              <a:t>Establish Market Presence</a:t>
            </a:r>
            <a:endParaRPr sz="2400">
              <a:latin typeface="Georgia"/>
              <a:ea typeface="Georgia"/>
              <a:cs typeface="Georgia"/>
              <a:sym typeface="Georgia"/>
            </a:endParaRPr>
          </a:p>
        </p:txBody>
      </p:sp>
      <p:pic>
        <p:nvPicPr>
          <p:cNvPr id="81" name="Google Shape;81;p16"/>
          <p:cNvPicPr preferRelativeResize="0"/>
          <p:nvPr/>
        </p:nvPicPr>
        <p:blipFill>
          <a:blip r:embed="rId3">
            <a:alphaModFix/>
          </a:blip>
          <a:stretch>
            <a:fillRect/>
          </a:stretch>
        </p:blipFill>
        <p:spPr>
          <a:xfrm>
            <a:off x="0" y="0"/>
            <a:ext cx="1561051" cy="600925"/>
          </a:xfrm>
          <a:prstGeom prst="rect">
            <a:avLst/>
          </a:prstGeom>
          <a:noFill/>
          <a:ln>
            <a:noFill/>
          </a:ln>
        </p:spPr>
      </p:pic>
      <p:pic>
        <p:nvPicPr>
          <p:cNvPr id="82" name="Google Shape;82;p16"/>
          <p:cNvPicPr preferRelativeResize="0"/>
          <p:nvPr/>
        </p:nvPicPr>
        <p:blipFill>
          <a:blip r:embed="rId4">
            <a:alphaModFix/>
          </a:blip>
          <a:stretch>
            <a:fillRect/>
          </a:stretch>
        </p:blipFill>
        <p:spPr>
          <a:xfrm>
            <a:off x="7577744" y="-6"/>
            <a:ext cx="1443025" cy="1357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0"/>
              </a:spcAft>
              <a:buSzPts val="990"/>
              <a:buNone/>
            </a:pPr>
            <a:r>
              <a:rPr lang="en" sz="2620" b="1">
                <a:latin typeface="Roboto"/>
                <a:ea typeface="Roboto"/>
                <a:cs typeface="Roboto"/>
                <a:sym typeface="Roboto"/>
              </a:rPr>
              <a:t>System Architecture</a:t>
            </a:r>
            <a:endParaRPr sz="2620" b="1">
              <a:latin typeface="Roboto"/>
              <a:ea typeface="Roboto"/>
              <a:cs typeface="Roboto"/>
              <a:sym typeface="Roboto"/>
            </a:endParaRPr>
          </a:p>
        </p:txBody>
      </p:sp>
      <p:sp>
        <p:nvSpPr>
          <p:cNvPr id="88" name="Google Shape;88;p17"/>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9" name="Google Shape;89;p17"/>
          <p:cNvPicPr preferRelativeResize="0"/>
          <p:nvPr/>
        </p:nvPicPr>
        <p:blipFill>
          <a:blip r:embed="rId3">
            <a:alphaModFix/>
          </a:blip>
          <a:stretch>
            <a:fillRect/>
          </a:stretch>
        </p:blipFill>
        <p:spPr>
          <a:xfrm>
            <a:off x="0" y="0"/>
            <a:ext cx="1561051" cy="600925"/>
          </a:xfrm>
          <a:prstGeom prst="rect">
            <a:avLst/>
          </a:prstGeom>
          <a:noFill/>
          <a:ln>
            <a:noFill/>
          </a:ln>
        </p:spPr>
      </p:pic>
      <p:pic>
        <p:nvPicPr>
          <p:cNvPr id="90" name="Google Shape;90;p17"/>
          <p:cNvPicPr preferRelativeResize="0"/>
          <p:nvPr/>
        </p:nvPicPr>
        <p:blipFill>
          <a:blip r:embed="rId4">
            <a:alphaModFix/>
          </a:blip>
          <a:stretch>
            <a:fillRect/>
          </a:stretch>
        </p:blipFill>
        <p:spPr>
          <a:xfrm>
            <a:off x="7577744" y="-204831"/>
            <a:ext cx="1443025" cy="1357300"/>
          </a:xfrm>
          <a:prstGeom prst="rect">
            <a:avLst/>
          </a:prstGeom>
          <a:noFill/>
          <a:ln>
            <a:noFill/>
          </a:ln>
        </p:spPr>
      </p:pic>
      <p:pic>
        <p:nvPicPr>
          <p:cNvPr id="91" name="Google Shape;91;p17"/>
          <p:cNvPicPr preferRelativeResize="0"/>
          <p:nvPr/>
        </p:nvPicPr>
        <p:blipFill>
          <a:blip r:embed="rId5">
            <a:alphaModFix amt="90000"/>
          </a:blip>
          <a:stretch>
            <a:fillRect/>
          </a:stretch>
        </p:blipFill>
        <p:spPr>
          <a:xfrm>
            <a:off x="338729" y="1171210"/>
            <a:ext cx="9015982" cy="4446999"/>
          </a:xfrm>
          <a:prstGeom prst="rect">
            <a:avLst/>
          </a:prstGeom>
          <a:noFill/>
          <a:ln>
            <a:noFill/>
          </a:ln>
          <a:effectLst>
            <a:reflection endPos="30000" dist="38100" dir="5400000" fadeDir="5400012"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500175" y="14113"/>
            <a:ext cx="8520600" cy="572700"/>
          </a:xfrm>
          <a:prstGeom prst="rect">
            <a:avLst/>
          </a:prstGeom>
        </p:spPr>
        <p:txBody>
          <a:bodyPr spcFirstLastPara="1" wrap="square" lIns="91425" tIns="91425" rIns="91425" bIns="91425" anchor="t" anchorCtr="0">
            <a:normAutofit fontScale="90000"/>
          </a:bodyPr>
          <a:lstStyle/>
          <a:p>
            <a:pPr marL="914400" lvl="0" indent="457200" algn="l" rtl="0">
              <a:spcBef>
                <a:spcPts val="0"/>
              </a:spcBef>
              <a:spcAft>
                <a:spcPts val="0"/>
              </a:spcAft>
              <a:buNone/>
            </a:pPr>
            <a:r>
              <a:rPr lang="en" b="1">
                <a:latin typeface="Roboto Serif"/>
                <a:ea typeface="Roboto Serif"/>
                <a:cs typeface="Roboto Serif"/>
                <a:sym typeface="Roboto Serif"/>
              </a:rPr>
              <a:t>Database Design</a:t>
            </a:r>
            <a:endParaRPr b="1">
              <a:latin typeface="Roboto Serif"/>
              <a:ea typeface="Roboto Serif"/>
              <a:cs typeface="Roboto Serif"/>
              <a:sym typeface="Roboto Serif"/>
            </a:endParaRPr>
          </a:p>
        </p:txBody>
      </p:sp>
      <p:sp>
        <p:nvSpPr>
          <p:cNvPr id="97" name="Google Shape;9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18"/>
          <p:cNvPicPr preferRelativeResize="0"/>
          <p:nvPr/>
        </p:nvPicPr>
        <p:blipFill>
          <a:blip r:embed="rId3">
            <a:alphaModFix/>
          </a:blip>
          <a:stretch>
            <a:fillRect/>
          </a:stretch>
        </p:blipFill>
        <p:spPr>
          <a:xfrm>
            <a:off x="0" y="0"/>
            <a:ext cx="1561051" cy="600925"/>
          </a:xfrm>
          <a:prstGeom prst="rect">
            <a:avLst/>
          </a:prstGeom>
          <a:noFill/>
          <a:ln>
            <a:noFill/>
          </a:ln>
        </p:spPr>
      </p:pic>
      <p:pic>
        <p:nvPicPr>
          <p:cNvPr id="99" name="Google Shape;99;p18"/>
          <p:cNvPicPr preferRelativeResize="0"/>
          <p:nvPr/>
        </p:nvPicPr>
        <p:blipFill>
          <a:blip r:embed="rId4">
            <a:alphaModFix/>
          </a:blip>
          <a:stretch>
            <a:fillRect/>
          </a:stretch>
        </p:blipFill>
        <p:spPr>
          <a:xfrm>
            <a:off x="7577744" y="-204831"/>
            <a:ext cx="1443025" cy="1357300"/>
          </a:xfrm>
          <a:prstGeom prst="rect">
            <a:avLst/>
          </a:prstGeom>
          <a:noFill/>
          <a:ln>
            <a:noFill/>
          </a:ln>
        </p:spPr>
      </p:pic>
      <p:pic>
        <p:nvPicPr>
          <p:cNvPr id="100" name="Google Shape;100;p18"/>
          <p:cNvPicPr preferRelativeResize="0"/>
          <p:nvPr/>
        </p:nvPicPr>
        <p:blipFill>
          <a:blip r:embed="rId5">
            <a:alphaModFix/>
          </a:blip>
          <a:stretch>
            <a:fillRect/>
          </a:stretch>
        </p:blipFill>
        <p:spPr>
          <a:xfrm>
            <a:off x="311700" y="712875"/>
            <a:ext cx="7266050" cy="458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914400" lvl="0" indent="457200" algn="l" rtl="0">
              <a:spcBef>
                <a:spcPts val="0"/>
              </a:spcBef>
              <a:spcAft>
                <a:spcPts val="0"/>
              </a:spcAft>
              <a:buNone/>
            </a:pPr>
            <a:r>
              <a:rPr lang="en" b="1">
                <a:latin typeface="Roboto Serif"/>
                <a:ea typeface="Roboto Serif"/>
                <a:cs typeface="Roboto Serif"/>
                <a:sym typeface="Roboto Serif"/>
              </a:rPr>
              <a:t>UI /UX Design</a:t>
            </a:r>
            <a:endParaRPr b="1">
              <a:latin typeface="Roboto Serif"/>
              <a:ea typeface="Roboto Serif"/>
              <a:cs typeface="Roboto Serif"/>
              <a:sym typeface="Roboto Serif"/>
            </a:endParaRPr>
          </a:p>
        </p:txBody>
      </p:sp>
      <p:sp>
        <p:nvSpPr>
          <p:cNvPr id="106" name="Google Shape;10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7" name="Google Shape;107;p19"/>
          <p:cNvPicPr preferRelativeResize="0"/>
          <p:nvPr/>
        </p:nvPicPr>
        <p:blipFill>
          <a:blip r:embed="rId3">
            <a:alphaModFix/>
          </a:blip>
          <a:stretch>
            <a:fillRect/>
          </a:stretch>
        </p:blipFill>
        <p:spPr>
          <a:xfrm>
            <a:off x="311700" y="976925"/>
            <a:ext cx="8520600" cy="4068875"/>
          </a:xfrm>
          <a:prstGeom prst="rect">
            <a:avLst/>
          </a:prstGeom>
          <a:noFill/>
          <a:ln>
            <a:noFill/>
          </a:ln>
        </p:spPr>
      </p:pic>
      <p:pic>
        <p:nvPicPr>
          <p:cNvPr id="108" name="Google Shape;108;p19"/>
          <p:cNvPicPr preferRelativeResize="0"/>
          <p:nvPr/>
        </p:nvPicPr>
        <p:blipFill>
          <a:blip r:embed="rId4">
            <a:alphaModFix/>
          </a:blip>
          <a:stretch>
            <a:fillRect/>
          </a:stretch>
        </p:blipFill>
        <p:spPr>
          <a:xfrm>
            <a:off x="0" y="0"/>
            <a:ext cx="1561051" cy="600925"/>
          </a:xfrm>
          <a:prstGeom prst="rect">
            <a:avLst/>
          </a:prstGeom>
          <a:noFill/>
          <a:ln>
            <a:noFill/>
          </a:ln>
        </p:spPr>
      </p:pic>
      <p:pic>
        <p:nvPicPr>
          <p:cNvPr id="109" name="Google Shape;109;p19"/>
          <p:cNvPicPr preferRelativeResize="0"/>
          <p:nvPr/>
        </p:nvPicPr>
        <p:blipFill>
          <a:blip r:embed="rId5">
            <a:alphaModFix/>
          </a:blip>
          <a:stretch>
            <a:fillRect/>
          </a:stretch>
        </p:blipFill>
        <p:spPr>
          <a:xfrm>
            <a:off x="7577744" y="-204831"/>
            <a:ext cx="1443025" cy="1357300"/>
          </a:xfrm>
          <a:prstGeom prst="rect">
            <a:avLst/>
          </a:prstGeom>
          <a:noFill/>
          <a:ln>
            <a:noFill/>
          </a:ln>
        </p:spPr>
      </p:pic>
      <p:sp>
        <p:nvSpPr>
          <p:cNvPr id="110" name="Google Shape;110;p19"/>
          <p:cNvSpPr txBox="1">
            <a:spLocks noGrp="1"/>
          </p:cNvSpPr>
          <p:nvPr>
            <p:ph type="title"/>
          </p:nvPr>
        </p:nvSpPr>
        <p:spPr>
          <a:xfrm>
            <a:off x="-78075" y="636725"/>
            <a:ext cx="8520600" cy="5727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SzPts val="990"/>
              <a:buNone/>
            </a:pPr>
            <a:r>
              <a:rPr lang="en" sz="1820">
                <a:latin typeface="Roboto"/>
                <a:ea typeface="Roboto"/>
                <a:cs typeface="Roboto"/>
                <a:sym typeface="Roboto"/>
              </a:rPr>
              <a:t>HOME PAGE</a:t>
            </a:r>
            <a:endParaRPr sz="182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1190925" y="254525"/>
            <a:ext cx="8520600" cy="5727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SzPts val="990"/>
              <a:buNone/>
            </a:pPr>
            <a:r>
              <a:rPr lang="en" sz="1820">
                <a:latin typeface="Roboto"/>
                <a:ea typeface="Roboto"/>
                <a:cs typeface="Roboto"/>
                <a:sym typeface="Roboto"/>
              </a:rPr>
              <a:t>PROPERTIES PAGE</a:t>
            </a:r>
            <a:endParaRPr sz="1820">
              <a:latin typeface="Roboto"/>
              <a:ea typeface="Roboto"/>
              <a:cs typeface="Roboto"/>
              <a:sym typeface="Roboto"/>
            </a:endParaRPr>
          </a:p>
        </p:txBody>
      </p:sp>
      <p:sp>
        <p:nvSpPr>
          <p:cNvPr id="116" name="Google Shape;11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7" name="Google Shape;117;p20"/>
          <p:cNvPicPr preferRelativeResize="0"/>
          <p:nvPr/>
        </p:nvPicPr>
        <p:blipFill>
          <a:blip r:embed="rId3">
            <a:alphaModFix/>
          </a:blip>
          <a:stretch>
            <a:fillRect/>
          </a:stretch>
        </p:blipFill>
        <p:spPr>
          <a:xfrm>
            <a:off x="311700" y="698500"/>
            <a:ext cx="7313175" cy="4445000"/>
          </a:xfrm>
          <a:prstGeom prst="rect">
            <a:avLst/>
          </a:prstGeom>
          <a:noFill/>
          <a:ln>
            <a:noFill/>
          </a:ln>
        </p:spPr>
      </p:pic>
      <p:pic>
        <p:nvPicPr>
          <p:cNvPr id="118" name="Google Shape;118;p20"/>
          <p:cNvPicPr preferRelativeResize="0"/>
          <p:nvPr/>
        </p:nvPicPr>
        <p:blipFill>
          <a:blip r:embed="rId4">
            <a:alphaModFix/>
          </a:blip>
          <a:stretch>
            <a:fillRect/>
          </a:stretch>
        </p:blipFill>
        <p:spPr>
          <a:xfrm>
            <a:off x="0" y="0"/>
            <a:ext cx="1561051" cy="600925"/>
          </a:xfrm>
          <a:prstGeom prst="rect">
            <a:avLst/>
          </a:prstGeom>
          <a:noFill/>
          <a:ln>
            <a:noFill/>
          </a:ln>
        </p:spPr>
      </p:pic>
      <p:pic>
        <p:nvPicPr>
          <p:cNvPr id="119" name="Google Shape;119;p20"/>
          <p:cNvPicPr preferRelativeResize="0"/>
          <p:nvPr/>
        </p:nvPicPr>
        <p:blipFill>
          <a:blip r:embed="rId5">
            <a:alphaModFix/>
          </a:blip>
          <a:stretch>
            <a:fillRect/>
          </a:stretch>
        </p:blipFill>
        <p:spPr>
          <a:xfrm>
            <a:off x="7577744" y="-204831"/>
            <a:ext cx="1443025" cy="135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1205575" y="298475"/>
            <a:ext cx="8520600" cy="572700"/>
          </a:xfrm>
          <a:prstGeom prst="rect">
            <a:avLst/>
          </a:prstGeom>
        </p:spPr>
        <p:txBody>
          <a:bodyPr spcFirstLastPara="1" wrap="square" lIns="91425" tIns="91425" rIns="91425" bIns="91425" anchor="t" anchorCtr="0">
            <a:normAutofit/>
          </a:bodyPr>
          <a:lstStyle/>
          <a:p>
            <a:pPr marL="457200" lvl="0" indent="457200" algn="l" rtl="0">
              <a:spcBef>
                <a:spcPts val="0"/>
              </a:spcBef>
              <a:spcAft>
                <a:spcPts val="0"/>
              </a:spcAft>
              <a:buSzPts val="990"/>
              <a:buNone/>
            </a:pPr>
            <a:r>
              <a:rPr lang="en" sz="1820">
                <a:latin typeface="Roboto Serif"/>
                <a:ea typeface="Roboto Serif"/>
                <a:cs typeface="Roboto Serif"/>
                <a:sym typeface="Roboto Serif"/>
              </a:rPr>
              <a:t>PAYMENT PAGE</a:t>
            </a:r>
            <a:endParaRPr sz="1820">
              <a:latin typeface="Roboto Serif"/>
              <a:ea typeface="Roboto Serif"/>
              <a:cs typeface="Roboto Serif"/>
              <a:sym typeface="Roboto Serif"/>
            </a:endParaRPr>
          </a:p>
        </p:txBody>
      </p:sp>
      <p:sp>
        <p:nvSpPr>
          <p:cNvPr id="125" name="Google Shape;12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6" name="Google Shape;126;p21"/>
          <p:cNvPicPr preferRelativeResize="0"/>
          <p:nvPr/>
        </p:nvPicPr>
        <p:blipFill>
          <a:blip r:embed="rId3">
            <a:alphaModFix/>
          </a:blip>
          <a:stretch>
            <a:fillRect/>
          </a:stretch>
        </p:blipFill>
        <p:spPr>
          <a:xfrm>
            <a:off x="311700" y="871175"/>
            <a:ext cx="8520599" cy="4281850"/>
          </a:xfrm>
          <a:prstGeom prst="rect">
            <a:avLst/>
          </a:prstGeom>
          <a:noFill/>
          <a:ln>
            <a:noFill/>
          </a:ln>
        </p:spPr>
      </p:pic>
      <p:pic>
        <p:nvPicPr>
          <p:cNvPr id="127" name="Google Shape;127;p21"/>
          <p:cNvPicPr preferRelativeResize="0"/>
          <p:nvPr/>
        </p:nvPicPr>
        <p:blipFill>
          <a:blip r:embed="rId4">
            <a:alphaModFix/>
          </a:blip>
          <a:stretch>
            <a:fillRect/>
          </a:stretch>
        </p:blipFill>
        <p:spPr>
          <a:xfrm>
            <a:off x="0" y="0"/>
            <a:ext cx="1561051" cy="600925"/>
          </a:xfrm>
          <a:prstGeom prst="rect">
            <a:avLst/>
          </a:prstGeom>
          <a:noFill/>
          <a:ln>
            <a:noFill/>
          </a:ln>
        </p:spPr>
      </p:pic>
      <p:pic>
        <p:nvPicPr>
          <p:cNvPr id="128" name="Google Shape;128;p21"/>
          <p:cNvPicPr preferRelativeResize="0"/>
          <p:nvPr/>
        </p:nvPicPr>
        <p:blipFill>
          <a:blip r:embed="rId5">
            <a:alphaModFix/>
          </a:blip>
          <a:stretch>
            <a:fillRect/>
          </a:stretch>
        </p:blipFill>
        <p:spPr>
          <a:xfrm>
            <a:off x="7577750" y="-346799"/>
            <a:ext cx="1443025" cy="14992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(16:9)</PresentationFormat>
  <Paragraphs>52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Georgia</vt:lpstr>
      <vt:lpstr>Arial</vt:lpstr>
      <vt:lpstr>Roboto</vt:lpstr>
      <vt:lpstr>Roboto Serif</vt:lpstr>
      <vt:lpstr>Simple Light</vt:lpstr>
      <vt:lpstr>Spotly Elite</vt:lpstr>
      <vt:lpstr>Problem Statement </vt:lpstr>
      <vt:lpstr>Objective </vt:lpstr>
      <vt:lpstr>GOALS</vt:lpstr>
      <vt:lpstr>System Architecture</vt:lpstr>
      <vt:lpstr>Database Design</vt:lpstr>
      <vt:lpstr>UI /UX Design</vt:lpstr>
      <vt:lpstr>PROPERTIES PAGE</vt:lpstr>
      <vt:lpstr>PAYMENT PAGE</vt:lpstr>
      <vt:lpstr>Key Functionalities</vt:lpstr>
      <vt:lpstr>TECHSTACKS</vt:lpstr>
      <vt:lpstr>Spring Boot</vt:lpstr>
      <vt:lpstr>Springboot</vt:lpstr>
      <vt:lpstr>React JS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Sandhiya Sakthivel</cp:lastModifiedBy>
  <cp:revision>1</cp:revision>
  <dcterms:modified xsi:type="dcterms:W3CDTF">2024-08-05T13:08:15Z</dcterms:modified>
</cp:coreProperties>
</file>