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charts/chart1.xml" ContentType="application/vnd.openxmlformats-officedocument.drawingml.chart+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126" d="100"/>
          <a:sy n="12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i="0" u="none" strike="noStrike" baseline="0">
                <a:solidFill>
                  <a:srgbClr val="595959"/>
                </a:solidFill>
                <a:latin typeface="Droid Sans"/>
                <a:ea typeface="Droid Sans"/>
                <a:cs typeface="Lucida Sans"/>
              </a:defRPr>
            </a:pPr>
            <a:r>
              <a:rPr lang="zh-CN"/>
              <a:t>EMPLOYMENT PERFORMANCE ANALYSIS</a:t>
            </a:r>
          </a:p>
        </c:rich>
      </c:tx>
      <c:layout/>
      <c:overlay val="0"/>
      <c:spPr>
        <a:noFill/>
        <a:ln>
          <a:noFill/>
        </a:ln>
      </c:spPr>
    </c:title>
    <c:autoTitleDeleted val="1"/>
    <c:plotArea>
      <c:layout/>
      <c:barChart>
        <c:barDir val="col"/>
        <c:grouping val="clustered"/>
        <c:varyColors val="0"/>
        <c:ser>
          <c:idx val="0"/>
          <c:order val="0"/>
          <c:tx>
            <c:v>Exceeds</c:v>
          </c:tx>
          <c:spPr>
            <a:solidFill>
              <a:srgbClr val="4F81B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36.0</c:v>
                </c:pt>
                <c:pt idx="1">
                  <c:v>39.0</c:v>
                </c:pt>
                <c:pt idx="2">
                  <c:v>39.0</c:v>
                </c:pt>
                <c:pt idx="3">
                  <c:v>39.0</c:v>
                </c:pt>
                <c:pt idx="4">
                  <c:v>30.0</c:v>
                </c:pt>
                <c:pt idx="5">
                  <c:v>34.0</c:v>
                </c:pt>
                <c:pt idx="6">
                  <c:v>35.0</c:v>
                </c:pt>
                <c:pt idx="7">
                  <c:v>46.0</c:v>
                </c:pt>
                <c:pt idx="8">
                  <c:v>41.0</c:v>
                </c:pt>
                <c:pt idx="9">
                  <c:v>30.0</c:v>
                </c:pt>
              </c:numCache>
            </c:numRef>
          </c:val>
        </c:ser>
        <c:ser>
          <c:idx val="1"/>
          <c:order val="1"/>
          <c:tx>
            <c:v>Fully Meets</c:v>
          </c:tx>
          <c:spPr>
            <a:solidFill>
              <a:srgbClr val="C0504D"/>
            </a:solidFill>
            <a:ln>
              <a:noFill/>
            </a:ln>
          </c:spPr>
          <c:invertIfNegative val="0"/>
          <c:dLbls>
            <c:showLegendKey val="0"/>
            <c:showVal val="0"/>
            <c:showCatName val="0"/>
            <c:showSerName val="0"/>
            <c:showPercent val="0"/>
            <c:showBubbleSize val="0"/>
            <c:showLeaderLines val="1"/>
          </c:dLbls>
          <c:trendline>
            <c:spPr>
              <a:ln w="12700">
                <a:solidFill>
                  <a:srgbClr val="C0504D"/>
                </a:solidFill>
                <a:prstDash val="sysDash"/>
              </a:ln>
            </c:spPr>
            <c:trendlineType val="linear"/>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235.0</c:v>
                </c:pt>
                <c:pt idx="1">
                  <c:v>234.0</c:v>
                </c:pt>
                <c:pt idx="2">
                  <c:v>240.0</c:v>
                </c:pt>
                <c:pt idx="3">
                  <c:v>226.0</c:v>
                </c:pt>
                <c:pt idx="4">
                  <c:v>251.0</c:v>
                </c:pt>
                <c:pt idx="5">
                  <c:v>241.0</c:v>
                </c:pt>
                <c:pt idx="6">
                  <c:v>228.0</c:v>
                </c:pt>
                <c:pt idx="7">
                  <c:v>233.0</c:v>
                </c:pt>
                <c:pt idx="8">
                  <c:v>233.0</c:v>
                </c:pt>
                <c:pt idx="9">
                  <c:v>240.0</c:v>
                </c:pt>
              </c:numCache>
            </c:numRef>
          </c:val>
        </c:ser>
        <c:ser>
          <c:idx val="2"/>
          <c:order val="2"/>
          <c:tx>
            <c:v>Needs Improvement</c:v>
          </c:tx>
          <c:spPr>
            <a:solidFill>
              <a:srgbClr val="9BBB59"/>
            </a:solidFill>
            <a:ln>
              <a:noFill/>
            </a:ln>
          </c:spPr>
          <c:invertIfNegative val="0"/>
          <c:dLbls>
            <c:showLegendKey val="0"/>
            <c:showVal val="0"/>
            <c:showCatName val="0"/>
            <c:showSerName val="0"/>
            <c:showPercent val="0"/>
            <c:showBubbleSize val="0"/>
            <c:showLeaderLines val="1"/>
          </c:dLbls>
          <c:trendline>
            <c:spPr>
              <a:ln w="12700">
                <a:solidFill>
                  <a:srgbClr val="9BBB59"/>
                </a:solidFill>
                <a:prstDash val="sysDash"/>
              </a:ln>
            </c:spPr>
            <c:trendlineType val="exp"/>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24.0</c:v>
                </c:pt>
                <c:pt idx="1">
                  <c:v>17.0</c:v>
                </c:pt>
                <c:pt idx="2">
                  <c:v>16.0</c:v>
                </c:pt>
                <c:pt idx="3">
                  <c:v>20.0</c:v>
                </c:pt>
                <c:pt idx="4">
                  <c:v>11.0</c:v>
                </c:pt>
                <c:pt idx="5">
                  <c:v>16.0</c:v>
                </c:pt>
                <c:pt idx="6">
                  <c:v>23.0</c:v>
                </c:pt>
                <c:pt idx="7">
                  <c:v>20.0</c:v>
                </c:pt>
                <c:pt idx="8">
                  <c:v>15.0</c:v>
                </c:pt>
                <c:pt idx="9">
                  <c:v>15.0</c:v>
                </c:pt>
              </c:numCache>
            </c:numRef>
          </c:val>
        </c:ser>
        <c:ser>
          <c:idx val="3"/>
          <c:order val="3"/>
          <c:tx>
            <c:v>PIP</c:v>
          </c:tx>
          <c:spPr>
            <a:solidFill>
              <a:srgbClr val="8064A2"/>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8.0</c:v>
                </c:pt>
                <c:pt idx="1">
                  <c:v>10.0</c:v>
                </c:pt>
                <c:pt idx="2">
                  <c:v>7.0</c:v>
                </c:pt>
                <c:pt idx="3">
                  <c:v>11.0</c:v>
                </c:pt>
                <c:pt idx="4">
                  <c:v>12.0</c:v>
                </c:pt>
                <c:pt idx="5">
                  <c:v>10.0</c:v>
                </c:pt>
                <c:pt idx="6">
                  <c:v>13.0</c:v>
                </c:pt>
                <c:pt idx="7">
                  <c:v>5.0</c:v>
                </c:pt>
                <c:pt idx="8">
                  <c:v>8.0</c:v>
                </c:pt>
                <c:pt idx="9">
                  <c:v>9.0</c:v>
                </c:pt>
              </c:numCache>
            </c:numRef>
          </c:val>
        </c:ser>
        <c:overlap val="-27"/>
        <c:gapWidth val="219"/>
        <c:axId val="0"/>
        <c:axId val="1"/>
      </c:barChart>
      <c:catAx>
        <c:axId val="0"/>
        <c:scaling>
          <c:orientation val="minMax"/>
        </c:scaling>
        <c:delete val="1"/>
        <c:axPos val="b"/>
        <c:numFmt formatCode="General" sourceLinked="0"/>
        <c:majorTickMark val="none"/>
        <c:minorTickMark val="none"/>
        <c:tickLblPos val="nextTo"/>
        <c:txPr>
          <a:bodyPr/>
          <a:lstStyle/>
          <a:p>
            <a:pPr>
              <a:defRPr sz="1000" b="0" i="0" u="none" strike="noStrike" baseline="0">
                <a:solidFill>
                  <a:srgbClr val="000000"/>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1"/>
        <c:axPos val="l"/>
        <c:majorGridlines>
          <c:spPr>
            <a:ln w="12700">
              <a:solidFill>
                <a:srgbClr val="D9D9D9"/>
              </a:solidFill>
              <a:prstDash val="solid"/>
            </a:ln>
          </c:spPr>
        </c:majorGridlines>
        <c:numFmt formatCode="General" sourceLinked="0"/>
        <c:majorTickMark val="none"/>
        <c:minorTickMark val="none"/>
        <c:tickLblPos val="nextTo"/>
        <c:txPr>
          <a:bodyPr/>
          <a:lstStyle/>
          <a:p>
            <a:pPr>
              <a:defRPr sz="1000" b="0" i="0" u="none" strike="noStrike" baseline="0">
                <a:solidFill>
                  <a:srgbClr val="000000"/>
                </a:solidFill>
                <a:latin typeface="Droid Sans"/>
                <a:ea typeface="Droid Sans"/>
                <a:cs typeface="Lucida Sans"/>
              </a:defRPr>
            </a:pPr>
            <a:endParaRPr lang="zh-CN"/>
          </a:p>
        </c:txPr>
        <c:crosses val="autoZero"/>
        <c:crossBetween val="between"/>
        <c:crossAx val="0"/>
      </c:valAx>
      <c:spPr>
        <a:solidFill>
          <a:srgbClr val="FFFFFF"/>
        </a:solidFill>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solidFill>
      <a:srgbClr val="FFFFFF"/>
    </a:solidFill>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9/30/2024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127626906"/>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36647723"/>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5831247"/>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42215159"/>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54128401"/>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41625549"/>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99067261"/>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63730277"/>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99612134"/>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53281212"/>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84598192"/>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78224018"/>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732556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12613364"/>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43971562"/>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84017454"/>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891033410"/>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759494023"/>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99096293"/>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61455463"/>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45533236"/>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47341279"/>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78477177"/>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13242237"/>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55943248"/>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75356977"/>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9/30/2024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74580529"/>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138349" y="3067209"/>
            <a:ext cx="8610600"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VINOTH.V</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a:t>
            </a:r>
            <a:r>
              <a:rPr lang="en-US" altLang="zh-CN" sz="2400" b="0" i="0" u="none" strike="noStrike" kern="1200" cap="none" spc="0" baseline="0">
                <a:solidFill>
                  <a:schemeClr val="tx1"/>
                </a:solidFill>
                <a:latin typeface="Calibri" pitchFamily="0" charset="0"/>
                <a:ea typeface="宋体" pitchFamily="0" charset="0"/>
                <a:cs typeface="Calibri" pitchFamily="0" charset="0"/>
              </a:rPr>
              <a:t> 312219524</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B.COM</a:t>
            </a:r>
            <a:r>
              <a:rPr lang="en-US" altLang="zh-CN" sz="2400" b="0" i="0" u="none" strike="noStrike" kern="1200" cap="none" spc="0" baseline="0">
                <a:solidFill>
                  <a:schemeClr val="tx1"/>
                </a:solidFill>
                <a:latin typeface="Calibri" pitchFamily="0" charset="0"/>
                <a:ea typeface="宋体" pitchFamily="0" charset="0"/>
                <a:cs typeface="Calibri" pitchFamily="0" charset="0"/>
              </a:rPr>
              <a:t>(computer application </a:t>
            </a:r>
            <a:r>
              <a:rPr lang="en-US" altLang="zh-CN" sz="2400" b="0" i="0" u="none" strike="noStrike" kern="1200" cap="none" spc="0" baseline="0">
                <a:solidFill>
                  <a:schemeClr val="tx1"/>
                </a:solidFill>
                <a:latin typeface="Calibri" pitchFamily="0" charset="0"/>
                <a:ea typeface="宋体" pitchFamily="0" charset="0"/>
                <a:cs typeface="Calibri" pitchFamily="0" charset="0"/>
              </a:rPr>
              <a:t>) III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a:t>
            </a:r>
            <a:r>
              <a:rPr lang="en-US" altLang="zh-CN" sz="2400" b="0" i="0" u="none" strike="noStrike" kern="1200" cap="none" spc="0" baseline="0">
                <a:solidFill>
                  <a:schemeClr val="tx1"/>
                </a:solidFill>
                <a:latin typeface="Calibri" pitchFamily="0" charset="0"/>
                <a:ea typeface="宋体" pitchFamily="0" charset="0"/>
                <a:cs typeface="Calibri" pitchFamily="0" charset="0"/>
              </a:rPr>
              <a:t>S.A. COLLEGE OF ARTS AND SCIENCE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808152351"/>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42"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3"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4" name="曲线"/>
          <p:cNvSpPr>
            <a:spLocks/>
          </p:cNvSpPr>
          <p:nvPr/>
        </p:nvSpPr>
        <p:spPr>
          <a:xfrm flipV="1" rot="10800000">
            <a:off x="659480" y="1600200"/>
            <a:ext cx="9172816" cy="2987625"/>
          </a:xfrm>
          <a:custGeom>
            <a:gdLst>
              <a:gd name="T1" fmla="*/ 0 w 21600"/>
              <a:gd name="T2" fmla="*/ -21600 h 21600"/>
              <a:gd name="T3" fmla="*/ 21600 w 21600"/>
              <a:gd name="T4" fmla="*/ 0 h 21600"/>
            </a:gdLst>
            <a:rect l="T1" t="T2" r="T3" b="T4"/>
            <a:pathLst>
              <a:path w="21600" h="21600">
                <a:moveTo>
                  <a:pt x="21600" y="0"/>
                </a:moveTo>
                <a:lnTo>
                  <a:pt x="0" y="0"/>
                </a:lnTo>
                <a:lnTo>
                  <a:pt x="0" y="21600"/>
                </a:lnTo>
                <a:lnTo>
                  <a:pt x="21600" y="21600"/>
                </a:lnTo>
                <a:lnTo>
                  <a:pt x="21600" y="0"/>
                </a:lnTo>
                <a:close/>
              </a:path>
            </a:pathLst>
          </a:custGeom>
          <a:solidFill>
            <a:schemeClr val="bg1"/>
          </a:solidFill>
          <a:ln cmpd="sng" cap="flat">
            <a:noFill/>
            <a:prstDash val="solid"/>
            <a:miter/>
          </a:ln>
        </p:spPr>
        <p:txBody>
          <a:bodyPr vert="horz" wrap="square" lIns="0" tIns="0" rIns="0" bIns="0" anchor="t" anchorCtr="0">
            <a:prstTxWarp prst="textNoShape"/>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DATA COLLECTION:</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Drafted the data from the </a:t>
            </a:r>
            <a:r>
              <a:rPr lang="en-US" altLang="zh-CN" sz="1800" b="0" i="0" u="none" strike="noStrike" kern="1200" cap="none" spc="0" baseline="0">
                <a:solidFill>
                  <a:schemeClr val="tx1"/>
                </a:solidFill>
                <a:latin typeface="Calibri" pitchFamily="0" charset="0"/>
                <a:ea typeface="宋体" pitchFamily="0" charset="0"/>
                <a:cs typeface="Calibri" pitchFamily="0" charset="0"/>
              </a:rPr>
              <a:t>edunet</a:t>
            </a:r>
            <a:r>
              <a:rPr lang="en-US" altLang="zh-CN" sz="1800" b="0" i="0" u="none" strike="noStrike" kern="1200" cap="none" spc="0" baseline="0">
                <a:solidFill>
                  <a:schemeClr val="tx1"/>
                </a:solidFill>
                <a:latin typeface="Calibri" pitchFamily="0" charset="0"/>
                <a:ea typeface="宋体" pitchFamily="0" charset="0"/>
                <a:cs typeface="Calibri" pitchFamily="0" charset="0"/>
              </a:rPr>
              <a:t> dataset.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FEATURE COLLECTION:</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r>
              <a:rPr lang="en-US" altLang="zh-CN" sz="1800" b="0" i="0" u="none" strike="noStrike" kern="1200" cap="none" spc="0" baseline="0">
                <a:solidFill>
                  <a:schemeClr val="tx1"/>
                </a:solidFill>
                <a:latin typeface="Calibri" pitchFamily="0" charset="0"/>
                <a:ea typeface="宋体" pitchFamily="0" charset="0"/>
                <a:cs typeface="Calibri" pitchFamily="0" charset="0"/>
              </a:rPr>
              <a:t>Business unit, Gender unit, First name, Performance score.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PERFORMANCE LEVEL:</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Exceeds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Fully meets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Needs improvements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PIP</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007980242"/>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49" name="文本框"/>
          <p:cNvSpPr>
            <a:spLocks noGrp="1"/>
          </p:cNvSpPr>
          <p:nvPr>
            <p:ph type="title"/>
          </p:nvPr>
        </p:nvSpPr>
        <p:spPr>
          <a:xfrm rot="0">
            <a:off x="755332" y="385444"/>
            <a:ext cx="2437130"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0"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51" name="图表"/>
          <p:cNvGraphicFramePr/>
          <p:nvPr/>
        </p:nvGraphicFramePr>
        <p:xfrm>
          <a:off x="1318259" y="1219834"/>
          <a:ext cx="8263890" cy="4324351"/>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1991750784"/>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53" name="矩形"/>
          <p:cNvSpPr>
            <a:spLocks/>
          </p:cNvSpPr>
          <p:nvPr/>
        </p:nvSpPr>
        <p:spPr>
          <a:xfrm rot="0">
            <a:off x="781708" y="1509028"/>
            <a:ext cx="9505291" cy="230832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649176940"/>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4825"/>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20916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SCORE BASED APPROACH</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88314400"/>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514539868"/>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3" name="矩形"/>
          <p:cNvSpPr>
            <a:spLocks/>
          </p:cNvSpPr>
          <p:nvPr/>
        </p:nvSpPr>
        <p:spPr>
          <a:xfrm flipV="1" rot="10800000">
            <a:off x="762000" y="2302044"/>
            <a:ext cx="6934200" cy="16916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400338227"/>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7" name="组合"/>
          <p:cNvGrpSpPr>
            <a:grpSpLocks/>
          </p:cNvGrpSpPr>
          <p:nvPr/>
        </p:nvGrpSpPr>
        <p:grpSpPr>
          <a:xfrm>
            <a:off x="8658225" y="2647950"/>
            <a:ext cx="3533775" cy="3810000"/>
            <a:chOff x="8658225" y="2647950"/>
            <a:chExt cx="3533775" cy="3810000"/>
          </a:xfrm>
        </p:grpSpPr>
        <p:sp>
          <p:nvSpPr>
            <p:cNvPr id="11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6"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8"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9"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0"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1" name="矩形"/>
          <p:cNvSpPr>
            <a:spLocks/>
          </p:cNvSpPr>
          <p:nvPr/>
        </p:nvSpPr>
        <p:spPr>
          <a:xfrm rot="0">
            <a:off x="739774" y="1676400"/>
            <a:ext cx="8023225" cy="32918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This project focuses on developing a comprehensive tool to </a:t>
            </a:r>
            <a:r>
              <a:rPr lang="en-US" altLang="zh-CN" sz="1800" b="0" i="0" u="none" strike="noStrike" kern="1200" cap="none" spc="0" baseline="0">
                <a:solidFill>
                  <a:schemeClr val="tx1"/>
                </a:solidFill>
                <a:latin typeface="Calibri" pitchFamily="0" charset="0"/>
                <a:ea typeface="宋体" pitchFamily="0" charset="0"/>
                <a:cs typeface="Calibri" pitchFamily="0" charset="0"/>
              </a:rPr>
              <a:t>analyze</a:t>
            </a:r>
            <a:r>
              <a:rPr lang="en-US" altLang="zh-CN" sz="1800" b="0" i="0" u="none" strike="noStrike" kern="1200" cap="none" spc="0" baseline="0">
                <a:solidFill>
                  <a:schemeClr val="tx1"/>
                </a:solidFill>
                <a:latin typeface="Calibri" pitchFamily="0" charset="0"/>
                <a:ea typeface="宋体" pitchFamily="0" charset="0"/>
                <a:cs typeface="Calibri" pitchFamily="0" charset="0"/>
              </a:rPr>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goals</a:t>
            </a:r>
            <a:r>
              <a:rPr lang="en-US" altLang="zh-CN" sz="1800" b="0" i="0" u="none" strike="noStrike" kern="1200" cap="none" spc="0" baseline="0">
                <a:solidFill>
                  <a:schemeClr val="tx1"/>
                </a:solidFill>
                <a:latin typeface="Calibri" pitchFamily="0" charset="0"/>
                <a:ea typeface="宋体" pitchFamily="0" charset="0"/>
                <a:cs typeface="Calibri" pitchFamily="0" charset="0"/>
              </a:rPr>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947191011"/>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4"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5"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26"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7" name="矩形"/>
          <p:cNvSpPr>
            <a:spLocks/>
          </p:cNvSpPr>
          <p:nvPr/>
        </p:nvSpPr>
        <p:spPr>
          <a:xfrm rot="0">
            <a:off x="699452" y="1676400"/>
            <a:ext cx="8278496" cy="169164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Wingdings" pitchFamily="2" charset="2"/>
              <a:buChar char="Ø"/>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Managers and Team Leaders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 HR Professionals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 Executives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 Employees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661459528"/>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28"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29" name="文本框"/>
          <p:cNvSpPr>
            <a:spLocks noGrp="1"/>
          </p:cNvSpPr>
          <p:nvPr>
            <p:ph type="title"/>
          </p:nvPr>
        </p:nvSpPr>
        <p:spPr>
          <a:xfrm rot="0">
            <a:off x="533400" y="901064"/>
            <a:ext cx="9763125" cy="5753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0"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1" name="文本框"/>
          <p:cNvSpPr>
            <a:spLocks noGrp="1"/>
          </p:cNvSpPr>
          <p:nvPr>
            <p:ph type="sldNum" idx="7"/>
          </p:nvPr>
        </p:nvSpPr>
        <p:spPr>
          <a:xfrm rot="0">
            <a:off x="11353418" y="6473336"/>
            <a:ext cx="151129" cy="191770"/>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2" name="矩形"/>
          <p:cNvSpPr>
            <a:spLocks/>
          </p:cNvSpPr>
          <p:nvPr/>
        </p:nvSpPr>
        <p:spPr>
          <a:xfrm rot="0">
            <a:off x="3124200" y="1600200"/>
            <a:ext cx="6934198" cy="230832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276543058"/>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3" name="文本框"/>
          <p:cNvSpPr>
            <a:spLocks noGrp="1"/>
          </p:cNvSpPr>
          <p:nvPr>
            <p:ph type="title"/>
          </p:nvPr>
        </p:nvSpPr>
        <p:spPr>
          <a:xfrm rot="0">
            <a:off x="755332" y="385444"/>
            <a:ext cx="10681335" cy="344709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br>
              <a:rPr lang="zh-CN" altLang="en-US" sz="4800" b="1" i="0" u="none" strike="noStrike" kern="0" cap="none" spc="0" baseline="0">
                <a:solidFill>
                  <a:schemeClr val="tx1"/>
                </a:solidFill>
                <a:latin typeface="Trebuchet MS" pitchFamily="0" charset="0"/>
                <a:ea typeface="宋体" pitchFamily="0" charset="0"/>
                <a:cs typeface="Trebuchet MS" pitchFamily="0" charset="0"/>
              </a:rPr>
            </a:br>
            <a:br>
              <a:rPr lang="zh-CN" altLang="en-US" sz="4800" b="1" i="0" u="none" strike="noStrike" kern="0" cap="none" spc="0" baseline="0">
                <a:solidFill>
                  <a:schemeClr val="tx1"/>
                </a:solidFill>
                <a:latin typeface="Trebuchet MS" pitchFamily="0" charset="0"/>
                <a:ea typeface="宋体" pitchFamily="0" charset="0"/>
                <a:cs typeface="Trebuchet MS" pitchFamily="0" charset="0"/>
              </a:rPr>
            </a:br>
            <a:r>
              <a:rPr lang="en-US" altLang="zh-CN" sz="2000" b="1" i="0" u="none" strike="noStrike" kern="0" cap="none" spc="0" baseline="0">
                <a:solidFill>
                  <a:schemeClr val="tx1"/>
                </a:solidFill>
                <a:latin typeface="Trebuchet MS" pitchFamily="0" charset="0"/>
                <a:ea typeface="宋体" pitchFamily="0" charset="0"/>
                <a:cs typeface="Trebuchet MS" pitchFamily="0" charset="0"/>
              </a:rPr>
              <a:t>EMPLOYEE DATASET: KAGGLE</a:t>
            </a:r>
            <a:br>
              <a:rPr lang="zh-CN" altLang="en-US" sz="2000" b="1" i="0" u="none" strike="noStrike" kern="0" cap="none" spc="0" baseline="0">
                <a:solidFill>
                  <a:schemeClr val="tx1"/>
                </a:solidFill>
                <a:latin typeface="Trebuchet MS" pitchFamily="0" charset="0"/>
                <a:ea typeface="宋体" pitchFamily="0" charset="0"/>
                <a:cs typeface="Trebuchet MS" pitchFamily="0" charset="0"/>
              </a:rPr>
            </a:br>
            <a:r>
              <a:rPr lang="en-US" altLang="zh-CN" sz="2000" b="1" i="0" u="none" strike="noStrike" kern="0" cap="none" spc="0" baseline="0">
                <a:solidFill>
                  <a:schemeClr val="tx1"/>
                </a:solidFill>
                <a:latin typeface="Trebuchet MS" pitchFamily="0" charset="0"/>
                <a:ea typeface="宋体" pitchFamily="0" charset="0"/>
                <a:cs typeface="Trebuchet MS" pitchFamily="0" charset="0"/>
              </a:rPr>
              <a:t>FEATURES: 26</a:t>
            </a:r>
            <a:br>
              <a:rPr lang="zh-CN" altLang="en-US" sz="2000" b="1" i="0" u="none" strike="noStrike" kern="0" cap="none" spc="0" baseline="0">
                <a:solidFill>
                  <a:schemeClr val="tx1"/>
                </a:solidFill>
                <a:latin typeface="Trebuchet MS" pitchFamily="0" charset="0"/>
                <a:ea typeface="宋体" pitchFamily="0" charset="0"/>
                <a:cs typeface="Trebuchet MS" pitchFamily="0" charset="0"/>
              </a:rPr>
            </a:br>
            <a:r>
              <a:rPr lang="en-US" altLang="zh-CN" sz="2000" b="1" i="0" u="none" strike="noStrike" kern="0" cap="none" spc="0" baseline="0">
                <a:solidFill>
                  <a:schemeClr val="tx1"/>
                </a:solidFill>
                <a:latin typeface="Trebuchet MS" pitchFamily="0" charset="0"/>
                <a:ea typeface="宋体" pitchFamily="0" charset="0"/>
                <a:cs typeface="Trebuchet MS" pitchFamily="0" charset="0"/>
              </a:rPr>
              <a:t>FEATURES TAKEN: 8</a:t>
            </a:r>
            <a:br>
              <a:rPr lang="zh-CN" altLang="en-US" sz="2000" b="1" i="0" u="none" strike="noStrike" kern="0" cap="none" spc="0" baseline="0">
                <a:solidFill>
                  <a:schemeClr val="tx1"/>
                </a:solidFill>
                <a:latin typeface="Trebuchet MS" pitchFamily="0" charset="0"/>
                <a:ea typeface="宋体" pitchFamily="0" charset="0"/>
                <a:cs typeface="Trebuchet MS" pitchFamily="0" charset="0"/>
              </a:rPr>
            </a:br>
            <a:r>
              <a:rPr lang="en-US" altLang="zh-CN" sz="2000" b="1" i="0" u="none" strike="noStrike" kern="0" cap="none" spc="0" baseline="0">
                <a:solidFill>
                  <a:schemeClr val="tx1"/>
                </a:solidFill>
                <a:latin typeface="Trebuchet MS" pitchFamily="0" charset="0"/>
                <a:ea typeface="宋体" pitchFamily="0" charset="0"/>
                <a:cs typeface="Trebuchet MS" pitchFamily="0" charset="0"/>
              </a:rPr>
              <a:t>FIELD NAMES: BUSINESS UNIT, FIRST NAME, GENDER CODE AND PERFORMANCE SCORE</a:t>
            </a:r>
            <a:br>
              <a:rPr lang="zh-CN" altLang="en-US" sz="2000" b="0" i="0" u="none" strike="noStrike" kern="0" cap="none" spc="0" baseline="0">
                <a:solidFill>
                  <a:schemeClr val="tx1"/>
                </a:solidFill>
                <a:latin typeface="Trebuchet MS" pitchFamily="0" charset="0"/>
                <a:ea typeface="宋体" pitchFamily="0" charset="0"/>
                <a:cs typeface="Trebuchet MS" pitchFamily="0" charset="0"/>
              </a:rPr>
            </a:b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338224259"/>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4"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5" name="曲线"/>
          <p:cNvSpPr>
            <a:spLocks/>
          </p:cNvSpPr>
          <p:nvPr/>
        </p:nvSpPr>
        <p:spPr>
          <a:xfrm flipH="1" rot="0">
            <a:off x="2533649" y="1891261"/>
            <a:ext cx="7162800" cy="3833814"/>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chemeClr val="bg1"/>
          </a:solidFill>
          <a:ln cmpd="sng" cap="flat">
            <a:noFill/>
            <a:prstDash val="solid"/>
            <a:miter/>
          </a:ln>
        </p:spPr>
        <p:txBody>
          <a:bodyPr vert="horz" wrap="square" lIns="0" tIns="0" rIns="0" bIns="0" anchor="t" anchorCtr="0">
            <a:prstTxWarp prst="textNoShape"/>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Aggregation</a:t>
            </a:r>
            <a:r>
              <a:rPr lang="en-US" altLang="zh-CN" sz="1800" b="0" i="0" u="none" strike="noStrike" kern="1200" cap="none" spc="0" baseline="0">
                <a:solidFill>
                  <a:schemeClr val="tx1"/>
                </a:solidFill>
                <a:latin typeface="Calibri" pitchFamily="0" charset="0"/>
                <a:ea typeface="宋体" pitchFamily="0" charset="0"/>
                <a:cs typeface="Calibri" pitchFamily="0" charset="0"/>
              </a:rPr>
              <a:t>: Our Excel sheet compiles comprehensive employee performance data, segmented by key metrics such as productivity, efficiency, and goal achievement.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r>
              <a:rPr lang="en-US" altLang="zh-CN" sz="1800" b="1" i="0" u="none" strike="noStrike" kern="1200" cap="none" spc="0" baseline="0">
                <a:solidFill>
                  <a:schemeClr val="tx1"/>
                </a:solidFill>
                <a:latin typeface="Calibri" pitchFamily="0" charset="0"/>
                <a:ea typeface="宋体" pitchFamily="0" charset="0"/>
                <a:cs typeface="Calibri" pitchFamily="0" charset="0"/>
              </a:rPr>
              <a:t>Dynamic Dashboards</a:t>
            </a:r>
            <a:r>
              <a:rPr lang="en-US" altLang="zh-CN" sz="1800" b="0" i="0" u="none" strike="noStrike" kern="1200" cap="none" spc="0" baseline="0">
                <a:solidFill>
                  <a:schemeClr val="tx1"/>
                </a:solidFill>
                <a:latin typeface="Calibri" pitchFamily="0" charset="0"/>
                <a:ea typeface="宋体" pitchFamily="0" charset="0"/>
                <a:cs typeface="Calibri" pitchFamily="0" charset="0"/>
              </a:rPr>
              <a:t>: The sheet includes interactive dashboards with real-time filtering options, allowing quick comparisons and insights into individual and team performance trends.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pic>
        <p:nvPicPr>
          <p:cNvPr id="136" name="图片"/>
          <p:cNvPicPr>
            <a:picLocks/>
          </p:cNvPicPr>
          <p:nvPr/>
        </p:nvPicPr>
        <p:blipFill>
          <a:blip r:embed="rId1" cstate="print"/>
          <a:stretch>
            <a:fillRect/>
          </a:stretch>
        </p:blipFill>
        <p:spPr>
          <a:xfrm rot="0">
            <a:off x="66675" y="3597351"/>
            <a:ext cx="2466975" cy="3203496"/>
          </a:xfrm>
          <a:prstGeom prst="rect"/>
          <a:noFill/>
          <a:ln w="12700" cmpd="sng" cap="flat">
            <a:noFill/>
            <a:prstDash val="solid"/>
            <a:miter/>
          </a:ln>
        </p:spPr>
      </p:pic>
      <p:sp>
        <p:nvSpPr>
          <p:cNvPr id="137"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16510" rIns="0" bIns="0" anchor="t" anchorCtr="0">
            <a:prstTxWarp prst="textNoShape"/>
            <a:spAutoFit/>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THE "WOW" IN OUR SOLUTION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38"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9" name="矩形"/>
          <p:cNvSpPr>
            <a:spLocks/>
          </p:cNvSpPr>
          <p:nvPr/>
        </p:nvSpPr>
        <p:spPr>
          <a:xfrm rot="0">
            <a:off x="2438400" y="2427266"/>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266141312"/>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265</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18</cp:revision>
  <dcterms:created xsi:type="dcterms:W3CDTF">2024-03-29T15:07:22Z</dcterms:created>
  <dcterms:modified xsi:type="dcterms:W3CDTF">2024-09-30T06:21:12Z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