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dirty="0"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IN"/>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dirty="0"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IN"/>
          </a:p>
        </p:txBody>
      </p:sp>
      <p:sp>
        <p:nvSpPr>
          <p:cNvPr id="1048694"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rot="17906206">
            <a:off x="3744682" y="1236904"/>
            <a:ext cx="1597348" cy="1378283"/>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1434056" y="265269"/>
            <a:ext cx="9982200" cy="1001556"/>
          </a:xfrm>
          <a:prstGeom prst="rect"/>
        </p:spPr>
        <p:txBody>
          <a:bodyPr bIns="0" lIns="0" rIns="0" rtlCol="0" tIns="16510" vert="horz" wrap="square">
            <a:spAutoFit/>
          </a:bodyPr>
          <a:p>
            <a:pPr marL="3213735">
              <a:spcBef>
                <a:spcPts val="130"/>
              </a:spcBef>
            </a:pPr>
            <a:r>
              <a:rPr b="1" dirty="0" lang="en-US">
                <a:solidFill>
                  <a:srgbClr val="808080"/>
                </a:solidFill>
                <a:latin typeface="Times New Roman" panose="02020603050405020304" pitchFamily="18" charset="0"/>
                <a:cs typeface="Times New Roman" panose="02020603050405020304" pitchFamily="18" charset="0"/>
              </a:rPr>
              <a:t>Employee Data Analysis using Excel</a:t>
            </a:r>
            <a:r>
              <a:rPr b="1" dirty="0" i="0" lang="en-US">
                <a:solidFill>
                  <a:srgbClr val="9933FF"/>
                </a:solidFill>
                <a:effectLst/>
                <a:latin typeface="Times New Roman" panose="02020603050405020304" pitchFamily="18" charset="0"/>
                <a:cs typeface="Times New Roman" panose="02020603050405020304" pitchFamily="18" charset="0"/>
              </a:rPr>
              <a:t> </a:t>
            </a:r>
            <a:br>
              <a:rPr b="1" dirty="0" i="0" lang="en-US">
                <a:solidFill>
                  <a:srgbClr val="9933FF"/>
                </a:solidFill>
                <a:effectLst/>
                <a:latin typeface="Roboto" panose="020F0502020204030204" pitchFamily="2" charset="0"/>
              </a:rPr>
            </a:br>
            <a:endParaRPr dirty="0" spc="15">
              <a:solidFill>
                <a:srgbClr val="9933FF"/>
              </a:solidFill>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4" y="3429000"/>
            <a:ext cx="8610600" cy="1869441"/>
          </a:xfrm>
          <a:prstGeom prst="rect"/>
          <a:noFill/>
        </p:spPr>
        <p:txBody>
          <a:bodyPr rtlCol="0" wrap="square">
            <a:spAutoFit/>
          </a:bodyPr>
          <a:p>
            <a:r>
              <a:rPr b="1" dirty="0" sz="2400" lang="en-US"/>
              <a:t>STUDENT NAME</a:t>
            </a:r>
            <a:r>
              <a:rPr altLang="en-AU" b="1" dirty="0" sz="2400" lang="en-US"/>
              <a:t> </a:t>
            </a:r>
            <a:r>
              <a:rPr altLang="en-AU" b="1" dirty="0" sz="2400" lang="en-US"/>
              <a:t> </a:t>
            </a:r>
            <a:r>
              <a:rPr b="1" dirty="0" sz="2400" lang="en-US"/>
              <a:t>: </a:t>
            </a:r>
            <a:r>
              <a:rPr altLang="en-AU" b="1" dirty="0" sz="2400" lang="en-US"/>
              <a:t>S</a:t>
            </a:r>
            <a:r>
              <a:rPr altLang="en-AU" b="1" dirty="0" sz="2400" lang="en-US"/>
              <a:t>A</a:t>
            </a:r>
            <a:r>
              <a:rPr altLang="en-AU" b="1" dirty="0" sz="2400" lang="en-US"/>
              <a:t>N</a:t>
            </a:r>
            <a:r>
              <a:rPr altLang="en-AU" b="1" dirty="0" sz="2400" lang="en-US"/>
              <a:t>D</a:t>
            </a:r>
            <a:r>
              <a:rPr altLang="en-AU" b="1" dirty="0" sz="2400" lang="en-US"/>
              <a:t>H</a:t>
            </a:r>
            <a:r>
              <a:rPr altLang="en-AU" b="1" dirty="0" sz="2400" lang="en-US"/>
              <a:t>I</a:t>
            </a:r>
            <a:r>
              <a:rPr altLang="en-AU" b="1" dirty="0" sz="2400" lang="en-US"/>
              <a:t>Y</a:t>
            </a:r>
            <a:r>
              <a:rPr altLang="en-AU" b="1" dirty="0" sz="2400" lang="en-US"/>
              <a:t>A</a:t>
            </a:r>
            <a:r>
              <a:rPr altLang="en-AU" b="1" dirty="0" sz="2400" lang="en-US"/>
              <a:t> </a:t>
            </a:r>
            <a:r>
              <a:rPr altLang="en-AU" b="1" dirty="0" sz="2400" lang="en-US"/>
              <a:t>S</a:t>
            </a:r>
            <a:endParaRPr altLang="en-US" b="1" lang="zh-CN"/>
          </a:p>
          <a:p>
            <a:r>
              <a:rPr b="1" dirty="0" sz="2400" lang="en-US"/>
              <a:t>REGISTER NO</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b="1" dirty="0" sz="2400" lang="en-US"/>
              <a:t>:</a:t>
            </a:r>
            <a:r>
              <a:rPr altLang="en-AU" b="1" dirty="0" sz="2400" lang="en-US"/>
              <a:t> </a:t>
            </a:r>
            <a:r>
              <a:rPr b="1" dirty="0" sz="2400" lang="en-US"/>
              <a:t>3122</a:t>
            </a:r>
            <a:r>
              <a:rPr altLang="en-AU" b="1" dirty="0" sz="2400" lang="en-US"/>
              <a:t>1</a:t>
            </a:r>
            <a:r>
              <a:rPr altLang="en-AU" b="1" dirty="0" sz="2400" lang="en-US"/>
              <a:t>3</a:t>
            </a:r>
            <a:r>
              <a:rPr altLang="en-AU" b="1" dirty="0" sz="2400" lang="en-US"/>
              <a:t>9</a:t>
            </a:r>
            <a:r>
              <a:rPr altLang="en-AU" b="1" dirty="0" sz="2400" lang="en-US"/>
              <a:t>0</a:t>
            </a:r>
            <a:r>
              <a:rPr altLang="en-AU" b="1" dirty="0" sz="2400" lang="en-US"/>
              <a:t>1</a:t>
            </a:r>
            <a:endParaRPr altLang="en-US" b="1" lang="zh-CN"/>
          </a:p>
          <a:p>
            <a:r>
              <a:rPr b="1" dirty="0" sz="2400" lang="en-US"/>
              <a:t>DEPARTMENT</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b="1" dirty="0" sz="2400" lang="en-US"/>
              <a:t>:</a:t>
            </a:r>
            <a:r>
              <a:rPr altLang="en-AU" b="1" dirty="0" sz="2400" lang="en-US"/>
              <a:t> </a:t>
            </a:r>
            <a:r>
              <a:rPr b="1" dirty="0" sz="2400" lang="en-US"/>
              <a:t>BCOM </a:t>
            </a:r>
            <a:r>
              <a:rPr altLang="en-AU" b="1" dirty="0" sz="2400" lang="en-US"/>
              <a:t>(</a:t>
            </a:r>
            <a:r>
              <a:rPr altLang="en-AU" b="1" dirty="0" sz="2400" lang="en-US"/>
              <a:t>A</a:t>
            </a:r>
            <a:r>
              <a:rPr altLang="en-AU" b="1" dirty="0" sz="2400" lang="en-US"/>
              <a:t>C</a:t>
            </a:r>
            <a:r>
              <a:rPr altLang="en-AU" b="1" dirty="0" sz="2400" lang="en-US"/>
              <a:t>C</a:t>
            </a:r>
            <a:r>
              <a:rPr altLang="en-AU" b="1" dirty="0" sz="2400" lang="en-US"/>
              <a:t>OUNTING </a:t>
            </a:r>
            <a:r>
              <a:rPr altLang="en-AU" b="1" dirty="0" sz="2400" lang="en-US"/>
              <a:t>&amp;</a:t>
            </a:r>
            <a:r>
              <a:rPr altLang="en-AU" b="1" dirty="0" sz="2400" lang="en-US"/>
              <a:t> </a:t>
            </a:r>
            <a:r>
              <a:rPr altLang="en-AU" b="1" dirty="0" sz="2400" lang="en-US"/>
              <a:t>FINANCE </a:t>
            </a:r>
            <a:r>
              <a:rPr altLang="en-AU" b="1" dirty="0" sz="2400" lang="en-US"/>
              <a:t>)</a:t>
            </a:r>
            <a:endParaRPr altLang="en-US" b="1" lang="zh-CN"/>
          </a:p>
          <a:p>
            <a:r>
              <a:rPr b="1" dirty="0" sz="2400" lang="en-US"/>
              <a:t>COLLEGE</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b="1" dirty="0" sz="2400" lang="en-US"/>
              <a:t>: </a:t>
            </a:r>
            <a:r>
              <a:rPr altLang="en-AU" b="1" dirty="0" sz="2400" lang="en-US"/>
              <a:t>S</a:t>
            </a:r>
            <a:r>
              <a:rPr altLang="en-AU" b="1" dirty="0" sz="2400" lang="en-US"/>
              <a:t>T</a:t>
            </a:r>
            <a:r>
              <a:rPr altLang="en-AU" b="1" dirty="0" sz="2400" lang="en-US"/>
              <a:t>.</a:t>
            </a:r>
            <a:r>
              <a:rPr altLang="en-AU" b="1" dirty="0" sz="2400" lang="en-US"/>
              <a:t>T</a:t>
            </a:r>
            <a:r>
              <a:rPr altLang="en-AU" b="1" dirty="0" sz="2400" lang="en-US"/>
              <a:t>H</a:t>
            </a:r>
            <a:r>
              <a:rPr altLang="en-AU" b="1" dirty="0" sz="2400" lang="en-US"/>
              <a:t>O</a:t>
            </a:r>
            <a:r>
              <a:rPr altLang="en-AU" b="1" dirty="0" sz="2400" lang="en-US"/>
              <a:t>M</a:t>
            </a:r>
            <a:r>
              <a:rPr altLang="en-AU" b="1" dirty="0" sz="2400" lang="en-US"/>
              <a:t>A</a:t>
            </a:r>
            <a:r>
              <a:rPr altLang="en-AU" b="1" dirty="0" sz="2400" lang="en-US"/>
              <a:t>S</a:t>
            </a:r>
            <a:r>
              <a:rPr altLang="en-AU" b="1" dirty="0" sz="2400" lang="en-US"/>
              <a:t> </a:t>
            </a:r>
            <a:r>
              <a:rPr altLang="en-AU" b="1" dirty="0" sz="2400" lang="en-US"/>
              <a:t>C</a:t>
            </a:r>
            <a:r>
              <a:rPr altLang="en-AU" b="1" dirty="0" sz="2400" lang="en-US"/>
              <a:t>O</a:t>
            </a:r>
            <a:r>
              <a:rPr altLang="en-AU" b="1" dirty="0" sz="2400" lang="en-US"/>
              <a:t>L</a:t>
            </a:r>
            <a:r>
              <a:rPr altLang="en-AU" b="1" dirty="0" sz="2400" lang="en-US"/>
              <a:t>L</a:t>
            </a:r>
            <a:r>
              <a:rPr altLang="en-AU" b="1" dirty="0" sz="2400" lang="en-US"/>
              <a:t>EGE </a:t>
            </a:r>
            <a:r>
              <a:rPr altLang="en-AU" b="1" dirty="0" sz="2400" lang="en-US"/>
              <a:t>OF </a:t>
            </a:r>
            <a:r>
              <a:rPr altLang="en-AU" b="1" dirty="0" sz="2400" lang="en-US"/>
              <a:t>ARTS </a:t>
            </a:r>
            <a:r>
              <a:rPr altLang="en-AU" b="1" dirty="0" sz="2400" lang="en-US"/>
              <a:t>&amp;</a:t>
            </a:r>
            <a:r>
              <a:rPr altLang="en-AU" b="1" dirty="0" sz="2400" lang="en-US"/>
              <a:t> </a:t>
            </a:r>
            <a:r>
              <a:rPr altLang="en-AU" b="1" dirty="0" sz="2400" lang="en-US"/>
              <a:t>SCIENCE </a:t>
            </a:r>
            <a:endParaRPr altLang="en-US" b="1"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itle 12"/>
          <p:cNvSpPr>
            <a:spLocks noGrp="1"/>
          </p:cNvSpPr>
          <p:nvPr>
            <p:ph type="title"/>
          </p:nvPr>
        </p:nvSpPr>
        <p:spPr>
          <a:xfrm>
            <a:off x="755332" y="385444"/>
            <a:ext cx="10681335" cy="1447801"/>
          </a:xfrm>
        </p:spPr>
        <p:txBody>
          <a:bodyPr/>
          <a:p>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br>
              <a:rPr dirty="0" sz="4800" lang="en-IN">
                <a:latin typeface="Trebuchet MS"/>
                <a:cs typeface="Trebuchet MS"/>
              </a:rPr>
            </a:br>
            <a:endParaRPr dirty="0" lang="en-IN"/>
          </a:p>
        </p:txBody>
      </p:sp>
      <p:sp>
        <p:nvSpPr>
          <p:cNvPr id="1048691" name="Text Placeholder 14"/>
          <p:cNvSpPr>
            <a:spLocks noGrp="1"/>
          </p:cNvSpPr>
          <p:nvPr>
            <p:ph type="body" idx="1"/>
          </p:nvPr>
        </p:nvSpPr>
        <p:spPr>
          <a:xfrm>
            <a:off x="457200" y="1219200"/>
            <a:ext cx="9525000" cy="6591300"/>
          </a:xfrm>
        </p:spPr>
        <p:txBody>
          <a:bodyPr/>
          <a:p>
            <a:r>
              <a:rPr dirty="0" sz="3600" lang="en-US">
                <a:solidFill>
                  <a:schemeClr val="tx2">
                    <a:lumMod val="60000"/>
                    <a:lumOff val="40000"/>
                  </a:schemeClr>
                </a:solidFill>
              </a:rPr>
              <a:t>Data collection </a:t>
            </a:r>
          </a:p>
          <a:p>
            <a:endParaRPr dirty="0" lang="en-US"/>
          </a:p>
          <a:p>
            <a:pPr indent="-285750" marL="285750">
              <a:buFont typeface="Wingdings" panose="05000000000000000000" pitchFamily="2" charset="2"/>
              <a:buChar char="Ø"/>
            </a:pPr>
            <a:r>
              <a:rPr dirty="0" sz="2000" lang="en-US"/>
              <a:t>The employee performance analysis table are taken from the website called Kaggle .</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From the data we had some missing figures to identify the missing terms we use conditional techniques to identify the missing terms like exit data etc..</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Then we used filtering and sorting to fill the  missing </a:t>
            </a:r>
            <a:r>
              <a:rPr dirty="0" sz="2000" lang="en-US" err="1"/>
              <a:t>figues</a:t>
            </a:r>
            <a:endParaRPr dirty="0" sz="2000" lang="en-US"/>
          </a:p>
          <a:p>
            <a:endParaRPr dirty="0" lang="en-US"/>
          </a:p>
          <a:p>
            <a:r>
              <a:rPr dirty="0" sz="3600" lang="en-US">
                <a:solidFill>
                  <a:schemeClr val="tx2">
                    <a:lumMod val="60000"/>
                    <a:lumOff val="40000"/>
                  </a:schemeClr>
                </a:solidFill>
              </a:rPr>
              <a:t>Features collection </a:t>
            </a:r>
          </a:p>
          <a:p>
            <a:endParaRPr dirty="0" lang="en-US"/>
          </a:p>
          <a:p>
            <a:pPr indent="-342900" marL="342900">
              <a:buFont typeface="Wingdings" panose="05000000000000000000" pitchFamily="2" charset="2"/>
              <a:buChar char="Ø"/>
            </a:pPr>
            <a:r>
              <a:rPr dirty="0" sz="2000" lang="en-US"/>
              <a:t>Pivot table</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Charts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Conditional formatting</a:t>
            </a:r>
          </a:p>
          <a:p>
            <a:endParaRPr dirty="0" lang="en-US"/>
          </a:p>
          <a:p>
            <a:endParaRPr dirty="0" lang="en-US"/>
          </a:p>
          <a:p>
            <a:endParaRPr dirty="0" lang="en-US"/>
          </a:p>
          <a:p>
            <a:r>
              <a:rPr dirty="0" lang="en-US"/>
              <a:t> </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ext Placeholder 2"/>
          <p:cNvSpPr>
            <a:spLocks noGrp="1"/>
          </p:cNvSpPr>
          <p:nvPr>
            <p:ph type="body" idx="1"/>
          </p:nvPr>
        </p:nvSpPr>
        <p:spPr>
          <a:xfrm>
            <a:off x="152400" y="0"/>
            <a:ext cx="9677400" cy="6324600"/>
          </a:xfrm>
        </p:spPr>
        <p:txBody>
          <a:bodyPr/>
          <a:p>
            <a:endParaRPr dirty="0" sz="2800" lang="en-US"/>
          </a:p>
          <a:p>
            <a:endParaRPr dirty="0" lang="en-US"/>
          </a:p>
          <a:p>
            <a:r>
              <a:rPr dirty="0" sz="2400" lang="en-US">
                <a:solidFill>
                  <a:schemeClr val="tx2">
                    <a:lumMod val="60000"/>
                    <a:lumOff val="40000"/>
                  </a:schemeClr>
                </a:solidFill>
              </a:rPr>
              <a:t> </a:t>
            </a:r>
            <a:r>
              <a:rPr dirty="0" sz="3600" lang="en-US">
                <a:solidFill>
                  <a:schemeClr val="tx2">
                    <a:lumMod val="60000"/>
                    <a:lumOff val="40000"/>
                  </a:schemeClr>
                </a:solidFill>
              </a:rPr>
              <a:t>Pivot table </a:t>
            </a:r>
          </a:p>
          <a:p>
            <a:pPr indent="-342900" marL="342900">
              <a:buFont typeface="+mj-lt"/>
              <a:buAutoNum type="arabicPeriod"/>
            </a:pPr>
            <a:r>
              <a:rPr dirty="0" sz="2000" lang="en-US"/>
              <a:t>Click insert </a:t>
            </a:r>
          </a:p>
          <a:p>
            <a:pPr indent="-342900" marL="342900">
              <a:buFont typeface="+mj-lt"/>
              <a:buAutoNum type="arabicPeriod"/>
            </a:pPr>
            <a:r>
              <a:rPr dirty="0" sz="2000" lang="en-US"/>
              <a:t>From the insert bar click pivot table in new excel sheet </a:t>
            </a:r>
          </a:p>
          <a:p>
            <a:pPr indent="-342900" marL="342900">
              <a:buFont typeface="+mj-lt"/>
              <a:buAutoNum type="arabicPeriod"/>
            </a:pPr>
            <a:r>
              <a:rPr dirty="0" sz="2000" lang="en-US"/>
              <a:t>Select business unit and drag it in row </a:t>
            </a:r>
          </a:p>
          <a:p>
            <a:pPr indent="-342900" marL="342900">
              <a:buFont typeface="+mj-lt"/>
              <a:buAutoNum type="arabicPeriod"/>
            </a:pPr>
            <a:r>
              <a:rPr dirty="0" sz="2000" lang="en-US"/>
              <a:t>Then select performance level and drag it in column</a:t>
            </a:r>
          </a:p>
          <a:p>
            <a:r>
              <a:rPr dirty="0" sz="2000" lang="en-US"/>
              <a:t>5 .  Select gender in value</a:t>
            </a:r>
          </a:p>
          <a:p>
            <a:endParaRPr dirty="0" sz="2000" lang="en-US"/>
          </a:p>
          <a:p>
            <a:r>
              <a:rPr dirty="0" sz="3600" lang="en-US">
                <a:solidFill>
                  <a:schemeClr val="tx2">
                    <a:lumMod val="60000"/>
                    <a:lumOff val="40000"/>
                  </a:schemeClr>
                </a:solidFill>
              </a:rPr>
              <a:t>Performance level</a:t>
            </a:r>
          </a:p>
          <a:p>
            <a:pPr indent="-342900" marL="342900">
              <a:buFont typeface="Wingdings" panose="05000000000000000000" pitchFamily="2" charset="2"/>
              <a:buChar char="Ø"/>
            </a:pPr>
            <a:r>
              <a:rPr dirty="0" sz="2000" lang="en-US"/>
              <a:t>From the pivot table we can see the analysis for female male and all and we can access all type of employees by  </a:t>
            </a:r>
            <a:r>
              <a:rPr dirty="0" sz="2000" lang="en-US" err="1"/>
              <a:t>inerting</a:t>
            </a:r>
            <a:r>
              <a:rPr dirty="0" sz="2000" lang="en-US"/>
              <a:t> slicers to see how many are full time ,part time and contract based employees.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Insert graph for better analysis the graph shows the accurate levels and the performance of employees. We can see the various graph by changing the options in the graph options.</a:t>
            </a:r>
          </a:p>
          <a:p>
            <a:pPr indent="-342900" marL="342900">
              <a:buFont typeface="Wingdings" panose="05000000000000000000" pitchFamily="2" charset="2"/>
              <a:buChar char="Ø"/>
            </a:pPr>
            <a:endParaRPr dirty="0" sz="2000" lang="en-US"/>
          </a:p>
          <a:p>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313779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dirty="0" sz="1100">
              <a:latin typeface="Trebuchet MS"/>
              <a:cs typeface="Trebuchet MS"/>
            </a:endParaRPr>
          </a:p>
        </p:txBody>
      </p:sp>
      <p:graphicFrame>
        <p:nvGraphicFramePr>
          <p:cNvPr id="4194304" name="Chart 1"/>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430887"/>
          </a:xfrm>
        </p:spPr>
        <p:txBody>
          <a:bodyPr/>
          <a:p>
            <a:r>
              <a:rPr dirty="0" sz="2800" lang="en-US"/>
              <a:t>Pie chart for high level performance</a:t>
            </a:r>
            <a:endParaRPr dirty="0" sz="2800" lang="en-IN"/>
          </a:p>
        </p:txBody>
      </p:sp>
      <p:graphicFrame>
        <p:nvGraphicFramePr>
          <p:cNvPr id="4194305" name="Chart 2"/>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8991600" cy="3352800"/>
          </a:xfrm>
        </p:spPr>
        <p:txBody>
          <a:bodyPr/>
          <a:p>
            <a:pPr indent="-457200" marL="457200">
              <a:buFont typeface="Wingdings" panose="05000000000000000000" pitchFamily="2" charset="2"/>
              <a:buChar char="q"/>
            </a:pPr>
            <a:r>
              <a:rPr dirty="0" sz="2800" lang="en-US"/>
              <a:t>From the above analysis the low </a:t>
            </a:r>
            <a:r>
              <a:rPr dirty="0" sz="2800" lang="en-US" err="1"/>
              <a:t>level,medium</a:t>
            </a:r>
            <a:r>
              <a:rPr dirty="0" sz="2800" lang="en-US"/>
              <a:t> level to be improved by assigning various tasks and training in their field </a:t>
            </a:r>
          </a:p>
          <a:p>
            <a:pPr indent="-457200" marL="457200">
              <a:buFont typeface="Wingdings" panose="05000000000000000000" pitchFamily="2" charset="2"/>
              <a:buChar char="q"/>
            </a:pPr>
            <a:endParaRPr dirty="0" sz="2800" lang="en-US"/>
          </a:p>
          <a:p>
            <a:pPr indent="-457200" marL="457200">
              <a:buFont typeface="Wingdings" panose="05000000000000000000" pitchFamily="2" charset="2"/>
              <a:buChar char="q"/>
            </a:pPr>
            <a:r>
              <a:rPr dirty="0" sz="2800" lang="en-US"/>
              <a:t>The current high and very high level employees are improve their intensity by rewards and appreciations towards their growth to increase their participation and to give more potential towards their project</a:t>
            </a:r>
            <a:r>
              <a:rPr dirty="0" lang="en-IN"/>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492904"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lang="en-IN"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990600" y="2004632"/>
            <a:ext cx="7848600" cy="2514600"/>
          </a:xfrm>
        </p:spPr>
        <p:txBody>
          <a:bodyPr/>
          <a:p>
            <a:pPr indent="-285750" marL="285750">
              <a:buFont typeface="Arial" panose="020B0604020202020204" pitchFamily="34" charset="0"/>
              <a:buChar char="•"/>
            </a:pPr>
            <a:r>
              <a:rPr dirty="0" sz="2800" lang="en-US" err="1"/>
              <a:t>Analysing</a:t>
            </a:r>
            <a:r>
              <a:rPr dirty="0" sz="2800" lang="en-US"/>
              <a:t> employee performance to track their working skills and to motivate the low level employees by various tasks .</a:t>
            </a:r>
          </a:p>
          <a:p>
            <a:pPr indent="-285750" marL="285750">
              <a:buFont typeface="Arial" panose="020B0604020202020204" pitchFamily="34" charset="0"/>
              <a:buChar char="•"/>
            </a:pPr>
            <a:endParaRPr dirty="0" sz="2800" lang="en-US"/>
          </a:p>
          <a:p>
            <a:pPr indent="-285750" marL="285750">
              <a:buFont typeface="Arial" panose="020B0604020202020204" pitchFamily="34" charset="0"/>
              <a:buChar char="•"/>
            </a:pPr>
            <a:r>
              <a:rPr dirty="0" sz="2800" lang="en-US"/>
              <a:t>To track the performance and give rewards to improve the current performance</a:t>
            </a:r>
            <a:r>
              <a:rPr dirty="0" lang="en-US"/>
              <a:t>.</a:t>
            </a:r>
            <a:endParaRPr dirty="0" lang="en-IN"/>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3" name="TextBox 10"/>
          <p:cNvSpPr txBox="1"/>
          <p:nvPr/>
        </p:nvSpPr>
        <p:spPr>
          <a:xfrm>
            <a:off x="1066800" y="2362200"/>
            <a:ext cx="7924800" cy="3799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In this project we known about the employees how they perform by various graph and pivot table</a:t>
            </a:r>
          </a:p>
          <a:p>
            <a:pPr indent="-342900" marL="342900">
              <a:buFont typeface="Wingdings" panose="05000000000000000000" pitchFamily="2" charset="2"/>
              <a:buChar char="§"/>
            </a:pPr>
            <a:endParaRPr dirty="0" sz="2800" lang="en-IN">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dirty="0" sz="2800" lang="en-IN" err="1">
                <a:latin typeface="Times New Roman" panose="02020603050405020304" pitchFamily="18" charset="0"/>
                <a:cs typeface="Times New Roman" panose="02020603050405020304" pitchFamily="18" charset="0"/>
              </a:rPr>
              <a:t>taks</a:t>
            </a:r>
            <a:r>
              <a:rPr dirty="0" sz="2800" lang="en-IN">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9"/>
          <p:cNvSpPr>
            <a:spLocks noGrp="1"/>
          </p:cNvSpPr>
          <p:nvPr>
            <p:ph type="body" idx="1"/>
          </p:nvPr>
        </p:nvSpPr>
        <p:spPr>
          <a:xfrm>
            <a:off x="609600" y="1577340"/>
            <a:ext cx="10972800" cy="2628900"/>
          </a:xfrm>
        </p:spPr>
        <p:txBody>
          <a:bodyPr/>
          <a:p>
            <a:pPr indent="-285750" marL="285750">
              <a:buFont typeface="Wingdings" panose="05000000000000000000" pitchFamily="2" charset="2"/>
              <a:buChar char="§"/>
            </a:pPr>
            <a:r>
              <a:rPr dirty="0" sz="2800" lang="en-US"/>
              <a:t>Employees</a:t>
            </a:r>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err="1"/>
              <a:t>Organisations</a:t>
            </a:r>
            <a:endParaRPr dirty="0" sz="2800" lang="en-US"/>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a:t>Employers</a:t>
            </a:r>
          </a:p>
          <a:p>
            <a:endParaRPr dirty="0" lang="en-US"/>
          </a:p>
          <a:p>
            <a:endParaRPr dirty="0" lang="en-IN"/>
          </a:p>
        </p:txBody>
      </p:sp>
      <p:sp>
        <p:nvSpPr>
          <p:cNvPr id="104866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11"/>
          <p:cNvPicPr>
            <a:picLocks noChangeAspect="1"/>
          </p:cNvPicPr>
          <p:nvPr/>
        </p:nvPicPr>
        <p:blipFill>
          <a:blip xmlns:r="http://schemas.openxmlformats.org/officeDocument/2006/relationships" r:embed="rId2" cstate="print"/>
          <a:stretch>
            <a:fillRect/>
          </a:stretch>
        </p:blipFill>
        <p:spPr>
          <a:xfrm>
            <a:off x="5562600" y="1501139"/>
            <a:ext cx="4038600" cy="2410657"/>
          </a:xfrm>
          <a:prstGeom prst="rect"/>
        </p:spPr>
      </p:pic>
      <p:sp>
        <p:nvSpPr>
          <p:cNvPr id="1048670" name="TextBox 12"/>
          <p:cNvSpPr txBox="1"/>
          <p:nvPr/>
        </p:nvSpPr>
        <p:spPr>
          <a:xfrm>
            <a:off x="3124200" y="7270553"/>
            <a:ext cx="10287000" cy="230832"/>
          </a:xfrm>
          <a:prstGeom prst="rect"/>
          <a:noFill/>
        </p:spPr>
        <p:txBody>
          <a:bodyPr rtlCol="0" wrap="square">
            <a:spAutoFit/>
          </a:bodyPr>
          <a:p>
            <a:r>
              <a:rPr sz="900" lang="en-IN">
                <a:hlinkClick r:id="rId3" tooltip="https://thebluediamondgallery.com/finger01/e/employee.html"/>
              </a:rPr>
              <a:t>This Photo</a:t>
            </a:r>
            <a:r>
              <a:rPr sz="900" lang="en-IN"/>
              <a:t> by Unknown Author is licensed under </a:t>
            </a:r>
            <a:r>
              <a:rPr sz="900" lang="en-IN">
                <a:hlinkClick r:id="rId4" tooltip="https://creativecommons.org/licenses/by-sa/3.0/"/>
              </a:rPr>
              <a:t>CC BY-SA</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43491" y="14478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7"/>
          <p:cNvSpPr>
            <a:spLocks noGrp="1"/>
          </p:cNvSpPr>
          <p:nvPr>
            <p:ph type="body" idx="1"/>
          </p:nvPr>
        </p:nvSpPr>
        <p:spPr>
          <a:xfrm>
            <a:off x="3352800" y="2019300"/>
            <a:ext cx="5562600" cy="3556000"/>
          </a:xfrm>
        </p:spPr>
        <p:txBody>
          <a:bodyPr/>
          <a:p>
            <a:pPr indent="-342900" marL="342900">
              <a:buFont typeface="Wingdings" panose="05000000000000000000" pitchFamily="2" charset="2"/>
              <a:buChar char="§"/>
            </a:pPr>
            <a:r>
              <a:rPr dirty="0" sz="2400" lang="en-US"/>
              <a:t>Filtering – remove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Charts    - visualization repots</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Pivot </a:t>
            </a:r>
            <a:r>
              <a:rPr dirty="0" sz="2400" lang="en-US" err="1"/>
              <a:t>tabe</a:t>
            </a:r>
            <a:r>
              <a:rPr dirty="0" sz="2400" lang="en-US"/>
              <a:t> – summary</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Conditional formatting – identify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Formula   - performance level </a:t>
            </a:r>
            <a:endParaRPr dirty="0" sz="2400" lang="en-IN"/>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sp>
        <p:nvSpPr>
          <p:cNvPr id="1048678" name="Text Placeholder 2"/>
          <p:cNvSpPr>
            <a:spLocks noGrp="1"/>
          </p:cNvSpPr>
          <p:nvPr>
            <p:ph type="body" idx="1"/>
          </p:nvPr>
        </p:nvSpPr>
        <p:spPr>
          <a:xfrm>
            <a:off x="228600" y="1371600"/>
            <a:ext cx="10820400" cy="5448300"/>
          </a:xfrm>
        </p:spPr>
        <p:txBody>
          <a:bodyPr/>
          <a:p>
            <a:r>
              <a:rPr dirty="0" sz="2000" lang="en-US"/>
              <a:t>Employee data set  - the employee </a:t>
            </a:r>
            <a:r>
              <a:rPr dirty="0" sz="2000" lang="en-US" err="1"/>
              <a:t>datas</a:t>
            </a:r>
            <a:r>
              <a:rPr dirty="0" sz="2000" lang="en-US"/>
              <a:t> are taken from the Kaggle to analysis employe performance</a:t>
            </a:r>
          </a:p>
          <a:p>
            <a:endParaRPr dirty="0" sz="2000" lang="en-US"/>
          </a:p>
          <a:p>
            <a:r>
              <a:rPr dirty="0" sz="2000" lang="en-US">
                <a:solidFill>
                  <a:srgbClr val="FF0000"/>
                </a:solidFill>
              </a:rPr>
              <a:t>9</a:t>
            </a:r>
            <a:r>
              <a:rPr dirty="0" sz="2000" lang="en-US"/>
              <a:t> features</a:t>
            </a:r>
          </a:p>
          <a:p>
            <a:endParaRPr dirty="0" sz="2000" lang="en-US"/>
          </a:p>
          <a:p>
            <a:r>
              <a:rPr dirty="0" sz="2000" lang="en-US">
                <a:solidFill>
                  <a:srgbClr val="FF0000"/>
                </a:solidFill>
              </a:rPr>
              <a:t>Employee ID</a:t>
            </a:r>
            <a:r>
              <a:rPr dirty="0" sz="2000" lang="en-US"/>
              <a:t>: Unique identifier for each employee in the organization.</a:t>
            </a:r>
          </a:p>
          <a:p>
            <a:endParaRPr dirty="0" sz="2000" lang="en-US"/>
          </a:p>
          <a:p>
            <a:r>
              <a:rPr dirty="0" sz="2000" lang="en-US">
                <a:solidFill>
                  <a:srgbClr val="FF0000"/>
                </a:solidFill>
              </a:rPr>
              <a:t>First Name</a:t>
            </a:r>
            <a:r>
              <a:rPr dirty="0" sz="2000" lang="en-US"/>
              <a:t>: The first name of the employee.</a:t>
            </a:r>
          </a:p>
          <a:p>
            <a:endParaRPr dirty="0" sz="2000" lang="en-US"/>
          </a:p>
          <a:p>
            <a:r>
              <a:rPr dirty="0" sz="2000" lang="en-US">
                <a:solidFill>
                  <a:srgbClr val="FF0000"/>
                </a:solidFill>
              </a:rPr>
              <a:t>Title:</a:t>
            </a:r>
            <a:r>
              <a:rPr dirty="0" sz="2000" lang="en-US"/>
              <a:t> The job title or position of the employee within the organization</a:t>
            </a:r>
          </a:p>
          <a:p>
            <a:r>
              <a:rPr dirty="0" sz="2000" lang="en-US"/>
              <a:t>.</a:t>
            </a:r>
          </a:p>
          <a:p>
            <a:r>
              <a:rPr dirty="0" sz="2000" lang="en-US"/>
              <a:t>.</a:t>
            </a:r>
            <a:r>
              <a:rPr dirty="0" sz="2000" lang="en-US">
                <a:solidFill>
                  <a:srgbClr val="FF0000"/>
                </a:solidFill>
              </a:rPr>
              <a:t>Business Unit</a:t>
            </a:r>
            <a:r>
              <a:rPr dirty="0" sz="2000" lang="en-US"/>
              <a:t>: The specific business unit or department to which the employee belongs.</a:t>
            </a:r>
          </a:p>
          <a:p>
            <a:endParaRPr dirty="0" sz="2000" lang="en-US"/>
          </a:p>
          <a:p>
            <a:r>
              <a:rPr dirty="0" sz="2000" lang="en-US">
                <a:solidFill>
                  <a:srgbClr val="FF0000"/>
                </a:solidFill>
              </a:rPr>
              <a:t>Employee Status</a:t>
            </a:r>
            <a:r>
              <a:rPr dirty="0" sz="2000" lang="en-US"/>
              <a:t>: The current employment status of the employee (e.g., Active, On Leave, Terminated).</a:t>
            </a:r>
          </a:p>
          <a:p>
            <a:endParaRPr dirty="0" sz="2000" lang="en-US"/>
          </a:p>
          <a:p>
            <a:r>
              <a:rPr dirty="0" sz="2000" lang="en-US">
                <a:solidFill>
                  <a:srgbClr val="FF0000"/>
                </a:solidFill>
              </a:rPr>
              <a:t>Employee Type</a:t>
            </a:r>
            <a:r>
              <a:rPr dirty="0" sz="2000" lang="en-US"/>
              <a:t>: The type of employment the employee has (e.g., Full-time, Part-time, Contract).</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a:xfrm>
            <a:off x="609600" y="1577340"/>
            <a:ext cx="10972800" cy="266700"/>
          </a:xfrm>
        </p:spPr>
        <p:txBody>
          <a:bodyPr/>
          <a:p>
            <a:endParaRPr dirty="0" lang="en-IN"/>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6" name="TextBox 8"/>
          <p:cNvSpPr txBox="1"/>
          <p:nvPr/>
        </p:nvSpPr>
        <p:spPr>
          <a:xfrm>
            <a:off x="1219200" y="2354703"/>
            <a:ext cx="8686800" cy="954107"/>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VISHALI I</cp:lastModifiedBy>
  <dcterms:created xsi:type="dcterms:W3CDTF">2024-03-29T04:07:22Z</dcterms:created>
  <dcterms:modified xsi:type="dcterms:W3CDTF">2024-09-06T02:10:13Z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e97e8296bdd64aa18acf7a811811729a</vt:lpwstr>
  </property>
</Properties>
</file>