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7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Lst>
  <p:sldSz cx="18288000" cy="10287000"/>
  <p:notesSz cx="6858000" cy="9144000"/>
  <p:embeddedFontLst>
    <p:embeddedFont>
      <p:font typeface="Arial Bold" panose="020B0704020202020204" pitchFamily="34" charset="0"/>
      <p:regular r:id="rId77"/>
      <p:bold r:id="rId7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33" d="100"/>
          <a:sy n="33" d="100"/>
        </p:scale>
        <p:origin x="1234" y="68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font" Target="fonts/font1.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font" Target="fonts/font2.fntdata"/><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18.04.2024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null</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null</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null</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null</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null</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null</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null</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null</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null</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null</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null</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null</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null</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null</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null</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null</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null</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null</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null</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null</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null</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null</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null</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null</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null</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null</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null</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null</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null</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null</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null</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null</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null</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null</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null</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null</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null</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null</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null</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null</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null</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null</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null</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null</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null</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null</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null</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null</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null</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null</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null</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null</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null</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null</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null</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null</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null</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null</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null</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null</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null</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null</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null</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null</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null</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null</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null</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null</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null</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null</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null</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null</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null</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null</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0.xml"/><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3.xml"/><Relationship Id="rId1" Type="http://schemas.openxmlformats.org/officeDocument/2006/relationships/slideLayout" Target="../slideLayouts/slideLayout7.xml"/><Relationship Id="rId4" Type="http://schemas.openxmlformats.org/officeDocument/2006/relationships/image" Target="../media/image44.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5.xml"/><Relationship Id="rId1" Type="http://schemas.openxmlformats.org/officeDocument/2006/relationships/slideLayout" Target="../slideLayouts/slideLayout7.xml"/><Relationship Id="rId4" Type="http://schemas.openxmlformats.org/officeDocument/2006/relationships/image" Target="../media/image45.png"/></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6.xml"/><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9.xml"/><Relationship Id="rId1" Type="http://schemas.openxmlformats.org/officeDocument/2006/relationships/slideLayout" Target="../slideLayouts/slideLayout7.xml"/><Relationship Id="rId4" Type="http://schemas.openxmlformats.org/officeDocument/2006/relationships/image" Target="../media/image47.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0.xml"/><Relationship Id="rId1" Type="http://schemas.openxmlformats.org/officeDocument/2006/relationships/slideLayout" Target="../slideLayouts/slideLayout7.xml"/><Relationship Id="rId4" Type="http://schemas.openxmlformats.org/officeDocument/2006/relationships/image" Target="../media/image48.png"/></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1.xml"/><Relationship Id="rId1" Type="http://schemas.openxmlformats.org/officeDocument/2006/relationships/slideLayout" Target="../slideLayouts/slideLayout7.xml"/><Relationship Id="rId4" Type="http://schemas.openxmlformats.org/officeDocument/2006/relationships/image" Target="../media/image49.png"/></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2.xml"/><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3.xml"/><Relationship Id="rId1" Type="http://schemas.openxmlformats.org/officeDocument/2006/relationships/slideLayout" Target="../slideLayouts/slideLayout7.xml"/><Relationship Id="rId4" Type="http://schemas.openxmlformats.org/officeDocument/2006/relationships/image" Target="../media/image50.png"/></Relationships>
</file>

<file path=ppt/slides/_rels/slide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4.xml"/><Relationship Id="rId1" Type="http://schemas.openxmlformats.org/officeDocument/2006/relationships/slideLayout" Target="../slideLayouts/slideLayout7.xml"/><Relationship Id="rId4" Type="http://schemas.openxmlformats.org/officeDocument/2006/relationships/image" Target="../media/image51.png"/></Relationships>
</file>

<file path=ppt/slides/_rels/slide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5.xml"/><Relationship Id="rId1" Type="http://schemas.openxmlformats.org/officeDocument/2006/relationships/slideLayout" Target="../slideLayouts/slideLayout7.xml"/><Relationship Id="rId4" Type="http://schemas.openxmlformats.org/officeDocument/2006/relationships/image" Target="../media/image52.png"/></Relationships>
</file>

<file path=ppt/slides/_rels/slide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6.xml"/><Relationship Id="rId1" Type="http://schemas.openxmlformats.org/officeDocument/2006/relationships/slideLayout" Target="../slideLayouts/slideLayout7.xml"/><Relationship Id="rId5" Type="http://schemas.openxmlformats.org/officeDocument/2006/relationships/image" Target="../media/image54.png"/><Relationship Id="rId4" Type="http://schemas.openxmlformats.org/officeDocument/2006/relationships/image" Target="../media/image53.png"/></Relationships>
</file>

<file path=ppt/slides/_rels/slide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8.xml"/><Relationship Id="rId1" Type="http://schemas.openxmlformats.org/officeDocument/2006/relationships/slideLayout" Target="../slideLayouts/slideLayout7.xml"/><Relationship Id="rId4" Type="http://schemas.openxmlformats.org/officeDocument/2006/relationships/image" Target="../media/image55.png"/></Relationships>
</file>

<file path=ppt/slides/_rels/slide6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1.xml"/><Relationship Id="rId1" Type="http://schemas.openxmlformats.org/officeDocument/2006/relationships/slideLayout" Target="../slideLayouts/slideLayout7.xml"/><Relationship Id="rId4" Type="http://schemas.openxmlformats.org/officeDocument/2006/relationships/image" Target="../media/image56.png"/></Relationships>
</file>

<file path=ppt/slides/_rels/slide7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2.xml"/><Relationship Id="rId1" Type="http://schemas.openxmlformats.org/officeDocument/2006/relationships/slideLayout" Target="../slideLayouts/slideLayout7.xml"/><Relationship Id="rId4" Type="http://schemas.openxmlformats.org/officeDocument/2006/relationships/image" Target="../media/image57.png"/></Relationships>
</file>

<file path=ppt/slides/_rels/slide7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3.xml"/><Relationship Id="rId1" Type="http://schemas.openxmlformats.org/officeDocument/2006/relationships/slideLayout" Target="../slideLayouts/slideLayout7.xml"/><Relationship Id="rId4" Type="http://schemas.openxmlformats.org/officeDocument/2006/relationships/image" Target="../media/image58.png"/></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681536" y="5481438"/>
            <a:ext cx="914326" cy="914326"/>
          </a:xfrm>
          <a:custGeom>
            <a:avLst/>
            <a:gdLst/>
            <a:ahLst/>
            <a:cxnLst/>
            <a:rect l="l" t="t" r="r" b="b"/>
            <a:pathLst>
              <a:path w="914326" h="914326">
                <a:moveTo>
                  <a:pt x="0" y="0"/>
                </a:moveTo>
                <a:lnTo>
                  <a:pt x="914326" y="0"/>
                </a:lnTo>
                <a:lnTo>
                  <a:pt x="914326" y="914326"/>
                </a:lnTo>
                <a:lnTo>
                  <a:pt x="0" y="914326"/>
                </a:lnTo>
                <a:lnTo>
                  <a:pt x="0" y="0"/>
                </a:lnTo>
                <a:close/>
              </a:path>
            </a:pathLst>
          </a:custGeom>
          <a:blipFill>
            <a:blip r:embed="rId3"/>
            <a:stretch>
              <a:fillRect/>
            </a:stretch>
          </a:blipFill>
        </p:spPr>
      </p:sp>
      <p:sp>
        <p:nvSpPr>
          <p:cNvPr id="7" name="TextBox 7"/>
          <p:cNvSpPr txBox="1"/>
          <p:nvPr/>
        </p:nvSpPr>
        <p:spPr>
          <a:xfrm>
            <a:off x="965641" y="3622777"/>
            <a:ext cx="16324580" cy="1474763"/>
          </a:xfrm>
          <a:prstGeom prst="rect">
            <a:avLst/>
          </a:prstGeom>
        </p:spPr>
        <p:txBody>
          <a:bodyPr lIns="0" tIns="0" rIns="0" bIns="0" rtlCol="0" anchor="t">
            <a:spAutoFit/>
          </a:bodyPr>
          <a:lstStyle/>
          <a:p>
            <a:pPr algn="ctr">
              <a:lnSpc>
                <a:spcPts val="11519"/>
              </a:lnSpc>
            </a:pPr>
            <a:r>
              <a:rPr lang="en-US" sz="9600" b="1" dirty="0">
                <a:solidFill>
                  <a:srgbClr val="0070C0"/>
                </a:solidFill>
                <a:latin typeface="Arial Bold"/>
              </a:rPr>
              <a:t>MYSQL</a:t>
            </a:r>
            <a:r>
              <a:rPr lang="en-US" sz="9600" dirty="0">
                <a:solidFill>
                  <a:srgbClr val="0070C0"/>
                </a:solidFill>
                <a:latin typeface="Arial Bold"/>
              </a:rPr>
              <a:t> PROJECT</a:t>
            </a:r>
          </a:p>
        </p:txBody>
      </p:sp>
      <p:sp>
        <p:nvSpPr>
          <p:cNvPr id="8" name="TextBox 8"/>
          <p:cNvSpPr txBox="1"/>
          <p:nvPr/>
        </p:nvSpPr>
        <p:spPr>
          <a:xfrm>
            <a:off x="11506200" y="7262649"/>
            <a:ext cx="3716020" cy="373380"/>
          </a:xfrm>
          <a:prstGeom prst="rect">
            <a:avLst/>
          </a:prstGeom>
        </p:spPr>
        <p:txBody>
          <a:bodyPr lIns="0" tIns="0" rIns="0" bIns="0" rtlCol="0" anchor="t">
            <a:spAutoFit/>
          </a:bodyPr>
          <a:lstStyle/>
          <a:p>
            <a:pPr algn="ctr">
              <a:lnSpc>
                <a:spcPts val="1767"/>
              </a:lnSpc>
            </a:pPr>
            <a:r>
              <a:rPr lang="en-US" sz="1159">
                <a:solidFill>
                  <a:srgbClr val="808080"/>
                </a:solidFill>
                <a:latin typeface="Arial"/>
              </a:rPr>
              <a:t>.</a:t>
            </a:r>
          </a:p>
        </p:txBody>
      </p:sp>
      <p:sp>
        <p:nvSpPr>
          <p:cNvPr id="9" name="TextBox 9"/>
          <p:cNvSpPr txBox="1"/>
          <p:nvPr/>
        </p:nvSpPr>
        <p:spPr>
          <a:xfrm>
            <a:off x="6705600" y="8185796"/>
            <a:ext cx="14866792" cy="1238250"/>
          </a:xfrm>
          <a:prstGeom prst="rect">
            <a:avLst/>
          </a:prstGeom>
        </p:spPr>
        <p:txBody>
          <a:bodyPr lIns="0" tIns="0" rIns="0" bIns="0" rtlCol="0" anchor="t">
            <a:spAutoFit/>
          </a:bodyPr>
          <a:lstStyle/>
          <a:p>
            <a:pPr algn="ctr">
              <a:lnSpc>
                <a:spcPts val="8640"/>
              </a:lnSpc>
            </a:pPr>
            <a:r>
              <a:rPr lang="en-US" sz="7200" dirty="0">
                <a:solidFill>
                  <a:srgbClr val="0070C0"/>
                </a:solidFill>
                <a:latin typeface="Arial Bold"/>
              </a:rPr>
              <a:t>S.SANDHIYA DEVI</a:t>
            </a:r>
          </a:p>
        </p:txBody>
      </p:sp>
      <p:sp>
        <p:nvSpPr>
          <p:cNvPr id="10" name="TextBox 10"/>
          <p:cNvSpPr txBox="1"/>
          <p:nvPr/>
        </p:nvSpPr>
        <p:spPr>
          <a:xfrm>
            <a:off x="6705600" y="6897906"/>
            <a:ext cx="14866792" cy="1102866"/>
          </a:xfrm>
          <a:prstGeom prst="rect">
            <a:avLst/>
          </a:prstGeom>
        </p:spPr>
        <p:txBody>
          <a:bodyPr wrap="square" lIns="0" tIns="0" rIns="0" bIns="0" rtlCol="0" anchor="t">
            <a:spAutoFit/>
          </a:bodyPr>
          <a:lstStyle/>
          <a:p>
            <a:pPr algn="ctr">
              <a:lnSpc>
                <a:spcPts val="8640"/>
              </a:lnSpc>
            </a:pPr>
            <a:r>
              <a:rPr lang="en-US" sz="7200" dirty="0">
                <a:solidFill>
                  <a:srgbClr val="0070C0"/>
                </a:solidFill>
                <a:latin typeface="Arial Bold"/>
              </a:rPr>
              <a:t>BY</a:t>
            </a:r>
          </a:p>
        </p:txBody>
      </p:sp>
      <p:grpSp>
        <p:nvGrpSpPr>
          <p:cNvPr id="13" name="Group 3">
            <a:extLst>
              <a:ext uri="{FF2B5EF4-FFF2-40B4-BE49-F238E27FC236}">
                <a16:creationId xmlns:a16="http://schemas.microsoft.com/office/drawing/2014/main" id="{6F0E4F26-72E9-5401-5014-0CD4BA9D533A}"/>
              </a:ext>
            </a:extLst>
          </p:cNvPr>
          <p:cNvGrpSpPr/>
          <p:nvPr/>
        </p:nvGrpSpPr>
        <p:grpSpPr>
          <a:xfrm flipV="1">
            <a:off x="-32138" y="-3365"/>
            <a:ext cx="18320138" cy="2820456"/>
            <a:chOff x="-1" y="-2164680"/>
            <a:chExt cx="24405425" cy="4834855"/>
          </a:xfrm>
          <a:solidFill>
            <a:schemeClr val="accent5">
              <a:lumMod val="60000"/>
              <a:lumOff val="40000"/>
            </a:schemeClr>
          </a:solidFill>
        </p:grpSpPr>
        <p:sp>
          <p:nvSpPr>
            <p:cNvPr id="14" name="Freeform 4">
              <a:extLst>
                <a:ext uri="{FF2B5EF4-FFF2-40B4-BE49-F238E27FC236}">
                  <a16:creationId xmlns:a16="http://schemas.microsoft.com/office/drawing/2014/main" id="{9A1E9981-0B23-4E6D-B90C-FE3827D1D324}"/>
                </a:ext>
              </a:extLst>
            </p:cNvPr>
            <p:cNvSpPr/>
            <p:nvPr/>
          </p:nvSpPr>
          <p:spPr>
            <a:xfrm>
              <a:off x="-1" y="-2164680"/>
              <a:ext cx="24405425" cy="4834855"/>
            </a:xfrm>
            <a:custGeom>
              <a:avLst/>
              <a:gdLst/>
              <a:ahLst/>
              <a:cxnLst/>
              <a:rect l="l" t="t" r="r" b="b"/>
              <a:pathLst>
                <a:path w="24384000" h="2670175">
                  <a:moveTo>
                    <a:pt x="24384000" y="2670175"/>
                  </a:moveTo>
                  <a:lnTo>
                    <a:pt x="24384000" y="0"/>
                  </a:lnTo>
                  <a:lnTo>
                    <a:pt x="0" y="2670175"/>
                  </a:lnTo>
                  <a:close/>
                </a:path>
              </a:pathLst>
            </a:custGeom>
            <a:grpFill/>
          </p:spPr>
        </p:sp>
      </p:grpSp>
      <p:grpSp>
        <p:nvGrpSpPr>
          <p:cNvPr id="19" name="Group 3">
            <a:extLst>
              <a:ext uri="{FF2B5EF4-FFF2-40B4-BE49-F238E27FC236}">
                <a16:creationId xmlns:a16="http://schemas.microsoft.com/office/drawing/2014/main" id="{9CE5CDFB-19BE-32D2-906D-59F12E952575}"/>
              </a:ext>
            </a:extLst>
          </p:cNvPr>
          <p:cNvGrpSpPr/>
          <p:nvPr/>
        </p:nvGrpSpPr>
        <p:grpSpPr>
          <a:xfrm flipH="1">
            <a:off x="-16069" y="8344561"/>
            <a:ext cx="18288000" cy="2002630"/>
            <a:chOff x="0" y="0"/>
            <a:chExt cx="24384000" cy="2670173"/>
          </a:xfrm>
          <a:solidFill>
            <a:schemeClr val="accent5">
              <a:lumMod val="60000"/>
              <a:lumOff val="40000"/>
            </a:schemeClr>
          </a:solidFill>
        </p:grpSpPr>
        <p:sp>
          <p:nvSpPr>
            <p:cNvPr id="20" name="Freeform 4">
              <a:extLst>
                <a:ext uri="{FF2B5EF4-FFF2-40B4-BE49-F238E27FC236}">
                  <a16:creationId xmlns:a16="http://schemas.microsoft.com/office/drawing/2014/main" id="{F3FE9EBB-CD38-1F0B-9FE0-E90ECBED99AA}"/>
                </a:ext>
              </a:extLst>
            </p:cNvPr>
            <p:cNvSpPr/>
            <p:nvPr/>
          </p:nvSpPr>
          <p:spPr>
            <a:xfrm>
              <a:off x="0" y="0"/>
              <a:ext cx="24384000" cy="2670175"/>
            </a:xfrm>
            <a:custGeom>
              <a:avLst/>
              <a:gdLst/>
              <a:ahLst/>
              <a:cxnLst/>
              <a:rect l="l" t="t" r="r" b="b"/>
              <a:pathLst>
                <a:path w="24384000" h="2670175">
                  <a:moveTo>
                    <a:pt x="24384000" y="2670175"/>
                  </a:moveTo>
                  <a:lnTo>
                    <a:pt x="24384000" y="0"/>
                  </a:lnTo>
                  <a:lnTo>
                    <a:pt x="0" y="2670175"/>
                  </a:lnTo>
                  <a:close/>
                </a:path>
              </a:pathLst>
            </a:custGeom>
            <a:grpFill/>
          </p:spPr>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681536" y="5481438"/>
            <a:ext cx="914326" cy="914326"/>
          </a:xfrm>
          <a:custGeom>
            <a:avLst/>
            <a:gdLst/>
            <a:ahLst/>
            <a:cxnLst/>
            <a:rect l="l" t="t" r="r" b="b"/>
            <a:pathLst>
              <a:path w="914326" h="914326">
                <a:moveTo>
                  <a:pt x="0" y="0"/>
                </a:moveTo>
                <a:lnTo>
                  <a:pt x="914326" y="0"/>
                </a:lnTo>
                <a:lnTo>
                  <a:pt x="914326" y="914326"/>
                </a:lnTo>
                <a:lnTo>
                  <a:pt x="0" y="914326"/>
                </a:lnTo>
                <a:lnTo>
                  <a:pt x="0" y="0"/>
                </a:lnTo>
                <a:close/>
              </a:path>
            </a:pathLst>
          </a:custGeom>
          <a:blipFill>
            <a:blip r:embed="rId3"/>
            <a:stretch>
              <a:fillRect/>
            </a:stretch>
          </a:blipFill>
        </p:spPr>
      </p:sp>
      <p:grpSp>
        <p:nvGrpSpPr>
          <p:cNvPr id="3" name="Group 3"/>
          <p:cNvGrpSpPr/>
          <p:nvPr/>
        </p:nvGrpSpPr>
        <p:grpSpPr>
          <a:xfrm>
            <a:off x="1192" y="8284370"/>
            <a:ext cx="18288000" cy="2002630"/>
            <a:chOff x="0" y="0"/>
            <a:chExt cx="24384000" cy="2670173"/>
          </a:xfrm>
          <a:solidFill>
            <a:schemeClr val="accent5">
              <a:lumMod val="60000"/>
              <a:lumOff val="40000"/>
            </a:schemeClr>
          </a:solidFill>
        </p:grpSpPr>
        <p:sp>
          <p:nvSpPr>
            <p:cNvPr id="4" name="Freeform 4"/>
            <p:cNvSpPr/>
            <p:nvPr/>
          </p:nvSpPr>
          <p:spPr>
            <a:xfrm>
              <a:off x="0" y="0"/>
              <a:ext cx="24384000" cy="2670175"/>
            </a:xfrm>
            <a:custGeom>
              <a:avLst/>
              <a:gdLst/>
              <a:ahLst/>
              <a:cxnLst/>
              <a:rect l="l" t="t" r="r" b="b"/>
              <a:pathLst>
                <a:path w="24384000" h="2670175">
                  <a:moveTo>
                    <a:pt x="24384000" y="2670175"/>
                  </a:moveTo>
                  <a:lnTo>
                    <a:pt x="24384000" y="0"/>
                  </a:lnTo>
                  <a:lnTo>
                    <a:pt x="0" y="2670175"/>
                  </a:lnTo>
                  <a:close/>
                </a:path>
              </a:pathLst>
            </a:custGeom>
            <a:grpFill/>
          </p:spPr>
        </p:sp>
      </p:grpSp>
      <p:sp>
        <p:nvSpPr>
          <p:cNvPr id="5" name="TextBox 5"/>
          <p:cNvSpPr txBox="1"/>
          <p:nvPr/>
        </p:nvSpPr>
        <p:spPr>
          <a:xfrm>
            <a:off x="-1676400" y="628498"/>
            <a:ext cx="10166350" cy="1047750"/>
          </a:xfrm>
          <a:prstGeom prst="rect">
            <a:avLst/>
          </a:prstGeom>
        </p:spPr>
        <p:txBody>
          <a:bodyPr lIns="0" tIns="0" rIns="0" bIns="0" rtlCol="0" anchor="t">
            <a:spAutoFit/>
          </a:bodyPr>
          <a:lstStyle/>
          <a:p>
            <a:pPr algn="ctr">
              <a:lnSpc>
                <a:spcPts val="5759"/>
              </a:lnSpc>
            </a:pPr>
            <a:r>
              <a:rPr lang="en-US" sz="4800" dirty="0">
                <a:solidFill>
                  <a:srgbClr val="0070C0"/>
                </a:solidFill>
                <a:latin typeface="Arial Bold"/>
              </a:rPr>
              <a:t>Insert values:-</a:t>
            </a:r>
          </a:p>
        </p:txBody>
      </p:sp>
      <p:sp>
        <p:nvSpPr>
          <p:cNvPr id="6" name="TextBox 6"/>
          <p:cNvSpPr txBox="1"/>
          <p:nvPr/>
        </p:nvSpPr>
        <p:spPr>
          <a:xfrm>
            <a:off x="1446717" y="3699945"/>
            <a:ext cx="15212060" cy="3562985"/>
          </a:xfrm>
          <a:prstGeom prst="rect">
            <a:avLst/>
          </a:prstGeom>
        </p:spPr>
        <p:txBody>
          <a:bodyPr lIns="0" tIns="0" rIns="0" bIns="0" rtlCol="0" anchor="t">
            <a:spAutoFit/>
          </a:bodyPr>
          <a:lstStyle/>
          <a:p>
            <a:pPr algn="just">
              <a:lnSpc>
                <a:spcPts val="3840"/>
              </a:lnSpc>
            </a:pPr>
            <a:r>
              <a:rPr lang="en-US" sz="3200" dirty="0">
                <a:solidFill>
                  <a:srgbClr val="0070C0"/>
                </a:solidFill>
                <a:latin typeface="Arial"/>
              </a:rPr>
              <a:t>insert into designation  values(3001,'Manager'),</a:t>
            </a:r>
          </a:p>
          <a:p>
            <a:pPr algn="just">
              <a:lnSpc>
                <a:spcPts val="3840"/>
              </a:lnSpc>
            </a:pPr>
            <a:r>
              <a:rPr lang="en-US" sz="3200" dirty="0">
                <a:solidFill>
                  <a:srgbClr val="0070C0"/>
                </a:solidFill>
                <a:latin typeface="Arial"/>
              </a:rPr>
              <a:t>(3002,	'Junior Associates'),</a:t>
            </a:r>
          </a:p>
          <a:p>
            <a:pPr algn="just">
              <a:lnSpc>
                <a:spcPts val="3840"/>
              </a:lnSpc>
            </a:pPr>
            <a:r>
              <a:rPr lang="en-US" sz="3200" dirty="0">
                <a:solidFill>
                  <a:srgbClr val="0070C0"/>
                </a:solidFill>
                <a:latin typeface="Arial"/>
              </a:rPr>
              <a:t>(3003,	'Senior Manager'),</a:t>
            </a:r>
          </a:p>
          <a:p>
            <a:pPr algn="just">
              <a:lnSpc>
                <a:spcPts val="3840"/>
              </a:lnSpc>
            </a:pPr>
            <a:r>
              <a:rPr lang="en-US" sz="3200" dirty="0">
                <a:solidFill>
                  <a:srgbClr val="0070C0"/>
                </a:solidFill>
                <a:latin typeface="Arial"/>
              </a:rPr>
              <a:t>(3004,	'HR'),</a:t>
            </a:r>
          </a:p>
          <a:p>
            <a:pPr algn="just">
              <a:lnSpc>
                <a:spcPts val="3840"/>
              </a:lnSpc>
            </a:pPr>
            <a:r>
              <a:rPr lang="en-US" sz="3200" dirty="0">
                <a:solidFill>
                  <a:srgbClr val="0070C0"/>
                </a:solidFill>
                <a:latin typeface="Arial"/>
              </a:rPr>
              <a:t>(3005,	'General Manager'),</a:t>
            </a:r>
          </a:p>
          <a:p>
            <a:pPr algn="just">
              <a:lnSpc>
                <a:spcPts val="3840"/>
              </a:lnSpc>
            </a:pPr>
            <a:r>
              <a:rPr lang="en-US" sz="3200" dirty="0">
                <a:solidFill>
                  <a:srgbClr val="0070C0"/>
                </a:solidFill>
                <a:latin typeface="Arial"/>
              </a:rPr>
              <a:t>(3006,	'Team Lead'),</a:t>
            </a:r>
          </a:p>
          <a:p>
            <a:pPr algn="just">
              <a:lnSpc>
                <a:spcPts val="3840"/>
              </a:lnSpc>
            </a:pPr>
            <a:r>
              <a:rPr lang="en-US" sz="3200" dirty="0">
                <a:solidFill>
                  <a:srgbClr val="0070C0"/>
                </a:solidFill>
                <a:latin typeface="Arial"/>
              </a:rPr>
              <a:t>(3007,	'Senior HR');</a:t>
            </a:r>
          </a:p>
        </p:txBody>
      </p:sp>
      <p:sp>
        <p:nvSpPr>
          <p:cNvPr id="7" name="TextBox 7"/>
          <p:cNvSpPr txBox="1"/>
          <p:nvPr/>
        </p:nvSpPr>
        <p:spPr>
          <a:xfrm>
            <a:off x="1410491" y="1914145"/>
            <a:ext cx="16396970" cy="1275080"/>
          </a:xfrm>
          <a:prstGeom prst="rect">
            <a:avLst/>
          </a:prstGeom>
        </p:spPr>
        <p:txBody>
          <a:bodyPr lIns="0" tIns="0" rIns="0" bIns="0" rtlCol="0" anchor="t">
            <a:spAutoFit/>
          </a:bodyPr>
          <a:lstStyle/>
          <a:p>
            <a:pPr algn="l">
              <a:lnSpc>
                <a:spcPts val="4320"/>
              </a:lnSpc>
            </a:pPr>
            <a:r>
              <a:rPr lang="en-US" sz="3600" dirty="0">
                <a:solidFill>
                  <a:srgbClr val="0070C0"/>
                </a:solidFill>
                <a:latin typeface="Arial"/>
              </a:rPr>
              <a:t>The SQL insert into statement is used to add new rows of data into a table in the database.</a:t>
            </a: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681536" y="5481438"/>
            <a:ext cx="914326" cy="914326"/>
          </a:xfrm>
          <a:custGeom>
            <a:avLst/>
            <a:gdLst/>
            <a:ahLst/>
            <a:cxnLst/>
            <a:rect l="l" t="t" r="r" b="b"/>
            <a:pathLst>
              <a:path w="914326" h="914326">
                <a:moveTo>
                  <a:pt x="0" y="0"/>
                </a:moveTo>
                <a:lnTo>
                  <a:pt x="914326" y="0"/>
                </a:lnTo>
                <a:lnTo>
                  <a:pt x="914326" y="914326"/>
                </a:lnTo>
                <a:lnTo>
                  <a:pt x="0" y="914326"/>
                </a:lnTo>
                <a:lnTo>
                  <a:pt x="0" y="0"/>
                </a:lnTo>
                <a:close/>
              </a:path>
            </a:pathLst>
          </a:custGeom>
          <a:blipFill>
            <a:blip r:embed="rId3"/>
            <a:stretch>
              <a:fillRect/>
            </a:stretch>
          </a:blipFill>
        </p:spPr>
      </p:sp>
      <p:grpSp>
        <p:nvGrpSpPr>
          <p:cNvPr id="3" name="Group 3"/>
          <p:cNvGrpSpPr/>
          <p:nvPr/>
        </p:nvGrpSpPr>
        <p:grpSpPr>
          <a:xfrm>
            <a:off x="1192" y="8284370"/>
            <a:ext cx="18288000" cy="2002630"/>
            <a:chOff x="0" y="0"/>
            <a:chExt cx="24384000" cy="2670173"/>
          </a:xfrm>
          <a:solidFill>
            <a:schemeClr val="accent5">
              <a:lumMod val="60000"/>
              <a:lumOff val="40000"/>
            </a:schemeClr>
          </a:solidFill>
        </p:grpSpPr>
        <p:sp>
          <p:nvSpPr>
            <p:cNvPr id="4" name="Freeform 4"/>
            <p:cNvSpPr/>
            <p:nvPr/>
          </p:nvSpPr>
          <p:spPr>
            <a:xfrm>
              <a:off x="0" y="0"/>
              <a:ext cx="24384000" cy="2670175"/>
            </a:xfrm>
            <a:custGeom>
              <a:avLst/>
              <a:gdLst/>
              <a:ahLst/>
              <a:cxnLst/>
              <a:rect l="l" t="t" r="r" b="b"/>
              <a:pathLst>
                <a:path w="24384000" h="2670175">
                  <a:moveTo>
                    <a:pt x="24384000" y="2670175"/>
                  </a:moveTo>
                  <a:lnTo>
                    <a:pt x="24384000" y="0"/>
                  </a:lnTo>
                  <a:lnTo>
                    <a:pt x="0" y="2670175"/>
                  </a:lnTo>
                  <a:close/>
                </a:path>
              </a:pathLst>
            </a:custGeom>
            <a:grpFill/>
          </p:spPr>
        </p:sp>
      </p:grpSp>
      <p:sp>
        <p:nvSpPr>
          <p:cNvPr id="5" name="TextBox 5"/>
          <p:cNvSpPr txBox="1"/>
          <p:nvPr/>
        </p:nvSpPr>
        <p:spPr>
          <a:xfrm>
            <a:off x="-1524000" y="691852"/>
            <a:ext cx="10166350" cy="1047750"/>
          </a:xfrm>
          <a:prstGeom prst="rect">
            <a:avLst/>
          </a:prstGeom>
        </p:spPr>
        <p:txBody>
          <a:bodyPr lIns="0" tIns="0" rIns="0" bIns="0" rtlCol="0" anchor="t">
            <a:spAutoFit/>
          </a:bodyPr>
          <a:lstStyle/>
          <a:p>
            <a:pPr algn="ctr">
              <a:lnSpc>
                <a:spcPts val="5759"/>
              </a:lnSpc>
            </a:pPr>
            <a:r>
              <a:rPr lang="en-US" sz="4800" dirty="0">
                <a:solidFill>
                  <a:srgbClr val="0070C0"/>
                </a:solidFill>
                <a:latin typeface="Arial Bold"/>
              </a:rPr>
              <a:t>Insert values:-</a:t>
            </a:r>
          </a:p>
        </p:txBody>
      </p:sp>
      <p:sp>
        <p:nvSpPr>
          <p:cNvPr id="6" name="TextBox 6"/>
          <p:cNvSpPr txBox="1"/>
          <p:nvPr/>
        </p:nvSpPr>
        <p:spPr>
          <a:xfrm>
            <a:off x="1473200" y="1673999"/>
            <a:ext cx="16396970" cy="1275080"/>
          </a:xfrm>
          <a:prstGeom prst="rect">
            <a:avLst/>
          </a:prstGeom>
        </p:spPr>
        <p:txBody>
          <a:bodyPr lIns="0" tIns="0" rIns="0" bIns="0" rtlCol="0" anchor="t">
            <a:spAutoFit/>
          </a:bodyPr>
          <a:lstStyle/>
          <a:p>
            <a:pPr algn="l">
              <a:lnSpc>
                <a:spcPts val="4320"/>
              </a:lnSpc>
            </a:pPr>
            <a:r>
              <a:rPr lang="en-US" sz="3600" dirty="0">
                <a:solidFill>
                  <a:srgbClr val="0070C0"/>
                </a:solidFill>
                <a:latin typeface="Arial"/>
              </a:rPr>
              <a:t>The SQL insert into statement is used to add new rows of data into a table in the database.</a:t>
            </a:r>
          </a:p>
        </p:txBody>
      </p:sp>
      <p:sp>
        <p:nvSpPr>
          <p:cNvPr id="7" name="Freeform 7"/>
          <p:cNvSpPr/>
          <p:nvPr/>
        </p:nvSpPr>
        <p:spPr>
          <a:xfrm>
            <a:off x="1473200" y="4652288"/>
            <a:ext cx="8559800" cy="3474720"/>
          </a:xfrm>
          <a:custGeom>
            <a:avLst/>
            <a:gdLst/>
            <a:ahLst/>
            <a:cxnLst/>
            <a:rect l="l" t="t" r="r" b="b"/>
            <a:pathLst>
              <a:path w="8559800" h="3474720">
                <a:moveTo>
                  <a:pt x="0" y="0"/>
                </a:moveTo>
                <a:lnTo>
                  <a:pt x="8559800" y="0"/>
                </a:lnTo>
                <a:lnTo>
                  <a:pt x="8559800" y="3474720"/>
                </a:lnTo>
                <a:lnTo>
                  <a:pt x="0" y="3474720"/>
                </a:lnTo>
                <a:lnTo>
                  <a:pt x="0" y="0"/>
                </a:lnTo>
                <a:close/>
              </a:path>
            </a:pathLst>
          </a:custGeom>
          <a:blipFill>
            <a:blip r:embed="rId4"/>
            <a:stretch>
              <a:fillRect t="-1801" b="-1801"/>
            </a:stretch>
          </a:blipFill>
        </p:spPr>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681536" y="5481438"/>
            <a:ext cx="914326" cy="914326"/>
          </a:xfrm>
          <a:custGeom>
            <a:avLst/>
            <a:gdLst/>
            <a:ahLst/>
            <a:cxnLst/>
            <a:rect l="l" t="t" r="r" b="b"/>
            <a:pathLst>
              <a:path w="914326" h="914326">
                <a:moveTo>
                  <a:pt x="0" y="0"/>
                </a:moveTo>
                <a:lnTo>
                  <a:pt x="914326" y="0"/>
                </a:lnTo>
                <a:lnTo>
                  <a:pt x="914326" y="914326"/>
                </a:lnTo>
                <a:lnTo>
                  <a:pt x="0" y="914326"/>
                </a:lnTo>
                <a:lnTo>
                  <a:pt x="0" y="0"/>
                </a:lnTo>
                <a:close/>
              </a:path>
            </a:pathLst>
          </a:custGeom>
          <a:blipFill>
            <a:blip r:embed="rId3"/>
            <a:stretch>
              <a:fillRect/>
            </a:stretch>
          </a:blipFill>
        </p:spPr>
      </p:sp>
      <p:grpSp>
        <p:nvGrpSpPr>
          <p:cNvPr id="3" name="Group 3"/>
          <p:cNvGrpSpPr/>
          <p:nvPr/>
        </p:nvGrpSpPr>
        <p:grpSpPr>
          <a:xfrm>
            <a:off x="1192" y="8284370"/>
            <a:ext cx="18288000" cy="2002630"/>
            <a:chOff x="0" y="0"/>
            <a:chExt cx="24384000" cy="2670173"/>
          </a:xfrm>
          <a:solidFill>
            <a:schemeClr val="accent5">
              <a:lumMod val="60000"/>
              <a:lumOff val="40000"/>
            </a:schemeClr>
          </a:solidFill>
        </p:grpSpPr>
        <p:sp>
          <p:nvSpPr>
            <p:cNvPr id="4" name="Freeform 4"/>
            <p:cNvSpPr/>
            <p:nvPr/>
          </p:nvSpPr>
          <p:spPr>
            <a:xfrm>
              <a:off x="0" y="0"/>
              <a:ext cx="24384000" cy="2670175"/>
            </a:xfrm>
            <a:custGeom>
              <a:avLst/>
              <a:gdLst/>
              <a:ahLst/>
              <a:cxnLst/>
              <a:rect l="l" t="t" r="r" b="b"/>
              <a:pathLst>
                <a:path w="24384000" h="2670175">
                  <a:moveTo>
                    <a:pt x="24384000" y="2670175"/>
                  </a:moveTo>
                  <a:lnTo>
                    <a:pt x="24384000" y="0"/>
                  </a:lnTo>
                  <a:lnTo>
                    <a:pt x="0" y="2670175"/>
                  </a:lnTo>
                  <a:close/>
                </a:path>
              </a:pathLst>
            </a:custGeom>
            <a:grpFill/>
          </p:spPr>
        </p:sp>
      </p:grpSp>
      <p:sp>
        <p:nvSpPr>
          <p:cNvPr id="5" name="TextBox 5"/>
          <p:cNvSpPr txBox="1"/>
          <p:nvPr/>
        </p:nvSpPr>
        <p:spPr>
          <a:xfrm>
            <a:off x="-1565910" y="467360"/>
            <a:ext cx="10166350" cy="1066800"/>
          </a:xfrm>
          <a:prstGeom prst="rect">
            <a:avLst/>
          </a:prstGeom>
        </p:spPr>
        <p:txBody>
          <a:bodyPr lIns="0" tIns="0" rIns="0" bIns="0" rtlCol="0" anchor="t">
            <a:spAutoFit/>
          </a:bodyPr>
          <a:lstStyle/>
          <a:p>
            <a:pPr algn="ctr">
              <a:lnSpc>
                <a:spcPts val="6719"/>
              </a:lnSpc>
            </a:pPr>
            <a:r>
              <a:rPr lang="en-US" sz="5599">
                <a:solidFill>
                  <a:srgbClr val="0070C0"/>
                </a:solidFill>
                <a:latin typeface="Arial Bold"/>
              </a:rPr>
              <a:t>Alter Table:-</a:t>
            </a:r>
          </a:p>
        </p:txBody>
      </p:sp>
      <p:sp>
        <p:nvSpPr>
          <p:cNvPr id="6" name="TextBox 6"/>
          <p:cNvSpPr txBox="1"/>
          <p:nvPr/>
        </p:nvSpPr>
        <p:spPr>
          <a:xfrm>
            <a:off x="1457960" y="1800860"/>
            <a:ext cx="16396970" cy="1828800"/>
          </a:xfrm>
          <a:prstGeom prst="rect">
            <a:avLst/>
          </a:prstGeom>
        </p:spPr>
        <p:txBody>
          <a:bodyPr lIns="0" tIns="0" rIns="0" bIns="0" rtlCol="0" anchor="t">
            <a:spAutoFit/>
          </a:bodyPr>
          <a:lstStyle/>
          <a:p>
            <a:pPr algn="l">
              <a:lnSpc>
                <a:spcPts val="4320"/>
              </a:lnSpc>
            </a:pPr>
            <a:r>
              <a:rPr lang="en-US" sz="3600">
                <a:solidFill>
                  <a:srgbClr val="0070C0"/>
                </a:solidFill>
                <a:latin typeface="Arial"/>
              </a:rPr>
              <a:t>The ALTER TABLE statement is used to add, delete, or modify columns in an existing table.</a:t>
            </a:r>
          </a:p>
          <a:p>
            <a:pPr algn="l">
              <a:lnSpc>
                <a:spcPts val="4320"/>
              </a:lnSpc>
            </a:pPr>
            <a:endParaRPr lang="en-US" sz="3600">
              <a:solidFill>
                <a:srgbClr val="0070C0"/>
              </a:solidFill>
              <a:latin typeface="Arial"/>
            </a:endParaRPr>
          </a:p>
        </p:txBody>
      </p:sp>
      <p:sp>
        <p:nvSpPr>
          <p:cNvPr id="7" name="Freeform 7"/>
          <p:cNvSpPr/>
          <p:nvPr/>
        </p:nvSpPr>
        <p:spPr>
          <a:xfrm>
            <a:off x="2286000" y="5288280"/>
            <a:ext cx="9296400" cy="3436620"/>
          </a:xfrm>
          <a:custGeom>
            <a:avLst/>
            <a:gdLst/>
            <a:ahLst/>
            <a:cxnLst/>
            <a:rect l="l" t="t" r="r" b="b"/>
            <a:pathLst>
              <a:path w="8229600" h="2788920">
                <a:moveTo>
                  <a:pt x="0" y="0"/>
                </a:moveTo>
                <a:lnTo>
                  <a:pt x="8229600" y="0"/>
                </a:lnTo>
                <a:lnTo>
                  <a:pt x="8229600" y="2788920"/>
                </a:lnTo>
                <a:lnTo>
                  <a:pt x="0" y="2788920"/>
                </a:lnTo>
                <a:lnTo>
                  <a:pt x="0" y="0"/>
                </a:lnTo>
                <a:close/>
              </a:path>
            </a:pathLst>
          </a:custGeom>
          <a:blipFill>
            <a:blip r:embed="rId4"/>
            <a:stretch>
              <a:fillRect/>
            </a:stretch>
          </a:blipFill>
        </p:spPr>
      </p:sp>
      <p:sp>
        <p:nvSpPr>
          <p:cNvPr id="8" name="TextBox 8"/>
          <p:cNvSpPr txBox="1"/>
          <p:nvPr/>
        </p:nvSpPr>
        <p:spPr>
          <a:xfrm>
            <a:off x="2007870" y="3672840"/>
            <a:ext cx="13633450" cy="721360"/>
          </a:xfrm>
          <a:prstGeom prst="rect">
            <a:avLst/>
          </a:prstGeom>
        </p:spPr>
        <p:txBody>
          <a:bodyPr lIns="0" tIns="0" rIns="0" bIns="0" rtlCol="0" anchor="t">
            <a:spAutoFit/>
          </a:bodyPr>
          <a:lstStyle/>
          <a:p>
            <a:pPr marL="868680" lvl="1" indent="-434340" algn="l">
              <a:lnSpc>
                <a:spcPts val="4320"/>
              </a:lnSpc>
              <a:buFont typeface="Arial"/>
              <a:buChar char="•"/>
            </a:pPr>
            <a:r>
              <a:rPr lang="en-US" sz="3600">
                <a:solidFill>
                  <a:srgbClr val="0070C0"/>
                </a:solidFill>
                <a:latin typeface="Arial"/>
              </a:rPr>
              <a:t>alter table dept_det modify column dep_name varchar(50);</a:t>
            </a: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681536" y="5481438"/>
            <a:ext cx="914326" cy="914326"/>
          </a:xfrm>
          <a:custGeom>
            <a:avLst/>
            <a:gdLst/>
            <a:ahLst/>
            <a:cxnLst/>
            <a:rect l="l" t="t" r="r" b="b"/>
            <a:pathLst>
              <a:path w="914326" h="914326">
                <a:moveTo>
                  <a:pt x="0" y="0"/>
                </a:moveTo>
                <a:lnTo>
                  <a:pt x="914326" y="0"/>
                </a:lnTo>
                <a:lnTo>
                  <a:pt x="914326" y="914326"/>
                </a:lnTo>
                <a:lnTo>
                  <a:pt x="0" y="914326"/>
                </a:lnTo>
                <a:lnTo>
                  <a:pt x="0" y="0"/>
                </a:lnTo>
                <a:close/>
              </a:path>
            </a:pathLst>
          </a:custGeom>
          <a:blipFill>
            <a:blip r:embed="rId3"/>
            <a:stretch>
              <a:fillRect/>
            </a:stretch>
          </a:blipFill>
        </p:spPr>
      </p:sp>
      <p:grpSp>
        <p:nvGrpSpPr>
          <p:cNvPr id="3" name="Group 3"/>
          <p:cNvGrpSpPr/>
          <p:nvPr/>
        </p:nvGrpSpPr>
        <p:grpSpPr>
          <a:xfrm>
            <a:off x="1192" y="8284370"/>
            <a:ext cx="18288000" cy="2002630"/>
            <a:chOff x="0" y="0"/>
            <a:chExt cx="24384000" cy="2670173"/>
          </a:xfrm>
          <a:solidFill>
            <a:schemeClr val="accent5">
              <a:lumMod val="60000"/>
              <a:lumOff val="40000"/>
            </a:schemeClr>
          </a:solidFill>
        </p:grpSpPr>
        <p:sp>
          <p:nvSpPr>
            <p:cNvPr id="4" name="Freeform 4"/>
            <p:cNvSpPr/>
            <p:nvPr/>
          </p:nvSpPr>
          <p:spPr>
            <a:xfrm>
              <a:off x="0" y="0"/>
              <a:ext cx="24384000" cy="2670175"/>
            </a:xfrm>
            <a:custGeom>
              <a:avLst/>
              <a:gdLst/>
              <a:ahLst/>
              <a:cxnLst/>
              <a:rect l="l" t="t" r="r" b="b"/>
              <a:pathLst>
                <a:path w="24384000" h="2670175">
                  <a:moveTo>
                    <a:pt x="24384000" y="2670175"/>
                  </a:moveTo>
                  <a:lnTo>
                    <a:pt x="24384000" y="0"/>
                  </a:lnTo>
                  <a:lnTo>
                    <a:pt x="0" y="2670175"/>
                  </a:lnTo>
                  <a:close/>
                </a:path>
              </a:pathLst>
            </a:custGeom>
            <a:grpFill/>
          </p:spPr>
        </p:sp>
      </p:grpSp>
      <p:sp>
        <p:nvSpPr>
          <p:cNvPr id="5" name="TextBox 5"/>
          <p:cNvSpPr txBox="1"/>
          <p:nvPr/>
        </p:nvSpPr>
        <p:spPr>
          <a:xfrm>
            <a:off x="-1277620" y="180340"/>
            <a:ext cx="10166350" cy="1066800"/>
          </a:xfrm>
          <a:prstGeom prst="rect">
            <a:avLst/>
          </a:prstGeom>
        </p:spPr>
        <p:txBody>
          <a:bodyPr lIns="0" tIns="0" rIns="0" bIns="0" rtlCol="0" anchor="t">
            <a:spAutoFit/>
          </a:bodyPr>
          <a:lstStyle/>
          <a:p>
            <a:pPr algn="ctr">
              <a:lnSpc>
                <a:spcPts val="6719"/>
              </a:lnSpc>
            </a:pPr>
            <a:r>
              <a:rPr lang="en-US" sz="5599">
                <a:solidFill>
                  <a:srgbClr val="0070C0"/>
                </a:solidFill>
                <a:latin typeface="Arial Bold"/>
              </a:rPr>
              <a:t>Update Table:-</a:t>
            </a:r>
          </a:p>
        </p:txBody>
      </p:sp>
      <p:sp>
        <p:nvSpPr>
          <p:cNvPr id="6" name="TextBox 6"/>
          <p:cNvSpPr txBox="1"/>
          <p:nvPr/>
        </p:nvSpPr>
        <p:spPr>
          <a:xfrm>
            <a:off x="1314450" y="1667510"/>
            <a:ext cx="16396970" cy="721360"/>
          </a:xfrm>
          <a:prstGeom prst="rect">
            <a:avLst/>
          </a:prstGeom>
        </p:spPr>
        <p:txBody>
          <a:bodyPr lIns="0" tIns="0" rIns="0" bIns="0" rtlCol="0" anchor="t">
            <a:spAutoFit/>
          </a:bodyPr>
          <a:lstStyle/>
          <a:p>
            <a:pPr algn="l">
              <a:lnSpc>
                <a:spcPts val="4320"/>
              </a:lnSpc>
            </a:pPr>
            <a:r>
              <a:rPr lang="en-US" sz="3600">
                <a:solidFill>
                  <a:srgbClr val="0070C0"/>
                </a:solidFill>
                <a:latin typeface="Arial"/>
              </a:rPr>
              <a:t>The UPDATE statement is used to modify the existing records in a table.</a:t>
            </a:r>
          </a:p>
        </p:txBody>
      </p:sp>
      <p:sp>
        <p:nvSpPr>
          <p:cNvPr id="7" name="Freeform 7" descr="update"/>
          <p:cNvSpPr/>
          <p:nvPr/>
        </p:nvSpPr>
        <p:spPr>
          <a:xfrm>
            <a:off x="3238500" y="4568190"/>
            <a:ext cx="9048750" cy="4157980"/>
          </a:xfrm>
          <a:custGeom>
            <a:avLst/>
            <a:gdLst/>
            <a:ahLst/>
            <a:cxnLst/>
            <a:rect l="l" t="t" r="r" b="b"/>
            <a:pathLst>
              <a:path w="9048750" h="4157980">
                <a:moveTo>
                  <a:pt x="0" y="0"/>
                </a:moveTo>
                <a:lnTo>
                  <a:pt x="9048750" y="0"/>
                </a:lnTo>
                <a:lnTo>
                  <a:pt x="9048750" y="4157980"/>
                </a:lnTo>
                <a:lnTo>
                  <a:pt x="0" y="4157980"/>
                </a:lnTo>
                <a:lnTo>
                  <a:pt x="0" y="0"/>
                </a:lnTo>
                <a:close/>
              </a:path>
            </a:pathLst>
          </a:custGeom>
          <a:blipFill>
            <a:blip r:embed="rId4"/>
            <a:stretch>
              <a:fillRect t="-5665" b="-5665"/>
            </a:stretch>
          </a:blipFill>
        </p:spPr>
      </p:sp>
      <p:sp>
        <p:nvSpPr>
          <p:cNvPr id="8" name="TextBox 8"/>
          <p:cNvSpPr txBox="1"/>
          <p:nvPr/>
        </p:nvSpPr>
        <p:spPr>
          <a:xfrm>
            <a:off x="1601470" y="2809240"/>
            <a:ext cx="15367000" cy="1275080"/>
          </a:xfrm>
          <a:prstGeom prst="rect">
            <a:avLst/>
          </a:prstGeom>
        </p:spPr>
        <p:txBody>
          <a:bodyPr lIns="0" tIns="0" rIns="0" bIns="0" rtlCol="0" anchor="t">
            <a:spAutoFit/>
          </a:bodyPr>
          <a:lstStyle/>
          <a:p>
            <a:pPr marL="868680" lvl="1" indent="-434340" algn="l">
              <a:lnSpc>
                <a:spcPts val="4320"/>
              </a:lnSpc>
              <a:buFont typeface="Arial"/>
              <a:buChar char="•"/>
            </a:pPr>
            <a:r>
              <a:rPr lang="en-US" sz="3600">
                <a:solidFill>
                  <a:srgbClr val="0070C0"/>
                </a:solidFill>
                <a:latin typeface="Arial"/>
              </a:rPr>
              <a:t>update emp_detail set dep_no=60 , emp_name='maha' where emp_id=17001;</a:t>
            </a: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681536" y="5481438"/>
            <a:ext cx="914326" cy="914326"/>
          </a:xfrm>
          <a:custGeom>
            <a:avLst/>
            <a:gdLst/>
            <a:ahLst/>
            <a:cxnLst/>
            <a:rect l="l" t="t" r="r" b="b"/>
            <a:pathLst>
              <a:path w="914326" h="914326">
                <a:moveTo>
                  <a:pt x="0" y="0"/>
                </a:moveTo>
                <a:lnTo>
                  <a:pt x="914326" y="0"/>
                </a:lnTo>
                <a:lnTo>
                  <a:pt x="914326" y="914326"/>
                </a:lnTo>
                <a:lnTo>
                  <a:pt x="0" y="914326"/>
                </a:lnTo>
                <a:lnTo>
                  <a:pt x="0" y="0"/>
                </a:lnTo>
                <a:close/>
              </a:path>
            </a:pathLst>
          </a:custGeom>
          <a:blipFill>
            <a:blip r:embed="rId3"/>
            <a:stretch>
              <a:fillRect/>
            </a:stretch>
          </a:blipFill>
        </p:spPr>
      </p:sp>
      <p:grpSp>
        <p:nvGrpSpPr>
          <p:cNvPr id="3" name="Group 3"/>
          <p:cNvGrpSpPr/>
          <p:nvPr/>
        </p:nvGrpSpPr>
        <p:grpSpPr>
          <a:xfrm>
            <a:off x="1192" y="8267700"/>
            <a:ext cx="18288000" cy="2002630"/>
            <a:chOff x="0" y="0"/>
            <a:chExt cx="24384000" cy="2670173"/>
          </a:xfrm>
          <a:solidFill>
            <a:schemeClr val="accent5">
              <a:lumMod val="60000"/>
              <a:lumOff val="40000"/>
            </a:schemeClr>
          </a:solidFill>
        </p:grpSpPr>
        <p:sp>
          <p:nvSpPr>
            <p:cNvPr id="4" name="Freeform 4"/>
            <p:cNvSpPr/>
            <p:nvPr/>
          </p:nvSpPr>
          <p:spPr>
            <a:xfrm>
              <a:off x="0" y="0"/>
              <a:ext cx="24384000" cy="2670175"/>
            </a:xfrm>
            <a:custGeom>
              <a:avLst/>
              <a:gdLst/>
              <a:ahLst/>
              <a:cxnLst/>
              <a:rect l="l" t="t" r="r" b="b"/>
              <a:pathLst>
                <a:path w="24384000" h="2670175">
                  <a:moveTo>
                    <a:pt x="24384000" y="2670175"/>
                  </a:moveTo>
                  <a:lnTo>
                    <a:pt x="24384000" y="0"/>
                  </a:lnTo>
                  <a:lnTo>
                    <a:pt x="0" y="2670175"/>
                  </a:lnTo>
                  <a:close/>
                </a:path>
              </a:pathLst>
            </a:custGeom>
            <a:grpFill/>
          </p:spPr>
        </p:sp>
      </p:grpSp>
      <p:sp>
        <p:nvSpPr>
          <p:cNvPr id="5" name="TextBox 5"/>
          <p:cNvSpPr txBox="1"/>
          <p:nvPr/>
        </p:nvSpPr>
        <p:spPr>
          <a:xfrm>
            <a:off x="-557530" y="322580"/>
            <a:ext cx="10166350" cy="1066800"/>
          </a:xfrm>
          <a:prstGeom prst="rect">
            <a:avLst/>
          </a:prstGeom>
        </p:spPr>
        <p:txBody>
          <a:bodyPr lIns="0" tIns="0" rIns="0" bIns="0" rtlCol="0" anchor="t">
            <a:spAutoFit/>
          </a:bodyPr>
          <a:lstStyle/>
          <a:p>
            <a:pPr algn="ctr">
              <a:lnSpc>
                <a:spcPts val="6719"/>
              </a:lnSpc>
            </a:pPr>
            <a:r>
              <a:rPr lang="en-US" sz="5599">
                <a:solidFill>
                  <a:srgbClr val="0070C0"/>
                </a:solidFill>
                <a:latin typeface="Arial Bold"/>
              </a:rPr>
              <a:t>Delete Statement:-</a:t>
            </a:r>
          </a:p>
        </p:txBody>
      </p:sp>
      <p:sp>
        <p:nvSpPr>
          <p:cNvPr id="6" name="TextBox 6"/>
          <p:cNvSpPr txBox="1"/>
          <p:nvPr/>
        </p:nvSpPr>
        <p:spPr>
          <a:xfrm>
            <a:off x="1457960" y="1800860"/>
            <a:ext cx="16396970" cy="721360"/>
          </a:xfrm>
          <a:prstGeom prst="rect">
            <a:avLst/>
          </a:prstGeom>
        </p:spPr>
        <p:txBody>
          <a:bodyPr lIns="0" tIns="0" rIns="0" bIns="0" rtlCol="0" anchor="t">
            <a:spAutoFit/>
          </a:bodyPr>
          <a:lstStyle/>
          <a:p>
            <a:pPr algn="l">
              <a:lnSpc>
                <a:spcPts val="4320"/>
              </a:lnSpc>
            </a:pPr>
            <a:r>
              <a:rPr lang="en-US" sz="3600">
                <a:solidFill>
                  <a:srgbClr val="0070C0"/>
                </a:solidFill>
                <a:latin typeface="Arial"/>
              </a:rPr>
              <a:t>The DELETE statement is used to delete existing records in a table.</a:t>
            </a:r>
          </a:p>
        </p:txBody>
      </p:sp>
      <p:sp>
        <p:nvSpPr>
          <p:cNvPr id="7" name="TextBox 7"/>
          <p:cNvSpPr txBox="1"/>
          <p:nvPr/>
        </p:nvSpPr>
        <p:spPr>
          <a:xfrm>
            <a:off x="1889760" y="2933700"/>
            <a:ext cx="13633450" cy="721360"/>
          </a:xfrm>
          <a:prstGeom prst="rect">
            <a:avLst/>
          </a:prstGeom>
        </p:spPr>
        <p:txBody>
          <a:bodyPr lIns="0" tIns="0" rIns="0" bIns="0" rtlCol="0" anchor="t">
            <a:spAutoFit/>
          </a:bodyPr>
          <a:lstStyle/>
          <a:p>
            <a:pPr marL="868680" lvl="1" indent="-434340" algn="l">
              <a:lnSpc>
                <a:spcPts val="4320"/>
              </a:lnSpc>
              <a:buFont typeface="Arial"/>
              <a:buChar char="•"/>
            </a:pPr>
            <a:r>
              <a:rPr lang="en-US" sz="3600">
                <a:solidFill>
                  <a:srgbClr val="0070C0"/>
                </a:solidFill>
                <a:latin typeface="Arial"/>
              </a:rPr>
              <a:t>delete from emp_detail where emp_id=17001;</a:t>
            </a:r>
          </a:p>
        </p:txBody>
      </p:sp>
      <p:sp>
        <p:nvSpPr>
          <p:cNvPr id="8" name="Freeform 8" descr="deletestatement"/>
          <p:cNvSpPr/>
          <p:nvPr/>
        </p:nvSpPr>
        <p:spPr>
          <a:xfrm>
            <a:off x="2663190" y="4262120"/>
            <a:ext cx="8305800" cy="4705350"/>
          </a:xfrm>
          <a:custGeom>
            <a:avLst/>
            <a:gdLst/>
            <a:ahLst/>
            <a:cxnLst/>
            <a:rect l="l" t="t" r="r" b="b"/>
            <a:pathLst>
              <a:path w="8305800" h="4705350">
                <a:moveTo>
                  <a:pt x="0" y="0"/>
                </a:moveTo>
                <a:lnTo>
                  <a:pt x="8305800" y="0"/>
                </a:lnTo>
                <a:lnTo>
                  <a:pt x="8305800" y="4705350"/>
                </a:lnTo>
                <a:lnTo>
                  <a:pt x="0" y="4705350"/>
                </a:lnTo>
                <a:lnTo>
                  <a:pt x="0" y="0"/>
                </a:lnTo>
                <a:close/>
              </a:path>
            </a:pathLst>
          </a:custGeom>
          <a:blipFill>
            <a:blip r:embed="rId4"/>
            <a:stretch>
              <a:fillRect/>
            </a:stretch>
          </a:blipFill>
        </p:spPr>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681536" y="5481438"/>
            <a:ext cx="914326" cy="914326"/>
          </a:xfrm>
          <a:custGeom>
            <a:avLst/>
            <a:gdLst/>
            <a:ahLst/>
            <a:cxnLst/>
            <a:rect l="l" t="t" r="r" b="b"/>
            <a:pathLst>
              <a:path w="914326" h="914326">
                <a:moveTo>
                  <a:pt x="0" y="0"/>
                </a:moveTo>
                <a:lnTo>
                  <a:pt x="914326" y="0"/>
                </a:lnTo>
                <a:lnTo>
                  <a:pt x="914326" y="914326"/>
                </a:lnTo>
                <a:lnTo>
                  <a:pt x="0" y="914326"/>
                </a:lnTo>
                <a:lnTo>
                  <a:pt x="0" y="0"/>
                </a:lnTo>
                <a:close/>
              </a:path>
            </a:pathLst>
          </a:custGeom>
          <a:blipFill>
            <a:blip r:embed="rId3"/>
            <a:stretch>
              <a:fillRect/>
            </a:stretch>
          </a:blipFill>
        </p:spPr>
      </p:sp>
      <p:grpSp>
        <p:nvGrpSpPr>
          <p:cNvPr id="3" name="Group 3"/>
          <p:cNvGrpSpPr/>
          <p:nvPr/>
        </p:nvGrpSpPr>
        <p:grpSpPr>
          <a:xfrm>
            <a:off x="1192" y="8284370"/>
            <a:ext cx="18288000" cy="2002630"/>
            <a:chOff x="0" y="0"/>
            <a:chExt cx="24384000" cy="2670173"/>
          </a:xfrm>
          <a:solidFill>
            <a:schemeClr val="accent5">
              <a:lumMod val="60000"/>
              <a:lumOff val="40000"/>
            </a:schemeClr>
          </a:solidFill>
        </p:grpSpPr>
        <p:sp>
          <p:nvSpPr>
            <p:cNvPr id="4" name="Freeform 4"/>
            <p:cNvSpPr/>
            <p:nvPr/>
          </p:nvSpPr>
          <p:spPr>
            <a:xfrm>
              <a:off x="0" y="0"/>
              <a:ext cx="24384000" cy="2670175"/>
            </a:xfrm>
            <a:custGeom>
              <a:avLst/>
              <a:gdLst/>
              <a:ahLst/>
              <a:cxnLst/>
              <a:rect l="l" t="t" r="r" b="b"/>
              <a:pathLst>
                <a:path w="24384000" h="2670175">
                  <a:moveTo>
                    <a:pt x="24384000" y="2670175"/>
                  </a:moveTo>
                  <a:lnTo>
                    <a:pt x="24384000" y="0"/>
                  </a:lnTo>
                  <a:lnTo>
                    <a:pt x="0" y="2670175"/>
                  </a:lnTo>
                  <a:close/>
                </a:path>
              </a:pathLst>
            </a:custGeom>
            <a:grpFill/>
          </p:spPr>
        </p:sp>
      </p:grpSp>
      <p:sp>
        <p:nvSpPr>
          <p:cNvPr id="5" name="TextBox 5"/>
          <p:cNvSpPr txBox="1"/>
          <p:nvPr/>
        </p:nvSpPr>
        <p:spPr>
          <a:xfrm>
            <a:off x="9993" y="724837"/>
            <a:ext cx="11978640" cy="927433"/>
          </a:xfrm>
          <a:prstGeom prst="rect">
            <a:avLst/>
          </a:prstGeom>
        </p:spPr>
        <p:txBody>
          <a:bodyPr wrap="square" lIns="0" tIns="0" rIns="0" bIns="0" rtlCol="0" anchor="t">
            <a:spAutoFit/>
          </a:bodyPr>
          <a:lstStyle/>
          <a:p>
            <a:pPr algn="ctr">
              <a:lnSpc>
                <a:spcPts val="7680"/>
              </a:lnSpc>
            </a:pPr>
            <a:r>
              <a:rPr lang="en-US" sz="6400" dirty="0">
                <a:solidFill>
                  <a:srgbClr val="0070C0"/>
                </a:solidFill>
                <a:latin typeface="Arial Bold"/>
              </a:rPr>
              <a:t>    My </a:t>
            </a:r>
            <a:r>
              <a:rPr lang="en-US" sz="6400" dirty="0" err="1">
                <a:solidFill>
                  <a:srgbClr val="0070C0"/>
                </a:solidFill>
                <a:latin typeface="Arial Bold"/>
              </a:rPr>
              <a:t>Sql</a:t>
            </a:r>
            <a:r>
              <a:rPr lang="en-US" sz="6400" dirty="0">
                <a:solidFill>
                  <a:srgbClr val="0070C0"/>
                </a:solidFill>
                <a:latin typeface="Arial Bold"/>
              </a:rPr>
              <a:t> General Functions: </a:t>
            </a:r>
          </a:p>
        </p:txBody>
      </p:sp>
      <p:sp>
        <p:nvSpPr>
          <p:cNvPr id="6" name="TextBox 6"/>
          <p:cNvSpPr txBox="1"/>
          <p:nvPr/>
        </p:nvSpPr>
        <p:spPr>
          <a:xfrm>
            <a:off x="7938770" y="1936115"/>
            <a:ext cx="8961120" cy="6644005"/>
          </a:xfrm>
          <a:prstGeom prst="rect">
            <a:avLst/>
          </a:prstGeom>
        </p:spPr>
        <p:txBody>
          <a:bodyPr lIns="0" tIns="0" rIns="0" bIns="0" rtlCol="0" anchor="t">
            <a:spAutoFit/>
          </a:bodyPr>
          <a:lstStyle/>
          <a:p>
            <a:pPr marL="965200" lvl="1" indent="-482600" algn="just">
              <a:lnSpc>
                <a:spcPts val="4800"/>
              </a:lnSpc>
              <a:buFont typeface="Arial"/>
              <a:buChar char="•"/>
            </a:pPr>
            <a:r>
              <a:rPr lang="en-US" sz="4000" dirty="0">
                <a:solidFill>
                  <a:srgbClr val="0070C0"/>
                </a:solidFill>
                <a:latin typeface="Arial"/>
              </a:rPr>
              <a:t>Greater than or equal to </a:t>
            </a:r>
          </a:p>
          <a:p>
            <a:pPr marL="965200" lvl="1" indent="-482600" algn="just">
              <a:lnSpc>
                <a:spcPts val="4800"/>
              </a:lnSpc>
              <a:buFont typeface="Arial"/>
              <a:buChar char="•"/>
            </a:pPr>
            <a:r>
              <a:rPr lang="en-US" sz="4000" dirty="0">
                <a:solidFill>
                  <a:srgbClr val="0070C0"/>
                </a:solidFill>
                <a:latin typeface="Arial"/>
              </a:rPr>
              <a:t>Lesser than or equal to </a:t>
            </a:r>
          </a:p>
          <a:p>
            <a:pPr marL="965200" lvl="1" indent="-482600" algn="just">
              <a:lnSpc>
                <a:spcPts val="4800"/>
              </a:lnSpc>
              <a:buFont typeface="Arial"/>
              <a:buChar char="•"/>
            </a:pPr>
            <a:r>
              <a:rPr lang="en-US" sz="4000" dirty="0">
                <a:solidFill>
                  <a:srgbClr val="0070C0"/>
                </a:solidFill>
                <a:latin typeface="Arial"/>
              </a:rPr>
              <a:t>count</a:t>
            </a:r>
          </a:p>
          <a:p>
            <a:pPr marL="965200" lvl="1" indent="-482600" algn="just">
              <a:lnSpc>
                <a:spcPts val="4800"/>
              </a:lnSpc>
              <a:buFont typeface="Arial"/>
              <a:buChar char="•"/>
            </a:pPr>
            <a:r>
              <a:rPr lang="en-US" sz="4000" dirty="0">
                <a:solidFill>
                  <a:srgbClr val="0070C0"/>
                </a:solidFill>
                <a:latin typeface="Arial"/>
              </a:rPr>
              <a:t>Distinct</a:t>
            </a:r>
          </a:p>
          <a:p>
            <a:pPr marL="965200" lvl="1" indent="-482600" algn="just">
              <a:lnSpc>
                <a:spcPts val="4800"/>
              </a:lnSpc>
              <a:buFont typeface="Arial"/>
              <a:buChar char="•"/>
            </a:pPr>
            <a:r>
              <a:rPr lang="en-US" sz="4000" dirty="0">
                <a:solidFill>
                  <a:srgbClr val="0070C0"/>
                </a:solidFill>
                <a:latin typeface="Arial"/>
              </a:rPr>
              <a:t>Order by </a:t>
            </a:r>
            <a:r>
              <a:rPr lang="en-US" sz="4000" dirty="0" err="1">
                <a:solidFill>
                  <a:srgbClr val="0070C0"/>
                </a:solidFill>
                <a:latin typeface="Arial"/>
              </a:rPr>
              <a:t>Asc</a:t>
            </a:r>
            <a:endParaRPr lang="en-US" sz="4000" dirty="0">
              <a:solidFill>
                <a:srgbClr val="0070C0"/>
              </a:solidFill>
              <a:latin typeface="Arial"/>
            </a:endParaRPr>
          </a:p>
          <a:p>
            <a:pPr marL="965200" lvl="1" indent="-482600" algn="just">
              <a:lnSpc>
                <a:spcPts val="4800"/>
              </a:lnSpc>
              <a:buFont typeface="Arial"/>
              <a:buChar char="•"/>
            </a:pPr>
            <a:r>
              <a:rPr lang="en-US" sz="4000" dirty="0">
                <a:solidFill>
                  <a:srgbClr val="0070C0"/>
                </a:solidFill>
                <a:latin typeface="Arial"/>
              </a:rPr>
              <a:t>Order By Desc</a:t>
            </a:r>
          </a:p>
          <a:p>
            <a:pPr marL="965200" lvl="1" indent="-482600" algn="just">
              <a:lnSpc>
                <a:spcPts val="4800"/>
              </a:lnSpc>
              <a:buFont typeface="Arial"/>
              <a:buChar char="•"/>
            </a:pPr>
            <a:r>
              <a:rPr lang="en-US" sz="4000" dirty="0">
                <a:solidFill>
                  <a:srgbClr val="0070C0"/>
                </a:solidFill>
                <a:latin typeface="Arial"/>
              </a:rPr>
              <a:t>Group By</a:t>
            </a:r>
          </a:p>
          <a:p>
            <a:pPr marL="965200" lvl="1" indent="-482600" algn="just">
              <a:lnSpc>
                <a:spcPts val="4800"/>
              </a:lnSpc>
              <a:buFont typeface="Arial"/>
              <a:buChar char="•"/>
            </a:pPr>
            <a:r>
              <a:rPr lang="en-US" sz="4000" dirty="0">
                <a:solidFill>
                  <a:srgbClr val="0070C0"/>
                </a:solidFill>
                <a:latin typeface="Arial"/>
              </a:rPr>
              <a:t>Limit</a:t>
            </a:r>
          </a:p>
          <a:p>
            <a:pPr marL="965200" lvl="1" indent="-482600" algn="just">
              <a:lnSpc>
                <a:spcPts val="4800"/>
              </a:lnSpc>
              <a:buFont typeface="Arial"/>
              <a:buChar char="•"/>
            </a:pPr>
            <a:r>
              <a:rPr lang="en-US" sz="4000" dirty="0">
                <a:solidFill>
                  <a:srgbClr val="0070C0"/>
                </a:solidFill>
                <a:latin typeface="Arial"/>
              </a:rPr>
              <a:t>Desc Limit</a:t>
            </a:r>
          </a:p>
          <a:p>
            <a:pPr marL="965200" lvl="1" indent="-482600" algn="just">
              <a:lnSpc>
                <a:spcPts val="4800"/>
              </a:lnSpc>
              <a:buFont typeface="Arial"/>
              <a:buChar char="•"/>
            </a:pPr>
            <a:r>
              <a:rPr lang="en-US" sz="4000" dirty="0">
                <a:solidFill>
                  <a:srgbClr val="0070C0"/>
                </a:solidFill>
                <a:latin typeface="Arial"/>
              </a:rPr>
              <a:t>Like (_%)</a:t>
            </a:r>
          </a:p>
          <a:p>
            <a:pPr marL="965200" lvl="1" indent="-482600" algn="just">
              <a:lnSpc>
                <a:spcPts val="4800"/>
              </a:lnSpc>
            </a:pPr>
            <a:r>
              <a:rPr lang="en-US" sz="4000" dirty="0">
                <a:solidFill>
                  <a:srgbClr val="0070C0"/>
                </a:solidFill>
                <a:latin typeface="Arial"/>
              </a:rPr>
              <a:t>     </a:t>
            </a:r>
          </a:p>
        </p:txBody>
      </p:sp>
      <p:sp>
        <p:nvSpPr>
          <p:cNvPr id="7" name="TextBox 7"/>
          <p:cNvSpPr txBox="1"/>
          <p:nvPr/>
        </p:nvSpPr>
        <p:spPr>
          <a:xfrm>
            <a:off x="1394460" y="1936115"/>
            <a:ext cx="6292850" cy="6698615"/>
          </a:xfrm>
          <a:prstGeom prst="rect">
            <a:avLst/>
          </a:prstGeom>
        </p:spPr>
        <p:txBody>
          <a:bodyPr lIns="0" tIns="0" rIns="0" bIns="0" rtlCol="0" anchor="t">
            <a:spAutoFit/>
          </a:bodyPr>
          <a:lstStyle/>
          <a:p>
            <a:pPr marL="965200" lvl="1" indent="-482600" algn="just">
              <a:lnSpc>
                <a:spcPts val="4800"/>
              </a:lnSpc>
              <a:buFont typeface="Arial"/>
              <a:buChar char="•"/>
            </a:pPr>
            <a:r>
              <a:rPr lang="en-US" sz="4000" dirty="0">
                <a:solidFill>
                  <a:srgbClr val="0070C0"/>
                </a:solidFill>
                <a:latin typeface="Arial"/>
              </a:rPr>
              <a:t>Where</a:t>
            </a:r>
          </a:p>
          <a:p>
            <a:pPr marL="965200" lvl="1" indent="-482600" algn="just">
              <a:lnSpc>
                <a:spcPts val="4800"/>
              </a:lnSpc>
              <a:buFont typeface="Arial"/>
              <a:buChar char="•"/>
            </a:pPr>
            <a:r>
              <a:rPr lang="en-US" sz="4000" dirty="0">
                <a:solidFill>
                  <a:srgbClr val="0070C0"/>
                </a:solidFill>
                <a:latin typeface="Arial"/>
              </a:rPr>
              <a:t>Or</a:t>
            </a:r>
          </a:p>
          <a:p>
            <a:pPr marL="965200" lvl="1" indent="-482600" algn="just">
              <a:lnSpc>
                <a:spcPts val="4800"/>
              </a:lnSpc>
              <a:buFont typeface="Arial"/>
              <a:buChar char="•"/>
            </a:pPr>
            <a:r>
              <a:rPr lang="en-US" sz="4000" dirty="0">
                <a:solidFill>
                  <a:srgbClr val="0070C0"/>
                </a:solidFill>
                <a:latin typeface="Arial"/>
              </a:rPr>
              <a:t>And</a:t>
            </a:r>
          </a:p>
          <a:p>
            <a:pPr marL="965200" lvl="1" indent="-482600" algn="just">
              <a:lnSpc>
                <a:spcPts val="4800"/>
              </a:lnSpc>
              <a:buFont typeface="Arial"/>
              <a:buChar char="•"/>
            </a:pPr>
            <a:r>
              <a:rPr lang="en-US" sz="4000" dirty="0">
                <a:solidFill>
                  <a:srgbClr val="0070C0"/>
                </a:solidFill>
                <a:latin typeface="Arial"/>
              </a:rPr>
              <a:t>In</a:t>
            </a:r>
          </a:p>
          <a:p>
            <a:pPr marL="965200" lvl="1" indent="-482600" algn="just">
              <a:lnSpc>
                <a:spcPts val="4800"/>
              </a:lnSpc>
              <a:buFont typeface="Arial"/>
              <a:buChar char="•"/>
            </a:pPr>
            <a:r>
              <a:rPr lang="en-US" sz="4000" dirty="0">
                <a:solidFill>
                  <a:srgbClr val="0070C0"/>
                </a:solidFill>
                <a:latin typeface="Arial"/>
              </a:rPr>
              <a:t>Not in</a:t>
            </a:r>
          </a:p>
          <a:p>
            <a:pPr marL="965200" lvl="1" indent="-482600" algn="just">
              <a:lnSpc>
                <a:spcPts val="4800"/>
              </a:lnSpc>
              <a:buFont typeface="Arial"/>
              <a:buChar char="•"/>
            </a:pPr>
            <a:r>
              <a:rPr lang="en-US" sz="4000" dirty="0">
                <a:solidFill>
                  <a:srgbClr val="0070C0"/>
                </a:solidFill>
                <a:latin typeface="Arial"/>
              </a:rPr>
              <a:t>Greater Than</a:t>
            </a:r>
          </a:p>
          <a:p>
            <a:pPr marL="965200" lvl="1" indent="-482600" algn="just">
              <a:lnSpc>
                <a:spcPts val="4800"/>
              </a:lnSpc>
              <a:buFont typeface="Arial"/>
              <a:buChar char="•"/>
            </a:pPr>
            <a:r>
              <a:rPr lang="en-US" sz="4000" dirty="0">
                <a:solidFill>
                  <a:srgbClr val="0070C0"/>
                </a:solidFill>
                <a:latin typeface="Arial"/>
              </a:rPr>
              <a:t>Lesser Than</a:t>
            </a:r>
          </a:p>
          <a:p>
            <a:pPr marL="965200" lvl="1" indent="-482600" algn="just">
              <a:lnSpc>
                <a:spcPts val="4800"/>
              </a:lnSpc>
              <a:buFont typeface="Arial"/>
              <a:buChar char="•"/>
            </a:pPr>
            <a:r>
              <a:rPr lang="en-US" sz="4000" dirty="0">
                <a:solidFill>
                  <a:srgbClr val="0070C0"/>
                </a:solidFill>
                <a:latin typeface="Arial"/>
              </a:rPr>
              <a:t>Not like</a:t>
            </a:r>
          </a:p>
          <a:p>
            <a:pPr marL="965200" lvl="1" indent="-482600" algn="just">
              <a:lnSpc>
                <a:spcPts val="4800"/>
              </a:lnSpc>
              <a:buFont typeface="Arial"/>
              <a:buChar char="•"/>
            </a:pPr>
            <a:r>
              <a:rPr lang="en-US" sz="4000" dirty="0">
                <a:solidFill>
                  <a:srgbClr val="0070C0"/>
                </a:solidFill>
                <a:latin typeface="Arial"/>
              </a:rPr>
              <a:t>Between</a:t>
            </a:r>
          </a:p>
          <a:p>
            <a:pPr marL="965200" lvl="1" indent="-482600" algn="just">
              <a:lnSpc>
                <a:spcPts val="4800"/>
              </a:lnSpc>
              <a:buFont typeface="Arial"/>
              <a:buChar char="•"/>
            </a:pPr>
            <a:r>
              <a:rPr lang="en-US" sz="4000" dirty="0">
                <a:solidFill>
                  <a:srgbClr val="0070C0"/>
                </a:solidFill>
                <a:latin typeface="Arial"/>
              </a:rPr>
              <a:t>Not</a:t>
            </a:r>
          </a:p>
          <a:p>
            <a:pPr marL="965200" lvl="1" indent="-482600" algn="just">
              <a:lnSpc>
                <a:spcPts val="4800"/>
              </a:lnSpc>
            </a:pPr>
            <a:endParaRPr lang="en-US" sz="4000" dirty="0">
              <a:solidFill>
                <a:srgbClr val="0070C0"/>
              </a:solidFill>
              <a:latin typeface="Arial"/>
            </a:endParaRP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681536" y="5481438"/>
            <a:ext cx="914326" cy="914326"/>
          </a:xfrm>
          <a:custGeom>
            <a:avLst/>
            <a:gdLst/>
            <a:ahLst/>
            <a:cxnLst/>
            <a:rect l="l" t="t" r="r" b="b"/>
            <a:pathLst>
              <a:path w="914326" h="914326">
                <a:moveTo>
                  <a:pt x="0" y="0"/>
                </a:moveTo>
                <a:lnTo>
                  <a:pt x="914326" y="0"/>
                </a:lnTo>
                <a:lnTo>
                  <a:pt x="914326" y="914326"/>
                </a:lnTo>
                <a:lnTo>
                  <a:pt x="0" y="914326"/>
                </a:lnTo>
                <a:lnTo>
                  <a:pt x="0" y="0"/>
                </a:lnTo>
                <a:close/>
              </a:path>
            </a:pathLst>
          </a:custGeom>
          <a:blipFill>
            <a:blip r:embed="rId3"/>
            <a:stretch>
              <a:fillRect/>
            </a:stretch>
          </a:blipFill>
        </p:spPr>
      </p:sp>
      <p:grpSp>
        <p:nvGrpSpPr>
          <p:cNvPr id="3" name="Group 3"/>
          <p:cNvGrpSpPr/>
          <p:nvPr/>
        </p:nvGrpSpPr>
        <p:grpSpPr>
          <a:xfrm>
            <a:off x="1192" y="8284370"/>
            <a:ext cx="18288000" cy="2002630"/>
            <a:chOff x="0" y="0"/>
            <a:chExt cx="24384000" cy="2670173"/>
          </a:xfrm>
        </p:grpSpPr>
        <p:sp>
          <p:nvSpPr>
            <p:cNvPr id="4" name="Freeform 4"/>
            <p:cNvSpPr/>
            <p:nvPr/>
          </p:nvSpPr>
          <p:spPr>
            <a:xfrm>
              <a:off x="0" y="0"/>
              <a:ext cx="24384000" cy="2670175"/>
            </a:xfrm>
            <a:custGeom>
              <a:avLst/>
              <a:gdLst/>
              <a:ahLst/>
              <a:cxnLst/>
              <a:rect l="l" t="t" r="r" b="b"/>
              <a:pathLst>
                <a:path w="24384000" h="2670175">
                  <a:moveTo>
                    <a:pt x="24384000" y="2670175"/>
                  </a:moveTo>
                  <a:lnTo>
                    <a:pt x="24384000" y="0"/>
                  </a:lnTo>
                  <a:lnTo>
                    <a:pt x="0" y="2670175"/>
                  </a:lnTo>
                  <a:close/>
                </a:path>
              </a:pathLst>
            </a:custGeom>
            <a:solidFill>
              <a:schemeClr val="accent5">
                <a:lumMod val="60000"/>
                <a:lumOff val="40000"/>
              </a:schemeClr>
            </a:solidFill>
          </p:spPr>
        </p:sp>
      </p:grpSp>
      <p:sp>
        <p:nvSpPr>
          <p:cNvPr id="5" name="TextBox 5"/>
          <p:cNvSpPr txBox="1"/>
          <p:nvPr/>
        </p:nvSpPr>
        <p:spPr>
          <a:xfrm>
            <a:off x="-125730" y="2051050"/>
            <a:ext cx="10166350" cy="1066800"/>
          </a:xfrm>
          <a:prstGeom prst="rect">
            <a:avLst/>
          </a:prstGeom>
        </p:spPr>
        <p:txBody>
          <a:bodyPr lIns="0" tIns="0" rIns="0" bIns="0" rtlCol="0" anchor="t">
            <a:spAutoFit/>
          </a:bodyPr>
          <a:lstStyle/>
          <a:p>
            <a:pPr algn="ctr">
              <a:lnSpc>
                <a:spcPts val="6719"/>
              </a:lnSpc>
            </a:pPr>
            <a:r>
              <a:rPr lang="en-US" sz="5599">
                <a:solidFill>
                  <a:srgbClr val="0070C0"/>
                </a:solidFill>
                <a:latin typeface="Arial Bold"/>
              </a:rPr>
              <a:t>Aggregate Functions:-</a:t>
            </a:r>
          </a:p>
        </p:txBody>
      </p:sp>
      <p:sp>
        <p:nvSpPr>
          <p:cNvPr id="6" name="Freeform 6"/>
          <p:cNvSpPr/>
          <p:nvPr/>
        </p:nvSpPr>
        <p:spPr>
          <a:xfrm>
            <a:off x="934720" y="4136390"/>
            <a:ext cx="12222480" cy="3855720"/>
          </a:xfrm>
          <a:custGeom>
            <a:avLst/>
            <a:gdLst/>
            <a:ahLst/>
            <a:cxnLst/>
            <a:rect l="l" t="t" r="r" b="b"/>
            <a:pathLst>
              <a:path w="12222480" h="3855720">
                <a:moveTo>
                  <a:pt x="0" y="0"/>
                </a:moveTo>
                <a:lnTo>
                  <a:pt x="12222480" y="0"/>
                </a:lnTo>
                <a:lnTo>
                  <a:pt x="12222480" y="3855720"/>
                </a:lnTo>
                <a:lnTo>
                  <a:pt x="0" y="3855720"/>
                </a:lnTo>
                <a:lnTo>
                  <a:pt x="0" y="0"/>
                </a:lnTo>
                <a:close/>
              </a:path>
            </a:pathLst>
          </a:custGeom>
          <a:blipFill>
            <a:blip r:embed="rId4"/>
            <a:stretch>
              <a:fillRect/>
            </a:stretch>
          </a:blipFill>
        </p:spPr>
      </p:sp>
      <p:grpSp>
        <p:nvGrpSpPr>
          <p:cNvPr id="7" name="Group 7"/>
          <p:cNvGrpSpPr/>
          <p:nvPr/>
        </p:nvGrpSpPr>
        <p:grpSpPr>
          <a:xfrm>
            <a:off x="3572" y="0"/>
            <a:ext cx="18285620" cy="1255068"/>
            <a:chOff x="0" y="0"/>
            <a:chExt cx="24380827" cy="1673424"/>
          </a:xfrm>
          <a:solidFill>
            <a:schemeClr val="accent5">
              <a:lumMod val="60000"/>
              <a:lumOff val="40000"/>
            </a:schemeClr>
          </a:solidFill>
        </p:grpSpPr>
        <p:sp>
          <p:nvSpPr>
            <p:cNvPr id="8" name="Freeform 8"/>
            <p:cNvSpPr/>
            <p:nvPr/>
          </p:nvSpPr>
          <p:spPr>
            <a:xfrm>
              <a:off x="0" y="0"/>
              <a:ext cx="24380825" cy="1673479"/>
            </a:xfrm>
            <a:custGeom>
              <a:avLst/>
              <a:gdLst/>
              <a:ahLst/>
              <a:cxnLst/>
              <a:rect l="l" t="t" r="r" b="b"/>
              <a:pathLst>
                <a:path w="24380825" h="1673479">
                  <a:moveTo>
                    <a:pt x="0" y="0"/>
                  </a:moveTo>
                  <a:lnTo>
                    <a:pt x="24380825" y="0"/>
                  </a:lnTo>
                  <a:lnTo>
                    <a:pt x="24380825" y="1673479"/>
                  </a:lnTo>
                  <a:lnTo>
                    <a:pt x="0" y="1673479"/>
                  </a:lnTo>
                  <a:close/>
                </a:path>
              </a:pathLst>
            </a:custGeom>
            <a:grpFill/>
          </p:spPr>
        </p:sp>
      </p:gr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681536" y="5481438"/>
            <a:ext cx="914326" cy="914326"/>
          </a:xfrm>
          <a:custGeom>
            <a:avLst/>
            <a:gdLst/>
            <a:ahLst/>
            <a:cxnLst/>
            <a:rect l="l" t="t" r="r" b="b"/>
            <a:pathLst>
              <a:path w="914326" h="914326">
                <a:moveTo>
                  <a:pt x="0" y="0"/>
                </a:moveTo>
                <a:lnTo>
                  <a:pt x="914326" y="0"/>
                </a:lnTo>
                <a:lnTo>
                  <a:pt x="914326" y="914326"/>
                </a:lnTo>
                <a:lnTo>
                  <a:pt x="0" y="914326"/>
                </a:lnTo>
                <a:lnTo>
                  <a:pt x="0" y="0"/>
                </a:lnTo>
                <a:close/>
              </a:path>
            </a:pathLst>
          </a:custGeom>
          <a:blipFill>
            <a:blip r:embed="rId3"/>
            <a:stretch>
              <a:fillRect/>
            </a:stretch>
          </a:blipFill>
        </p:spPr>
      </p:sp>
      <p:grpSp>
        <p:nvGrpSpPr>
          <p:cNvPr id="3" name="Group 3"/>
          <p:cNvGrpSpPr/>
          <p:nvPr/>
        </p:nvGrpSpPr>
        <p:grpSpPr>
          <a:xfrm>
            <a:off x="1192" y="8284370"/>
            <a:ext cx="18288000" cy="2002630"/>
            <a:chOff x="0" y="0"/>
            <a:chExt cx="24384000" cy="2670173"/>
          </a:xfrm>
          <a:solidFill>
            <a:schemeClr val="accent5">
              <a:lumMod val="60000"/>
              <a:lumOff val="40000"/>
            </a:schemeClr>
          </a:solidFill>
        </p:grpSpPr>
        <p:sp>
          <p:nvSpPr>
            <p:cNvPr id="4" name="Freeform 4"/>
            <p:cNvSpPr/>
            <p:nvPr/>
          </p:nvSpPr>
          <p:spPr>
            <a:xfrm>
              <a:off x="0" y="0"/>
              <a:ext cx="24384000" cy="2670175"/>
            </a:xfrm>
            <a:custGeom>
              <a:avLst/>
              <a:gdLst/>
              <a:ahLst/>
              <a:cxnLst/>
              <a:rect l="l" t="t" r="r" b="b"/>
              <a:pathLst>
                <a:path w="24384000" h="2670175">
                  <a:moveTo>
                    <a:pt x="24384000" y="2670175"/>
                  </a:moveTo>
                  <a:lnTo>
                    <a:pt x="24384000" y="0"/>
                  </a:lnTo>
                  <a:lnTo>
                    <a:pt x="0" y="2670175"/>
                  </a:lnTo>
                  <a:close/>
                </a:path>
              </a:pathLst>
            </a:custGeom>
            <a:grpFill/>
          </p:spPr>
        </p:sp>
      </p:grpSp>
      <p:sp>
        <p:nvSpPr>
          <p:cNvPr id="5" name="TextBox 5"/>
          <p:cNvSpPr txBox="1"/>
          <p:nvPr/>
        </p:nvSpPr>
        <p:spPr>
          <a:xfrm>
            <a:off x="-125730" y="2051050"/>
            <a:ext cx="10166350" cy="1066800"/>
          </a:xfrm>
          <a:prstGeom prst="rect">
            <a:avLst/>
          </a:prstGeom>
        </p:spPr>
        <p:txBody>
          <a:bodyPr lIns="0" tIns="0" rIns="0" bIns="0" rtlCol="0" anchor="t">
            <a:spAutoFit/>
          </a:bodyPr>
          <a:lstStyle/>
          <a:p>
            <a:pPr algn="ctr">
              <a:lnSpc>
                <a:spcPts val="6719"/>
              </a:lnSpc>
            </a:pPr>
            <a:r>
              <a:rPr lang="en-US" sz="5599">
                <a:solidFill>
                  <a:srgbClr val="0070C0"/>
                </a:solidFill>
                <a:latin typeface="Arial Bold"/>
              </a:rPr>
              <a:t>General Functions:-</a:t>
            </a:r>
          </a:p>
        </p:txBody>
      </p:sp>
      <p:grpSp>
        <p:nvGrpSpPr>
          <p:cNvPr id="6" name="Group 6"/>
          <p:cNvGrpSpPr/>
          <p:nvPr/>
        </p:nvGrpSpPr>
        <p:grpSpPr>
          <a:xfrm>
            <a:off x="3572" y="0"/>
            <a:ext cx="18285620" cy="1255068"/>
            <a:chOff x="0" y="0"/>
            <a:chExt cx="24380827" cy="1673424"/>
          </a:xfrm>
          <a:solidFill>
            <a:schemeClr val="accent5">
              <a:lumMod val="60000"/>
              <a:lumOff val="40000"/>
            </a:schemeClr>
          </a:solidFill>
        </p:grpSpPr>
        <p:sp>
          <p:nvSpPr>
            <p:cNvPr id="7" name="Freeform 7"/>
            <p:cNvSpPr/>
            <p:nvPr/>
          </p:nvSpPr>
          <p:spPr>
            <a:xfrm>
              <a:off x="0" y="0"/>
              <a:ext cx="24380825" cy="1673479"/>
            </a:xfrm>
            <a:custGeom>
              <a:avLst/>
              <a:gdLst/>
              <a:ahLst/>
              <a:cxnLst/>
              <a:rect l="l" t="t" r="r" b="b"/>
              <a:pathLst>
                <a:path w="24380825" h="1673479">
                  <a:moveTo>
                    <a:pt x="0" y="0"/>
                  </a:moveTo>
                  <a:lnTo>
                    <a:pt x="24380825" y="0"/>
                  </a:lnTo>
                  <a:lnTo>
                    <a:pt x="24380825" y="1673479"/>
                  </a:lnTo>
                  <a:lnTo>
                    <a:pt x="0" y="1673479"/>
                  </a:lnTo>
                  <a:close/>
                </a:path>
              </a:pathLst>
            </a:custGeom>
            <a:grpFill/>
          </p:spPr>
        </p:sp>
      </p:grpSp>
      <p:sp>
        <p:nvSpPr>
          <p:cNvPr id="8" name="Freeform 8"/>
          <p:cNvSpPr/>
          <p:nvPr/>
        </p:nvSpPr>
        <p:spPr>
          <a:xfrm>
            <a:off x="1654810" y="3703320"/>
            <a:ext cx="12192000" cy="3566160"/>
          </a:xfrm>
          <a:custGeom>
            <a:avLst/>
            <a:gdLst/>
            <a:ahLst/>
            <a:cxnLst/>
            <a:rect l="l" t="t" r="r" b="b"/>
            <a:pathLst>
              <a:path w="12192000" h="3566160">
                <a:moveTo>
                  <a:pt x="0" y="0"/>
                </a:moveTo>
                <a:lnTo>
                  <a:pt x="12192000" y="0"/>
                </a:lnTo>
                <a:lnTo>
                  <a:pt x="12192000" y="3566160"/>
                </a:lnTo>
                <a:lnTo>
                  <a:pt x="0" y="3566160"/>
                </a:lnTo>
                <a:lnTo>
                  <a:pt x="0" y="0"/>
                </a:lnTo>
                <a:close/>
              </a:path>
            </a:pathLst>
          </a:custGeom>
          <a:blipFill>
            <a:blip r:embed="rId4"/>
            <a:stretch>
              <a:fillRect/>
            </a:stretch>
          </a:blipFill>
        </p:spPr>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681536" y="5481438"/>
            <a:ext cx="914326" cy="914326"/>
          </a:xfrm>
          <a:custGeom>
            <a:avLst/>
            <a:gdLst/>
            <a:ahLst/>
            <a:cxnLst/>
            <a:rect l="l" t="t" r="r" b="b"/>
            <a:pathLst>
              <a:path w="914326" h="914326">
                <a:moveTo>
                  <a:pt x="0" y="0"/>
                </a:moveTo>
                <a:lnTo>
                  <a:pt x="914326" y="0"/>
                </a:lnTo>
                <a:lnTo>
                  <a:pt x="914326" y="914326"/>
                </a:lnTo>
                <a:lnTo>
                  <a:pt x="0" y="914326"/>
                </a:lnTo>
                <a:lnTo>
                  <a:pt x="0" y="0"/>
                </a:lnTo>
                <a:close/>
              </a:path>
            </a:pathLst>
          </a:custGeom>
          <a:blipFill>
            <a:blip r:embed="rId3"/>
            <a:stretch>
              <a:fillRect/>
            </a:stretch>
          </a:blipFill>
        </p:spPr>
      </p:sp>
      <p:grpSp>
        <p:nvGrpSpPr>
          <p:cNvPr id="3" name="Group 3"/>
          <p:cNvGrpSpPr/>
          <p:nvPr/>
        </p:nvGrpSpPr>
        <p:grpSpPr>
          <a:xfrm>
            <a:off x="1192" y="8284370"/>
            <a:ext cx="18288000" cy="2002630"/>
            <a:chOff x="0" y="0"/>
            <a:chExt cx="24384000" cy="2670173"/>
          </a:xfrm>
          <a:solidFill>
            <a:schemeClr val="accent5">
              <a:lumMod val="60000"/>
              <a:lumOff val="40000"/>
            </a:schemeClr>
          </a:solidFill>
        </p:grpSpPr>
        <p:sp>
          <p:nvSpPr>
            <p:cNvPr id="4" name="Freeform 4"/>
            <p:cNvSpPr/>
            <p:nvPr/>
          </p:nvSpPr>
          <p:spPr>
            <a:xfrm>
              <a:off x="0" y="0"/>
              <a:ext cx="24384000" cy="2670175"/>
            </a:xfrm>
            <a:custGeom>
              <a:avLst/>
              <a:gdLst/>
              <a:ahLst/>
              <a:cxnLst/>
              <a:rect l="l" t="t" r="r" b="b"/>
              <a:pathLst>
                <a:path w="24384000" h="2670175">
                  <a:moveTo>
                    <a:pt x="24384000" y="2670175"/>
                  </a:moveTo>
                  <a:lnTo>
                    <a:pt x="24384000" y="0"/>
                  </a:lnTo>
                  <a:lnTo>
                    <a:pt x="0" y="2670175"/>
                  </a:lnTo>
                  <a:close/>
                </a:path>
              </a:pathLst>
            </a:custGeom>
            <a:grpFill/>
          </p:spPr>
        </p:sp>
      </p:grpSp>
      <p:sp>
        <p:nvSpPr>
          <p:cNvPr id="5" name="TextBox 5"/>
          <p:cNvSpPr txBox="1"/>
          <p:nvPr/>
        </p:nvSpPr>
        <p:spPr>
          <a:xfrm>
            <a:off x="-457200" y="1470660"/>
            <a:ext cx="10166350" cy="1066800"/>
          </a:xfrm>
          <a:prstGeom prst="rect">
            <a:avLst/>
          </a:prstGeom>
        </p:spPr>
        <p:txBody>
          <a:bodyPr lIns="0" tIns="0" rIns="0" bIns="0" rtlCol="0" anchor="t">
            <a:spAutoFit/>
          </a:bodyPr>
          <a:lstStyle/>
          <a:p>
            <a:pPr algn="ctr">
              <a:lnSpc>
                <a:spcPts val="6719"/>
              </a:lnSpc>
            </a:pPr>
            <a:r>
              <a:rPr lang="en-US" sz="5599" dirty="0">
                <a:solidFill>
                  <a:srgbClr val="0070C0"/>
                </a:solidFill>
                <a:latin typeface="Arial Bold"/>
              </a:rPr>
              <a:t>Where Statement:-</a:t>
            </a:r>
          </a:p>
        </p:txBody>
      </p:sp>
      <p:sp>
        <p:nvSpPr>
          <p:cNvPr id="6" name="TextBox 6"/>
          <p:cNvSpPr txBox="1"/>
          <p:nvPr/>
        </p:nvSpPr>
        <p:spPr>
          <a:xfrm>
            <a:off x="1746250" y="2537460"/>
            <a:ext cx="13633450" cy="551433"/>
          </a:xfrm>
          <a:prstGeom prst="rect">
            <a:avLst/>
          </a:prstGeom>
        </p:spPr>
        <p:txBody>
          <a:bodyPr lIns="0" tIns="0" rIns="0" bIns="0" rtlCol="0" anchor="t">
            <a:spAutoFit/>
          </a:bodyPr>
          <a:lstStyle/>
          <a:p>
            <a:pPr marL="868680" lvl="1" indent="-434340" algn="l">
              <a:lnSpc>
                <a:spcPts val="4320"/>
              </a:lnSpc>
              <a:buFont typeface="Arial"/>
              <a:buChar char="•"/>
            </a:pPr>
            <a:r>
              <a:rPr lang="en-US" sz="3600" dirty="0">
                <a:solidFill>
                  <a:srgbClr val="0070C0"/>
                </a:solidFill>
                <a:latin typeface="Arial"/>
              </a:rPr>
              <a:t>Select * from </a:t>
            </a:r>
            <a:r>
              <a:rPr lang="en-US" sz="3600" dirty="0" err="1">
                <a:solidFill>
                  <a:srgbClr val="0070C0"/>
                </a:solidFill>
                <a:latin typeface="Arial"/>
              </a:rPr>
              <a:t>salary_detail</a:t>
            </a:r>
            <a:r>
              <a:rPr lang="en-US" sz="3600" dirty="0">
                <a:solidFill>
                  <a:srgbClr val="0070C0"/>
                </a:solidFill>
                <a:latin typeface="Arial"/>
              </a:rPr>
              <a:t> where  amount &lt;20000 ;</a:t>
            </a:r>
          </a:p>
        </p:txBody>
      </p:sp>
      <p:sp>
        <p:nvSpPr>
          <p:cNvPr id="7" name="Freeform 7" descr="where and greater"/>
          <p:cNvSpPr/>
          <p:nvPr/>
        </p:nvSpPr>
        <p:spPr>
          <a:xfrm>
            <a:off x="2374900" y="4136390"/>
            <a:ext cx="7467600" cy="4610100"/>
          </a:xfrm>
          <a:custGeom>
            <a:avLst/>
            <a:gdLst/>
            <a:ahLst/>
            <a:cxnLst/>
            <a:rect l="l" t="t" r="r" b="b"/>
            <a:pathLst>
              <a:path w="7467600" h="4610100">
                <a:moveTo>
                  <a:pt x="0" y="0"/>
                </a:moveTo>
                <a:lnTo>
                  <a:pt x="7467600" y="0"/>
                </a:lnTo>
                <a:lnTo>
                  <a:pt x="7467600" y="4610100"/>
                </a:lnTo>
                <a:lnTo>
                  <a:pt x="0" y="4610100"/>
                </a:lnTo>
                <a:lnTo>
                  <a:pt x="0" y="0"/>
                </a:lnTo>
                <a:close/>
              </a:path>
            </a:pathLst>
          </a:custGeom>
          <a:blipFill>
            <a:blip r:embed="rId4"/>
            <a:stretch>
              <a:fillRect/>
            </a:stretch>
          </a:blipFill>
        </p:spPr>
      </p:sp>
      <p:grpSp>
        <p:nvGrpSpPr>
          <p:cNvPr id="8" name="Group 8"/>
          <p:cNvGrpSpPr/>
          <p:nvPr/>
        </p:nvGrpSpPr>
        <p:grpSpPr>
          <a:xfrm>
            <a:off x="3572" y="0"/>
            <a:ext cx="18285620" cy="1255068"/>
            <a:chOff x="0" y="0"/>
            <a:chExt cx="24380827" cy="1673424"/>
          </a:xfrm>
          <a:solidFill>
            <a:schemeClr val="accent5">
              <a:lumMod val="60000"/>
              <a:lumOff val="40000"/>
            </a:schemeClr>
          </a:solidFill>
        </p:grpSpPr>
        <p:sp>
          <p:nvSpPr>
            <p:cNvPr id="9" name="Freeform 9"/>
            <p:cNvSpPr/>
            <p:nvPr/>
          </p:nvSpPr>
          <p:spPr>
            <a:xfrm>
              <a:off x="0" y="0"/>
              <a:ext cx="24380825" cy="1673479"/>
            </a:xfrm>
            <a:custGeom>
              <a:avLst/>
              <a:gdLst/>
              <a:ahLst/>
              <a:cxnLst/>
              <a:rect l="l" t="t" r="r" b="b"/>
              <a:pathLst>
                <a:path w="24380825" h="1673479">
                  <a:moveTo>
                    <a:pt x="0" y="0"/>
                  </a:moveTo>
                  <a:lnTo>
                    <a:pt x="24380825" y="0"/>
                  </a:lnTo>
                  <a:lnTo>
                    <a:pt x="24380825" y="1673479"/>
                  </a:lnTo>
                  <a:lnTo>
                    <a:pt x="0" y="1673479"/>
                  </a:lnTo>
                  <a:close/>
                </a:path>
              </a:pathLst>
            </a:custGeom>
            <a:grpFill/>
          </p:spPr>
        </p:sp>
      </p:gr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681536" y="5481438"/>
            <a:ext cx="914326" cy="914326"/>
          </a:xfrm>
          <a:custGeom>
            <a:avLst/>
            <a:gdLst/>
            <a:ahLst/>
            <a:cxnLst/>
            <a:rect l="l" t="t" r="r" b="b"/>
            <a:pathLst>
              <a:path w="914326" h="914326">
                <a:moveTo>
                  <a:pt x="0" y="0"/>
                </a:moveTo>
                <a:lnTo>
                  <a:pt x="914326" y="0"/>
                </a:lnTo>
                <a:lnTo>
                  <a:pt x="914326" y="914326"/>
                </a:lnTo>
                <a:lnTo>
                  <a:pt x="0" y="914326"/>
                </a:lnTo>
                <a:lnTo>
                  <a:pt x="0" y="0"/>
                </a:lnTo>
                <a:close/>
              </a:path>
            </a:pathLst>
          </a:custGeom>
          <a:blipFill>
            <a:blip r:embed="rId3"/>
            <a:stretch>
              <a:fillRect/>
            </a:stretch>
          </a:blipFill>
        </p:spPr>
      </p:sp>
      <p:grpSp>
        <p:nvGrpSpPr>
          <p:cNvPr id="3" name="Group 3"/>
          <p:cNvGrpSpPr/>
          <p:nvPr/>
        </p:nvGrpSpPr>
        <p:grpSpPr>
          <a:xfrm>
            <a:off x="1192" y="8284370"/>
            <a:ext cx="18288000" cy="2002630"/>
            <a:chOff x="0" y="0"/>
            <a:chExt cx="24384000" cy="2670173"/>
          </a:xfrm>
          <a:solidFill>
            <a:schemeClr val="accent5">
              <a:lumMod val="60000"/>
              <a:lumOff val="40000"/>
            </a:schemeClr>
          </a:solidFill>
        </p:grpSpPr>
        <p:sp>
          <p:nvSpPr>
            <p:cNvPr id="4" name="Freeform 4"/>
            <p:cNvSpPr/>
            <p:nvPr/>
          </p:nvSpPr>
          <p:spPr>
            <a:xfrm>
              <a:off x="0" y="0"/>
              <a:ext cx="24384000" cy="2670175"/>
            </a:xfrm>
            <a:custGeom>
              <a:avLst/>
              <a:gdLst/>
              <a:ahLst/>
              <a:cxnLst/>
              <a:rect l="l" t="t" r="r" b="b"/>
              <a:pathLst>
                <a:path w="24384000" h="2670175">
                  <a:moveTo>
                    <a:pt x="24384000" y="2670175"/>
                  </a:moveTo>
                  <a:lnTo>
                    <a:pt x="24384000" y="0"/>
                  </a:lnTo>
                  <a:lnTo>
                    <a:pt x="0" y="2670175"/>
                  </a:lnTo>
                  <a:close/>
                </a:path>
              </a:pathLst>
            </a:custGeom>
            <a:grpFill/>
          </p:spPr>
        </p:sp>
      </p:grpSp>
      <p:sp>
        <p:nvSpPr>
          <p:cNvPr id="5" name="TextBox 5"/>
          <p:cNvSpPr txBox="1"/>
          <p:nvPr/>
        </p:nvSpPr>
        <p:spPr>
          <a:xfrm>
            <a:off x="-557530" y="1619250"/>
            <a:ext cx="10166350" cy="1066800"/>
          </a:xfrm>
          <a:prstGeom prst="rect">
            <a:avLst/>
          </a:prstGeom>
        </p:spPr>
        <p:txBody>
          <a:bodyPr lIns="0" tIns="0" rIns="0" bIns="0" rtlCol="0" anchor="t">
            <a:spAutoFit/>
          </a:bodyPr>
          <a:lstStyle/>
          <a:p>
            <a:pPr algn="ctr">
              <a:lnSpc>
                <a:spcPts val="6719"/>
              </a:lnSpc>
            </a:pPr>
            <a:r>
              <a:rPr lang="en-US" sz="5599">
                <a:solidFill>
                  <a:srgbClr val="0070C0"/>
                </a:solidFill>
                <a:latin typeface="Arial Bold"/>
              </a:rPr>
              <a:t>Or Statement:-</a:t>
            </a:r>
          </a:p>
        </p:txBody>
      </p:sp>
      <p:sp>
        <p:nvSpPr>
          <p:cNvPr id="6" name="TextBox 6"/>
          <p:cNvSpPr txBox="1"/>
          <p:nvPr/>
        </p:nvSpPr>
        <p:spPr>
          <a:xfrm>
            <a:off x="1746250" y="2952750"/>
            <a:ext cx="13633450" cy="721360"/>
          </a:xfrm>
          <a:prstGeom prst="rect">
            <a:avLst/>
          </a:prstGeom>
        </p:spPr>
        <p:txBody>
          <a:bodyPr lIns="0" tIns="0" rIns="0" bIns="0" rtlCol="0" anchor="t">
            <a:spAutoFit/>
          </a:bodyPr>
          <a:lstStyle/>
          <a:p>
            <a:pPr marL="868680" lvl="1" indent="-434340" algn="l">
              <a:lnSpc>
                <a:spcPts val="4320"/>
              </a:lnSpc>
              <a:buFont typeface="Arial"/>
              <a:buChar char="•"/>
            </a:pPr>
            <a:r>
              <a:rPr lang="en-US" sz="3600">
                <a:solidFill>
                  <a:srgbClr val="0070C0"/>
                </a:solidFill>
                <a:latin typeface="Arial"/>
              </a:rPr>
              <a:t>select * from employee_det where dep_no=50 or dep_no=60 ;</a:t>
            </a:r>
          </a:p>
        </p:txBody>
      </p:sp>
      <p:sp>
        <p:nvSpPr>
          <p:cNvPr id="7" name="Freeform 7" descr="or"/>
          <p:cNvSpPr/>
          <p:nvPr/>
        </p:nvSpPr>
        <p:spPr>
          <a:xfrm>
            <a:off x="2806700" y="4423410"/>
            <a:ext cx="8115300" cy="4495800"/>
          </a:xfrm>
          <a:custGeom>
            <a:avLst/>
            <a:gdLst/>
            <a:ahLst/>
            <a:cxnLst/>
            <a:rect l="l" t="t" r="r" b="b"/>
            <a:pathLst>
              <a:path w="8115300" h="4495800">
                <a:moveTo>
                  <a:pt x="0" y="0"/>
                </a:moveTo>
                <a:lnTo>
                  <a:pt x="8115300" y="0"/>
                </a:lnTo>
                <a:lnTo>
                  <a:pt x="8115300" y="4495800"/>
                </a:lnTo>
                <a:lnTo>
                  <a:pt x="0" y="4495800"/>
                </a:lnTo>
                <a:lnTo>
                  <a:pt x="0" y="0"/>
                </a:lnTo>
                <a:close/>
              </a:path>
            </a:pathLst>
          </a:custGeom>
          <a:blipFill>
            <a:blip r:embed="rId4"/>
            <a:stretch>
              <a:fillRect/>
            </a:stretch>
          </a:blipFill>
        </p:spPr>
      </p:sp>
      <p:grpSp>
        <p:nvGrpSpPr>
          <p:cNvPr id="8" name="Group 8"/>
          <p:cNvGrpSpPr/>
          <p:nvPr/>
        </p:nvGrpSpPr>
        <p:grpSpPr>
          <a:xfrm>
            <a:off x="3572" y="0"/>
            <a:ext cx="18285620" cy="1255068"/>
            <a:chOff x="0" y="0"/>
            <a:chExt cx="24380827" cy="1673424"/>
          </a:xfrm>
          <a:solidFill>
            <a:schemeClr val="accent5">
              <a:lumMod val="60000"/>
              <a:lumOff val="40000"/>
            </a:schemeClr>
          </a:solidFill>
        </p:grpSpPr>
        <p:sp>
          <p:nvSpPr>
            <p:cNvPr id="9" name="Freeform 9"/>
            <p:cNvSpPr/>
            <p:nvPr/>
          </p:nvSpPr>
          <p:spPr>
            <a:xfrm>
              <a:off x="0" y="0"/>
              <a:ext cx="24380825" cy="1673479"/>
            </a:xfrm>
            <a:custGeom>
              <a:avLst/>
              <a:gdLst/>
              <a:ahLst/>
              <a:cxnLst/>
              <a:rect l="l" t="t" r="r" b="b"/>
              <a:pathLst>
                <a:path w="24380825" h="1673479">
                  <a:moveTo>
                    <a:pt x="0" y="0"/>
                  </a:moveTo>
                  <a:lnTo>
                    <a:pt x="24380825" y="0"/>
                  </a:lnTo>
                  <a:lnTo>
                    <a:pt x="24380825" y="1673479"/>
                  </a:lnTo>
                  <a:lnTo>
                    <a:pt x="0" y="1673479"/>
                  </a:lnTo>
                  <a:close/>
                </a:path>
              </a:pathLst>
            </a:custGeom>
            <a:grpFill/>
          </p:spPr>
        </p:sp>
      </p:gr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681536" y="5481438"/>
            <a:ext cx="914326" cy="914326"/>
          </a:xfrm>
          <a:custGeom>
            <a:avLst/>
            <a:gdLst/>
            <a:ahLst/>
            <a:cxnLst/>
            <a:rect l="l" t="t" r="r" b="b"/>
            <a:pathLst>
              <a:path w="914326" h="914326">
                <a:moveTo>
                  <a:pt x="0" y="0"/>
                </a:moveTo>
                <a:lnTo>
                  <a:pt x="914326" y="0"/>
                </a:lnTo>
                <a:lnTo>
                  <a:pt x="914326" y="914326"/>
                </a:lnTo>
                <a:lnTo>
                  <a:pt x="0" y="914326"/>
                </a:lnTo>
                <a:lnTo>
                  <a:pt x="0" y="0"/>
                </a:lnTo>
                <a:close/>
              </a:path>
            </a:pathLst>
          </a:custGeom>
          <a:blipFill>
            <a:blip r:embed="rId3"/>
            <a:stretch>
              <a:fillRect/>
            </a:stretch>
          </a:blipFill>
        </p:spPr>
      </p:sp>
      <p:grpSp>
        <p:nvGrpSpPr>
          <p:cNvPr id="3" name="Group 3"/>
          <p:cNvGrpSpPr/>
          <p:nvPr/>
        </p:nvGrpSpPr>
        <p:grpSpPr>
          <a:xfrm>
            <a:off x="1192" y="8284370"/>
            <a:ext cx="18288000" cy="2002630"/>
            <a:chOff x="0" y="0"/>
            <a:chExt cx="24384000" cy="2670173"/>
          </a:xfrm>
          <a:solidFill>
            <a:schemeClr val="accent5">
              <a:lumMod val="60000"/>
              <a:lumOff val="40000"/>
            </a:schemeClr>
          </a:solidFill>
        </p:grpSpPr>
        <p:sp>
          <p:nvSpPr>
            <p:cNvPr id="4" name="Freeform 4"/>
            <p:cNvSpPr/>
            <p:nvPr/>
          </p:nvSpPr>
          <p:spPr>
            <a:xfrm>
              <a:off x="0" y="0"/>
              <a:ext cx="24384000" cy="2670175"/>
            </a:xfrm>
            <a:custGeom>
              <a:avLst/>
              <a:gdLst/>
              <a:ahLst/>
              <a:cxnLst/>
              <a:rect l="l" t="t" r="r" b="b"/>
              <a:pathLst>
                <a:path w="24384000" h="2670175">
                  <a:moveTo>
                    <a:pt x="24384000" y="2670175"/>
                  </a:moveTo>
                  <a:lnTo>
                    <a:pt x="24384000" y="0"/>
                  </a:lnTo>
                  <a:lnTo>
                    <a:pt x="0" y="2670175"/>
                  </a:lnTo>
                  <a:close/>
                </a:path>
              </a:pathLst>
            </a:custGeom>
            <a:grpFill/>
          </p:spPr>
        </p:sp>
      </p:grpSp>
      <p:grpSp>
        <p:nvGrpSpPr>
          <p:cNvPr id="5" name="Group 5"/>
          <p:cNvGrpSpPr/>
          <p:nvPr/>
        </p:nvGrpSpPr>
        <p:grpSpPr>
          <a:xfrm>
            <a:off x="3572" y="0"/>
            <a:ext cx="18285620" cy="1255068"/>
            <a:chOff x="0" y="0"/>
            <a:chExt cx="24380827" cy="1673424"/>
          </a:xfrm>
          <a:solidFill>
            <a:schemeClr val="accent5">
              <a:lumMod val="60000"/>
              <a:lumOff val="40000"/>
            </a:schemeClr>
          </a:solidFill>
        </p:grpSpPr>
        <p:sp>
          <p:nvSpPr>
            <p:cNvPr id="6" name="Freeform 6"/>
            <p:cNvSpPr/>
            <p:nvPr/>
          </p:nvSpPr>
          <p:spPr>
            <a:xfrm>
              <a:off x="0" y="0"/>
              <a:ext cx="24380825" cy="1673479"/>
            </a:xfrm>
            <a:custGeom>
              <a:avLst/>
              <a:gdLst/>
              <a:ahLst/>
              <a:cxnLst/>
              <a:rect l="l" t="t" r="r" b="b"/>
              <a:pathLst>
                <a:path w="24380825" h="1673479">
                  <a:moveTo>
                    <a:pt x="0" y="0"/>
                  </a:moveTo>
                  <a:lnTo>
                    <a:pt x="24380825" y="0"/>
                  </a:lnTo>
                  <a:lnTo>
                    <a:pt x="24380825" y="1673479"/>
                  </a:lnTo>
                  <a:lnTo>
                    <a:pt x="0" y="1673479"/>
                  </a:lnTo>
                  <a:close/>
                </a:path>
              </a:pathLst>
            </a:custGeom>
            <a:grpFill/>
          </p:spPr>
        </p:sp>
      </p:grpSp>
      <p:sp>
        <p:nvSpPr>
          <p:cNvPr id="7" name="TextBox 7"/>
          <p:cNvSpPr txBox="1"/>
          <p:nvPr/>
        </p:nvSpPr>
        <p:spPr>
          <a:xfrm>
            <a:off x="734859" y="2828408"/>
            <a:ext cx="14936470" cy="5306060"/>
          </a:xfrm>
          <a:prstGeom prst="rect">
            <a:avLst/>
          </a:prstGeom>
        </p:spPr>
        <p:txBody>
          <a:bodyPr lIns="0" tIns="0" rIns="0" bIns="0" rtlCol="0" anchor="t">
            <a:spAutoFit/>
          </a:bodyPr>
          <a:lstStyle/>
          <a:p>
            <a:pPr marL="1158240" lvl="1" indent="-579120" algn="just">
              <a:lnSpc>
                <a:spcPts val="5759"/>
              </a:lnSpc>
              <a:buFont typeface="Arial"/>
              <a:buChar char="•"/>
            </a:pPr>
            <a:r>
              <a:rPr lang="en-US" sz="4800" dirty="0">
                <a:solidFill>
                  <a:srgbClr val="0070C0"/>
                </a:solidFill>
                <a:latin typeface="Arial"/>
              </a:rPr>
              <a:t>A database is a vast collection of data that is stored and retrieved electronically system.</a:t>
            </a:r>
          </a:p>
          <a:p>
            <a:pPr marL="1158240" lvl="1" indent="-579120" algn="just">
              <a:lnSpc>
                <a:spcPts val="5759"/>
              </a:lnSpc>
            </a:pPr>
            <a:endParaRPr lang="en-US" sz="4800" dirty="0">
              <a:solidFill>
                <a:srgbClr val="0070C0"/>
              </a:solidFill>
              <a:latin typeface="Arial"/>
            </a:endParaRPr>
          </a:p>
          <a:p>
            <a:pPr marL="1158240" lvl="1" indent="-579120" algn="just">
              <a:lnSpc>
                <a:spcPts val="5759"/>
              </a:lnSpc>
              <a:buFont typeface="Arial"/>
              <a:buChar char="•"/>
            </a:pPr>
            <a:r>
              <a:rPr lang="en-US" sz="4800" dirty="0">
                <a:solidFill>
                  <a:srgbClr val="0070C0"/>
                </a:solidFill>
                <a:latin typeface="Arial"/>
              </a:rPr>
              <a:t>This structured data stored in the database is processed manipulated and updated to perform various operations.</a:t>
            </a:r>
          </a:p>
          <a:p>
            <a:pPr marL="1158240" lvl="1" indent="-579120" algn="ctr">
              <a:lnSpc>
                <a:spcPts val="5759"/>
              </a:lnSpc>
            </a:pPr>
            <a:endParaRPr lang="en-US" sz="4800" dirty="0">
              <a:solidFill>
                <a:srgbClr val="0070C0"/>
              </a:solidFill>
              <a:latin typeface="Arial"/>
            </a:endParaRPr>
          </a:p>
        </p:txBody>
      </p:sp>
      <p:sp>
        <p:nvSpPr>
          <p:cNvPr id="8" name="TextBox 8"/>
          <p:cNvSpPr txBox="1"/>
          <p:nvPr/>
        </p:nvSpPr>
        <p:spPr>
          <a:xfrm>
            <a:off x="609600" y="1578723"/>
            <a:ext cx="7593494" cy="1291376"/>
          </a:xfrm>
          <a:prstGeom prst="rect">
            <a:avLst/>
          </a:prstGeom>
        </p:spPr>
        <p:txBody>
          <a:bodyPr lIns="0" tIns="0" rIns="0" bIns="0" rtlCol="0" anchor="t">
            <a:spAutoFit/>
          </a:bodyPr>
          <a:lstStyle/>
          <a:p>
            <a:pPr algn="ctr">
              <a:lnSpc>
                <a:spcPts val="6719"/>
              </a:lnSpc>
            </a:pPr>
            <a:r>
              <a:rPr lang="en-US" sz="5599" dirty="0">
                <a:solidFill>
                  <a:srgbClr val="0070C0"/>
                </a:solidFill>
                <a:latin typeface="Arial Bold"/>
              </a:rPr>
              <a:t>What is Database?</a:t>
            </a:r>
          </a:p>
        </p:txBody>
      </p:sp>
      <p:sp>
        <p:nvSpPr>
          <p:cNvPr id="9" name="TextBox 9"/>
          <p:cNvSpPr txBox="1"/>
          <p:nvPr/>
        </p:nvSpPr>
        <p:spPr>
          <a:xfrm>
            <a:off x="1710604" y="5925798"/>
            <a:ext cx="14866792" cy="373380"/>
          </a:xfrm>
          <a:prstGeom prst="rect">
            <a:avLst/>
          </a:prstGeom>
        </p:spPr>
        <p:txBody>
          <a:bodyPr lIns="0" tIns="0" rIns="0" bIns="0" rtlCol="0" anchor="t">
            <a:spAutoFit/>
          </a:bodyPr>
          <a:lstStyle/>
          <a:p>
            <a:pPr algn="ctr">
              <a:lnSpc>
                <a:spcPts val="1767"/>
              </a:lnSpc>
            </a:pPr>
            <a:r>
              <a:rPr lang="en-US" sz="1159">
                <a:solidFill>
                  <a:srgbClr val="808080"/>
                </a:solidFill>
                <a:latin typeface="Arial"/>
              </a:rPr>
              <a:t>.</a:t>
            </a: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681536" y="5481438"/>
            <a:ext cx="914326" cy="914326"/>
          </a:xfrm>
          <a:custGeom>
            <a:avLst/>
            <a:gdLst/>
            <a:ahLst/>
            <a:cxnLst/>
            <a:rect l="l" t="t" r="r" b="b"/>
            <a:pathLst>
              <a:path w="914326" h="914326">
                <a:moveTo>
                  <a:pt x="0" y="0"/>
                </a:moveTo>
                <a:lnTo>
                  <a:pt x="914326" y="0"/>
                </a:lnTo>
                <a:lnTo>
                  <a:pt x="914326" y="914326"/>
                </a:lnTo>
                <a:lnTo>
                  <a:pt x="0" y="914326"/>
                </a:lnTo>
                <a:lnTo>
                  <a:pt x="0" y="0"/>
                </a:lnTo>
                <a:close/>
              </a:path>
            </a:pathLst>
          </a:custGeom>
          <a:blipFill>
            <a:blip r:embed="rId3"/>
            <a:stretch>
              <a:fillRect/>
            </a:stretch>
          </a:blipFill>
        </p:spPr>
      </p:sp>
      <p:grpSp>
        <p:nvGrpSpPr>
          <p:cNvPr id="3" name="Group 3"/>
          <p:cNvGrpSpPr/>
          <p:nvPr/>
        </p:nvGrpSpPr>
        <p:grpSpPr>
          <a:xfrm>
            <a:off x="1192" y="8284370"/>
            <a:ext cx="18288000" cy="2002630"/>
            <a:chOff x="0" y="0"/>
            <a:chExt cx="24384000" cy="2670173"/>
          </a:xfrm>
          <a:solidFill>
            <a:schemeClr val="accent5">
              <a:lumMod val="60000"/>
              <a:lumOff val="40000"/>
            </a:schemeClr>
          </a:solidFill>
        </p:grpSpPr>
        <p:sp>
          <p:nvSpPr>
            <p:cNvPr id="4" name="Freeform 4"/>
            <p:cNvSpPr/>
            <p:nvPr/>
          </p:nvSpPr>
          <p:spPr>
            <a:xfrm>
              <a:off x="0" y="0"/>
              <a:ext cx="24384000" cy="2670175"/>
            </a:xfrm>
            <a:custGeom>
              <a:avLst/>
              <a:gdLst/>
              <a:ahLst/>
              <a:cxnLst/>
              <a:rect l="l" t="t" r="r" b="b"/>
              <a:pathLst>
                <a:path w="24384000" h="2670175">
                  <a:moveTo>
                    <a:pt x="24384000" y="2670175"/>
                  </a:moveTo>
                  <a:lnTo>
                    <a:pt x="24384000" y="0"/>
                  </a:lnTo>
                  <a:lnTo>
                    <a:pt x="0" y="2670175"/>
                  </a:lnTo>
                  <a:close/>
                </a:path>
              </a:pathLst>
            </a:custGeom>
            <a:grpFill/>
          </p:spPr>
        </p:sp>
      </p:grpSp>
      <p:sp>
        <p:nvSpPr>
          <p:cNvPr id="5" name="TextBox 5"/>
          <p:cNvSpPr txBox="1"/>
          <p:nvPr/>
        </p:nvSpPr>
        <p:spPr>
          <a:xfrm>
            <a:off x="162560" y="1330960"/>
            <a:ext cx="10166350" cy="1066800"/>
          </a:xfrm>
          <a:prstGeom prst="rect">
            <a:avLst/>
          </a:prstGeom>
        </p:spPr>
        <p:txBody>
          <a:bodyPr lIns="0" tIns="0" rIns="0" bIns="0" rtlCol="0" anchor="t">
            <a:spAutoFit/>
          </a:bodyPr>
          <a:lstStyle/>
          <a:p>
            <a:pPr algn="ctr">
              <a:lnSpc>
                <a:spcPts val="6719"/>
              </a:lnSpc>
            </a:pPr>
            <a:r>
              <a:rPr lang="en-US" sz="5599">
                <a:solidFill>
                  <a:srgbClr val="0070C0"/>
                </a:solidFill>
                <a:latin typeface="Arial Bold"/>
              </a:rPr>
              <a:t>And Statement:-</a:t>
            </a:r>
          </a:p>
        </p:txBody>
      </p:sp>
      <p:sp>
        <p:nvSpPr>
          <p:cNvPr id="6" name="TextBox 6"/>
          <p:cNvSpPr txBox="1"/>
          <p:nvPr/>
        </p:nvSpPr>
        <p:spPr>
          <a:xfrm>
            <a:off x="1746250" y="2933700"/>
            <a:ext cx="15185390" cy="721360"/>
          </a:xfrm>
          <a:prstGeom prst="rect">
            <a:avLst/>
          </a:prstGeom>
        </p:spPr>
        <p:txBody>
          <a:bodyPr lIns="0" tIns="0" rIns="0" bIns="0" rtlCol="0" anchor="t">
            <a:spAutoFit/>
          </a:bodyPr>
          <a:lstStyle/>
          <a:p>
            <a:pPr marL="868680" lvl="1" indent="-434340" algn="l">
              <a:lnSpc>
                <a:spcPts val="4320"/>
              </a:lnSpc>
              <a:buFont typeface="Arial"/>
              <a:buChar char="•"/>
            </a:pPr>
            <a:r>
              <a:rPr lang="en-US" sz="3600">
                <a:solidFill>
                  <a:srgbClr val="0070C0"/>
                </a:solidFill>
                <a:latin typeface="Arial"/>
              </a:rPr>
              <a:t>select * from salary_detail where emp_id &gt;17015 and amount&gt;25000 ;</a:t>
            </a:r>
          </a:p>
        </p:txBody>
      </p:sp>
      <p:sp>
        <p:nvSpPr>
          <p:cNvPr id="7" name="Freeform 7" descr="And statement"/>
          <p:cNvSpPr/>
          <p:nvPr/>
        </p:nvSpPr>
        <p:spPr>
          <a:xfrm>
            <a:off x="2518410" y="4423410"/>
            <a:ext cx="8115300" cy="3771900"/>
          </a:xfrm>
          <a:custGeom>
            <a:avLst/>
            <a:gdLst/>
            <a:ahLst/>
            <a:cxnLst/>
            <a:rect l="l" t="t" r="r" b="b"/>
            <a:pathLst>
              <a:path w="8115300" h="3771900">
                <a:moveTo>
                  <a:pt x="0" y="0"/>
                </a:moveTo>
                <a:lnTo>
                  <a:pt x="8115300" y="0"/>
                </a:lnTo>
                <a:lnTo>
                  <a:pt x="8115300" y="3771900"/>
                </a:lnTo>
                <a:lnTo>
                  <a:pt x="0" y="3771900"/>
                </a:lnTo>
                <a:lnTo>
                  <a:pt x="0" y="0"/>
                </a:lnTo>
                <a:close/>
              </a:path>
            </a:pathLst>
          </a:custGeom>
          <a:blipFill>
            <a:blip r:embed="rId4"/>
            <a:stretch>
              <a:fillRect/>
            </a:stretch>
          </a:blipFill>
        </p:spPr>
      </p:sp>
      <p:grpSp>
        <p:nvGrpSpPr>
          <p:cNvPr id="8" name="Group 8"/>
          <p:cNvGrpSpPr/>
          <p:nvPr/>
        </p:nvGrpSpPr>
        <p:grpSpPr>
          <a:xfrm>
            <a:off x="3572" y="0"/>
            <a:ext cx="18285620" cy="1255068"/>
            <a:chOff x="0" y="0"/>
            <a:chExt cx="24380827" cy="1673424"/>
          </a:xfrm>
          <a:solidFill>
            <a:schemeClr val="accent5">
              <a:lumMod val="60000"/>
              <a:lumOff val="40000"/>
            </a:schemeClr>
          </a:solidFill>
        </p:grpSpPr>
        <p:sp>
          <p:nvSpPr>
            <p:cNvPr id="9" name="Freeform 9"/>
            <p:cNvSpPr/>
            <p:nvPr/>
          </p:nvSpPr>
          <p:spPr>
            <a:xfrm>
              <a:off x="0" y="0"/>
              <a:ext cx="24380825" cy="1673479"/>
            </a:xfrm>
            <a:custGeom>
              <a:avLst/>
              <a:gdLst/>
              <a:ahLst/>
              <a:cxnLst/>
              <a:rect l="l" t="t" r="r" b="b"/>
              <a:pathLst>
                <a:path w="24380825" h="1673479">
                  <a:moveTo>
                    <a:pt x="0" y="0"/>
                  </a:moveTo>
                  <a:lnTo>
                    <a:pt x="24380825" y="0"/>
                  </a:lnTo>
                  <a:lnTo>
                    <a:pt x="24380825" y="1673479"/>
                  </a:lnTo>
                  <a:lnTo>
                    <a:pt x="0" y="1673479"/>
                  </a:lnTo>
                  <a:close/>
                </a:path>
              </a:pathLst>
            </a:custGeom>
            <a:grpFill/>
          </p:spPr>
        </p:sp>
      </p:gr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681536" y="5481438"/>
            <a:ext cx="914326" cy="914326"/>
          </a:xfrm>
          <a:custGeom>
            <a:avLst/>
            <a:gdLst/>
            <a:ahLst/>
            <a:cxnLst/>
            <a:rect l="l" t="t" r="r" b="b"/>
            <a:pathLst>
              <a:path w="914326" h="914326">
                <a:moveTo>
                  <a:pt x="0" y="0"/>
                </a:moveTo>
                <a:lnTo>
                  <a:pt x="914326" y="0"/>
                </a:lnTo>
                <a:lnTo>
                  <a:pt x="914326" y="914326"/>
                </a:lnTo>
                <a:lnTo>
                  <a:pt x="0" y="914326"/>
                </a:lnTo>
                <a:lnTo>
                  <a:pt x="0" y="0"/>
                </a:lnTo>
                <a:close/>
              </a:path>
            </a:pathLst>
          </a:custGeom>
          <a:blipFill>
            <a:blip r:embed="rId3"/>
            <a:stretch>
              <a:fillRect/>
            </a:stretch>
          </a:blipFill>
        </p:spPr>
      </p:sp>
      <p:grpSp>
        <p:nvGrpSpPr>
          <p:cNvPr id="3" name="Group 3"/>
          <p:cNvGrpSpPr/>
          <p:nvPr/>
        </p:nvGrpSpPr>
        <p:grpSpPr>
          <a:xfrm>
            <a:off x="1192" y="8322470"/>
            <a:ext cx="18288000" cy="2002630"/>
            <a:chOff x="0" y="0"/>
            <a:chExt cx="24384000" cy="2670173"/>
          </a:xfrm>
          <a:solidFill>
            <a:schemeClr val="accent5">
              <a:lumMod val="60000"/>
              <a:lumOff val="40000"/>
            </a:schemeClr>
          </a:solidFill>
        </p:grpSpPr>
        <p:sp>
          <p:nvSpPr>
            <p:cNvPr id="4" name="Freeform 4"/>
            <p:cNvSpPr/>
            <p:nvPr/>
          </p:nvSpPr>
          <p:spPr>
            <a:xfrm>
              <a:off x="0" y="0"/>
              <a:ext cx="24384000" cy="2670175"/>
            </a:xfrm>
            <a:custGeom>
              <a:avLst/>
              <a:gdLst/>
              <a:ahLst/>
              <a:cxnLst/>
              <a:rect l="l" t="t" r="r" b="b"/>
              <a:pathLst>
                <a:path w="24384000" h="2670175">
                  <a:moveTo>
                    <a:pt x="24384000" y="2670175"/>
                  </a:moveTo>
                  <a:lnTo>
                    <a:pt x="24384000" y="0"/>
                  </a:lnTo>
                  <a:lnTo>
                    <a:pt x="0" y="2670175"/>
                  </a:lnTo>
                  <a:close/>
                </a:path>
              </a:pathLst>
            </a:custGeom>
            <a:grpFill/>
          </p:spPr>
        </p:sp>
      </p:grpSp>
      <p:sp>
        <p:nvSpPr>
          <p:cNvPr id="5" name="TextBox 5"/>
          <p:cNvSpPr txBox="1"/>
          <p:nvPr/>
        </p:nvSpPr>
        <p:spPr>
          <a:xfrm>
            <a:off x="-414020" y="1619250"/>
            <a:ext cx="10166350" cy="1066800"/>
          </a:xfrm>
          <a:prstGeom prst="rect">
            <a:avLst/>
          </a:prstGeom>
        </p:spPr>
        <p:txBody>
          <a:bodyPr lIns="0" tIns="0" rIns="0" bIns="0" rtlCol="0" anchor="t">
            <a:spAutoFit/>
          </a:bodyPr>
          <a:lstStyle/>
          <a:p>
            <a:pPr algn="ctr">
              <a:lnSpc>
                <a:spcPts val="6719"/>
              </a:lnSpc>
            </a:pPr>
            <a:r>
              <a:rPr lang="en-US" sz="5599">
                <a:solidFill>
                  <a:srgbClr val="0070C0"/>
                </a:solidFill>
                <a:latin typeface="Arial Bold"/>
              </a:rPr>
              <a:t>In Statement:-</a:t>
            </a:r>
          </a:p>
        </p:txBody>
      </p:sp>
      <p:sp>
        <p:nvSpPr>
          <p:cNvPr id="6" name="TextBox 6"/>
          <p:cNvSpPr txBox="1"/>
          <p:nvPr/>
        </p:nvSpPr>
        <p:spPr>
          <a:xfrm>
            <a:off x="1889760" y="3241040"/>
            <a:ext cx="15185390" cy="721360"/>
          </a:xfrm>
          <a:prstGeom prst="rect">
            <a:avLst/>
          </a:prstGeom>
        </p:spPr>
        <p:txBody>
          <a:bodyPr lIns="0" tIns="0" rIns="0" bIns="0" rtlCol="0" anchor="t">
            <a:spAutoFit/>
          </a:bodyPr>
          <a:lstStyle/>
          <a:p>
            <a:pPr marL="868680" lvl="1" indent="-434340" algn="l">
              <a:lnSpc>
                <a:spcPts val="4320"/>
              </a:lnSpc>
              <a:buFont typeface="Arial"/>
              <a:buChar char="•"/>
            </a:pPr>
            <a:r>
              <a:rPr lang="en-US" sz="3600">
                <a:solidFill>
                  <a:srgbClr val="0070C0"/>
                </a:solidFill>
                <a:latin typeface="Arial"/>
              </a:rPr>
              <a:t>select * from salary_detail where emp_id in( 17016,17033,17027) ;</a:t>
            </a:r>
          </a:p>
        </p:txBody>
      </p:sp>
      <p:sp>
        <p:nvSpPr>
          <p:cNvPr id="7" name="Freeform 7" descr="in"/>
          <p:cNvSpPr/>
          <p:nvPr/>
        </p:nvSpPr>
        <p:spPr>
          <a:xfrm>
            <a:off x="2518410" y="5431790"/>
            <a:ext cx="7524750" cy="2990850"/>
          </a:xfrm>
          <a:custGeom>
            <a:avLst/>
            <a:gdLst/>
            <a:ahLst/>
            <a:cxnLst/>
            <a:rect l="l" t="t" r="r" b="b"/>
            <a:pathLst>
              <a:path w="7524750" h="2990850">
                <a:moveTo>
                  <a:pt x="0" y="0"/>
                </a:moveTo>
                <a:lnTo>
                  <a:pt x="7524750" y="0"/>
                </a:lnTo>
                <a:lnTo>
                  <a:pt x="7524750" y="2990850"/>
                </a:lnTo>
                <a:lnTo>
                  <a:pt x="0" y="2990850"/>
                </a:lnTo>
                <a:lnTo>
                  <a:pt x="0" y="0"/>
                </a:lnTo>
                <a:close/>
              </a:path>
            </a:pathLst>
          </a:custGeom>
          <a:blipFill>
            <a:blip r:embed="rId4"/>
            <a:stretch>
              <a:fillRect/>
            </a:stretch>
          </a:blipFill>
        </p:spPr>
      </p:sp>
      <p:grpSp>
        <p:nvGrpSpPr>
          <p:cNvPr id="8" name="Group 8"/>
          <p:cNvGrpSpPr/>
          <p:nvPr/>
        </p:nvGrpSpPr>
        <p:grpSpPr>
          <a:xfrm>
            <a:off x="3572" y="0"/>
            <a:ext cx="18285620" cy="1255068"/>
            <a:chOff x="0" y="0"/>
            <a:chExt cx="24380827" cy="1673424"/>
          </a:xfrm>
          <a:solidFill>
            <a:schemeClr val="accent5">
              <a:lumMod val="60000"/>
              <a:lumOff val="40000"/>
            </a:schemeClr>
          </a:solidFill>
        </p:grpSpPr>
        <p:sp>
          <p:nvSpPr>
            <p:cNvPr id="9" name="Freeform 9"/>
            <p:cNvSpPr/>
            <p:nvPr/>
          </p:nvSpPr>
          <p:spPr>
            <a:xfrm>
              <a:off x="0" y="0"/>
              <a:ext cx="24380825" cy="1673479"/>
            </a:xfrm>
            <a:custGeom>
              <a:avLst/>
              <a:gdLst/>
              <a:ahLst/>
              <a:cxnLst/>
              <a:rect l="l" t="t" r="r" b="b"/>
              <a:pathLst>
                <a:path w="24380825" h="1673479">
                  <a:moveTo>
                    <a:pt x="0" y="0"/>
                  </a:moveTo>
                  <a:lnTo>
                    <a:pt x="24380825" y="0"/>
                  </a:lnTo>
                  <a:lnTo>
                    <a:pt x="24380825" y="1673479"/>
                  </a:lnTo>
                  <a:lnTo>
                    <a:pt x="0" y="1673479"/>
                  </a:lnTo>
                  <a:close/>
                </a:path>
              </a:pathLst>
            </a:custGeom>
            <a:grpFill/>
          </p:spPr>
        </p:sp>
      </p:gr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681536" y="5481438"/>
            <a:ext cx="914326" cy="914326"/>
          </a:xfrm>
          <a:custGeom>
            <a:avLst/>
            <a:gdLst/>
            <a:ahLst/>
            <a:cxnLst/>
            <a:rect l="l" t="t" r="r" b="b"/>
            <a:pathLst>
              <a:path w="914326" h="914326">
                <a:moveTo>
                  <a:pt x="0" y="0"/>
                </a:moveTo>
                <a:lnTo>
                  <a:pt x="914326" y="0"/>
                </a:lnTo>
                <a:lnTo>
                  <a:pt x="914326" y="914326"/>
                </a:lnTo>
                <a:lnTo>
                  <a:pt x="0" y="914326"/>
                </a:lnTo>
                <a:lnTo>
                  <a:pt x="0" y="0"/>
                </a:lnTo>
                <a:close/>
              </a:path>
            </a:pathLst>
          </a:custGeom>
          <a:blipFill>
            <a:blip r:embed="rId3"/>
            <a:stretch>
              <a:fillRect/>
            </a:stretch>
          </a:blipFill>
        </p:spPr>
      </p:sp>
      <p:grpSp>
        <p:nvGrpSpPr>
          <p:cNvPr id="3" name="Group 3"/>
          <p:cNvGrpSpPr/>
          <p:nvPr/>
        </p:nvGrpSpPr>
        <p:grpSpPr>
          <a:xfrm>
            <a:off x="1192" y="8284370"/>
            <a:ext cx="18288000" cy="2002630"/>
            <a:chOff x="0" y="0"/>
            <a:chExt cx="24384000" cy="2670173"/>
          </a:xfrm>
        </p:grpSpPr>
        <p:sp>
          <p:nvSpPr>
            <p:cNvPr id="4" name="Freeform 4"/>
            <p:cNvSpPr/>
            <p:nvPr/>
          </p:nvSpPr>
          <p:spPr>
            <a:xfrm>
              <a:off x="0" y="0"/>
              <a:ext cx="24384000" cy="2670175"/>
            </a:xfrm>
            <a:custGeom>
              <a:avLst/>
              <a:gdLst/>
              <a:ahLst/>
              <a:cxnLst/>
              <a:rect l="l" t="t" r="r" b="b"/>
              <a:pathLst>
                <a:path w="24384000" h="2670175">
                  <a:moveTo>
                    <a:pt x="24384000" y="2670175"/>
                  </a:moveTo>
                  <a:lnTo>
                    <a:pt x="24384000" y="0"/>
                  </a:lnTo>
                  <a:lnTo>
                    <a:pt x="0" y="2670175"/>
                  </a:lnTo>
                  <a:close/>
                </a:path>
              </a:pathLst>
            </a:custGeom>
            <a:solidFill>
              <a:schemeClr val="accent5">
                <a:lumMod val="60000"/>
                <a:lumOff val="40000"/>
              </a:schemeClr>
            </a:solidFill>
          </p:spPr>
        </p:sp>
      </p:grpSp>
      <p:sp>
        <p:nvSpPr>
          <p:cNvPr id="5" name="TextBox 5"/>
          <p:cNvSpPr txBox="1"/>
          <p:nvPr/>
        </p:nvSpPr>
        <p:spPr>
          <a:xfrm>
            <a:off x="-414020" y="1619250"/>
            <a:ext cx="10166350" cy="1066800"/>
          </a:xfrm>
          <a:prstGeom prst="rect">
            <a:avLst/>
          </a:prstGeom>
        </p:spPr>
        <p:txBody>
          <a:bodyPr lIns="0" tIns="0" rIns="0" bIns="0" rtlCol="0" anchor="t">
            <a:spAutoFit/>
          </a:bodyPr>
          <a:lstStyle/>
          <a:p>
            <a:pPr algn="ctr">
              <a:lnSpc>
                <a:spcPts val="6719"/>
              </a:lnSpc>
            </a:pPr>
            <a:r>
              <a:rPr lang="en-US" sz="5599">
                <a:solidFill>
                  <a:srgbClr val="0070C0"/>
                </a:solidFill>
                <a:latin typeface="Arial Bold"/>
              </a:rPr>
              <a:t>Not In Statement:-</a:t>
            </a:r>
          </a:p>
        </p:txBody>
      </p:sp>
      <p:sp>
        <p:nvSpPr>
          <p:cNvPr id="6" name="TextBox 6"/>
          <p:cNvSpPr txBox="1"/>
          <p:nvPr/>
        </p:nvSpPr>
        <p:spPr>
          <a:xfrm>
            <a:off x="1746250" y="2962910"/>
            <a:ext cx="15185390" cy="721360"/>
          </a:xfrm>
          <a:prstGeom prst="rect">
            <a:avLst/>
          </a:prstGeom>
        </p:spPr>
        <p:txBody>
          <a:bodyPr lIns="0" tIns="0" rIns="0" bIns="0" rtlCol="0" anchor="t">
            <a:spAutoFit/>
          </a:bodyPr>
          <a:lstStyle/>
          <a:p>
            <a:pPr marL="868680" lvl="1" indent="-434340" algn="l">
              <a:lnSpc>
                <a:spcPts val="4320"/>
              </a:lnSpc>
              <a:buFont typeface="Arial"/>
              <a:buChar char="•"/>
            </a:pPr>
            <a:r>
              <a:rPr lang="en-US" sz="3600">
                <a:solidFill>
                  <a:srgbClr val="0070C0"/>
                </a:solidFill>
                <a:latin typeface="Arial"/>
              </a:rPr>
              <a:t>select * from salary_detail where branch_id  not in(241,244) ;</a:t>
            </a:r>
          </a:p>
        </p:txBody>
      </p:sp>
      <p:grpSp>
        <p:nvGrpSpPr>
          <p:cNvPr id="7" name="Group 7"/>
          <p:cNvGrpSpPr/>
          <p:nvPr/>
        </p:nvGrpSpPr>
        <p:grpSpPr>
          <a:xfrm>
            <a:off x="3572" y="0"/>
            <a:ext cx="18285620" cy="1255068"/>
            <a:chOff x="0" y="0"/>
            <a:chExt cx="24380827" cy="1673424"/>
          </a:xfrm>
          <a:solidFill>
            <a:schemeClr val="accent5">
              <a:lumMod val="60000"/>
              <a:lumOff val="40000"/>
            </a:schemeClr>
          </a:solidFill>
        </p:grpSpPr>
        <p:sp>
          <p:nvSpPr>
            <p:cNvPr id="8" name="Freeform 8"/>
            <p:cNvSpPr/>
            <p:nvPr/>
          </p:nvSpPr>
          <p:spPr>
            <a:xfrm>
              <a:off x="0" y="0"/>
              <a:ext cx="24380825" cy="1673479"/>
            </a:xfrm>
            <a:custGeom>
              <a:avLst/>
              <a:gdLst/>
              <a:ahLst/>
              <a:cxnLst/>
              <a:rect l="l" t="t" r="r" b="b"/>
              <a:pathLst>
                <a:path w="24380825" h="1673479">
                  <a:moveTo>
                    <a:pt x="0" y="0"/>
                  </a:moveTo>
                  <a:lnTo>
                    <a:pt x="24380825" y="0"/>
                  </a:lnTo>
                  <a:lnTo>
                    <a:pt x="24380825" y="1673479"/>
                  </a:lnTo>
                  <a:lnTo>
                    <a:pt x="0" y="1673479"/>
                  </a:lnTo>
                  <a:close/>
                </a:path>
              </a:pathLst>
            </a:custGeom>
            <a:grpFill/>
          </p:spPr>
        </p:sp>
      </p:grpSp>
      <p:sp>
        <p:nvSpPr>
          <p:cNvPr id="9" name="Freeform 9" descr="notin"/>
          <p:cNvSpPr/>
          <p:nvPr/>
        </p:nvSpPr>
        <p:spPr>
          <a:xfrm>
            <a:off x="3670300" y="3991610"/>
            <a:ext cx="8115300" cy="4857750"/>
          </a:xfrm>
          <a:custGeom>
            <a:avLst/>
            <a:gdLst/>
            <a:ahLst/>
            <a:cxnLst/>
            <a:rect l="l" t="t" r="r" b="b"/>
            <a:pathLst>
              <a:path w="8115300" h="4857750">
                <a:moveTo>
                  <a:pt x="0" y="0"/>
                </a:moveTo>
                <a:lnTo>
                  <a:pt x="8115300" y="0"/>
                </a:lnTo>
                <a:lnTo>
                  <a:pt x="8115300" y="4857750"/>
                </a:lnTo>
                <a:lnTo>
                  <a:pt x="0" y="4857750"/>
                </a:lnTo>
                <a:lnTo>
                  <a:pt x="0" y="0"/>
                </a:lnTo>
                <a:close/>
              </a:path>
            </a:pathLst>
          </a:custGeom>
          <a:blipFill>
            <a:blip r:embed="rId4"/>
            <a:stretch>
              <a:fillRect/>
            </a:stretch>
          </a:blipFill>
        </p:spPr>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681536" y="5481438"/>
            <a:ext cx="914326" cy="914326"/>
          </a:xfrm>
          <a:custGeom>
            <a:avLst/>
            <a:gdLst/>
            <a:ahLst/>
            <a:cxnLst/>
            <a:rect l="l" t="t" r="r" b="b"/>
            <a:pathLst>
              <a:path w="914326" h="914326">
                <a:moveTo>
                  <a:pt x="0" y="0"/>
                </a:moveTo>
                <a:lnTo>
                  <a:pt x="914326" y="0"/>
                </a:lnTo>
                <a:lnTo>
                  <a:pt x="914326" y="914326"/>
                </a:lnTo>
                <a:lnTo>
                  <a:pt x="0" y="914326"/>
                </a:lnTo>
                <a:lnTo>
                  <a:pt x="0" y="0"/>
                </a:lnTo>
                <a:close/>
              </a:path>
            </a:pathLst>
          </a:custGeom>
          <a:blipFill>
            <a:blip r:embed="rId3"/>
            <a:stretch>
              <a:fillRect/>
            </a:stretch>
          </a:blipFill>
        </p:spPr>
      </p:sp>
      <p:grpSp>
        <p:nvGrpSpPr>
          <p:cNvPr id="3" name="Group 3"/>
          <p:cNvGrpSpPr/>
          <p:nvPr/>
        </p:nvGrpSpPr>
        <p:grpSpPr>
          <a:xfrm>
            <a:off x="1192" y="8284370"/>
            <a:ext cx="18288000" cy="2002630"/>
            <a:chOff x="0" y="0"/>
            <a:chExt cx="24384000" cy="2670173"/>
          </a:xfrm>
          <a:solidFill>
            <a:schemeClr val="accent5">
              <a:lumMod val="60000"/>
              <a:lumOff val="40000"/>
            </a:schemeClr>
          </a:solidFill>
        </p:grpSpPr>
        <p:sp>
          <p:nvSpPr>
            <p:cNvPr id="4" name="Freeform 4"/>
            <p:cNvSpPr/>
            <p:nvPr/>
          </p:nvSpPr>
          <p:spPr>
            <a:xfrm>
              <a:off x="0" y="0"/>
              <a:ext cx="24384000" cy="2670175"/>
            </a:xfrm>
            <a:custGeom>
              <a:avLst/>
              <a:gdLst/>
              <a:ahLst/>
              <a:cxnLst/>
              <a:rect l="l" t="t" r="r" b="b"/>
              <a:pathLst>
                <a:path w="24384000" h="2670175">
                  <a:moveTo>
                    <a:pt x="24384000" y="2670175"/>
                  </a:moveTo>
                  <a:lnTo>
                    <a:pt x="24384000" y="0"/>
                  </a:lnTo>
                  <a:lnTo>
                    <a:pt x="0" y="2670175"/>
                  </a:lnTo>
                  <a:close/>
                </a:path>
              </a:pathLst>
            </a:custGeom>
            <a:grpFill/>
          </p:spPr>
        </p:sp>
      </p:grpSp>
      <p:sp>
        <p:nvSpPr>
          <p:cNvPr id="5" name="TextBox 5"/>
          <p:cNvSpPr txBox="1"/>
          <p:nvPr/>
        </p:nvSpPr>
        <p:spPr>
          <a:xfrm>
            <a:off x="-414020" y="1438910"/>
            <a:ext cx="10166350" cy="1066800"/>
          </a:xfrm>
          <a:prstGeom prst="rect">
            <a:avLst/>
          </a:prstGeom>
        </p:spPr>
        <p:txBody>
          <a:bodyPr lIns="0" tIns="0" rIns="0" bIns="0" rtlCol="0" anchor="t">
            <a:spAutoFit/>
          </a:bodyPr>
          <a:lstStyle/>
          <a:p>
            <a:pPr algn="ctr">
              <a:lnSpc>
                <a:spcPts val="6719"/>
              </a:lnSpc>
            </a:pPr>
            <a:r>
              <a:rPr lang="en-US" sz="5599">
                <a:solidFill>
                  <a:srgbClr val="0070C0"/>
                </a:solidFill>
                <a:latin typeface="Arial Bold"/>
              </a:rPr>
              <a:t>Greater Than Equal To:-</a:t>
            </a:r>
          </a:p>
        </p:txBody>
      </p:sp>
      <p:sp>
        <p:nvSpPr>
          <p:cNvPr id="6" name="TextBox 6"/>
          <p:cNvSpPr txBox="1"/>
          <p:nvPr/>
        </p:nvSpPr>
        <p:spPr>
          <a:xfrm>
            <a:off x="1746250" y="2962910"/>
            <a:ext cx="15185390" cy="721360"/>
          </a:xfrm>
          <a:prstGeom prst="rect">
            <a:avLst/>
          </a:prstGeom>
        </p:spPr>
        <p:txBody>
          <a:bodyPr lIns="0" tIns="0" rIns="0" bIns="0" rtlCol="0" anchor="t">
            <a:spAutoFit/>
          </a:bodyPr>
          <a:lstStyle/>
          <a:p>
            <a:pPr marL="868680" lvl="1" indent="-434340" algn="l">
              <a:lnSpc>
                <a:spcPts val="4320"/>
              </a:lnSpc>
              <a:buFont typeface="Arial"/>
              <a:buChar char="•"/>
            </a:pPr>
            <a:r>
              <a:rPr lang="en-US" sz="3600">
                <a:solidFill>
                  <a:srgbClr val="0070C0"/>
                </a:solidFill>
                <a:latin typeface="Arial"/>
              </a:rPr>
              <a:t>select* from salary_detail where  amount &gt;=20000 ;</a:t>
            </a:r>
          </a:p>
        </p:txBody>
      </p:sp>
      <p:grpSp>
        <p:nvGrpSpPr>
          <p:cNvPr id="7" name="Group 7"/>
          <p:cNvGrpSpPr/>
          <p:nvPr/>
        </p:nvGrpSpPr>
        <p:grpSpPr>
          <a:xfrm>
            <a:off x="3572" y="0"/>
            <a:ext cx="18285620" cy="1255068"/>
            <a:chOff x="0" y="0"/>
            <a:chExt cx="24380827" cy="1673424"/>
          </a:xfrm>
          <a:solidFill>
            <a:schemeClr val="accent5">
              <a:lumMod val="60000"/>
              <a:lumOff val="40000"/>
            </a:schemeClr>
          </a:solidFill>
        </p:grpSpPr>
        <p:sp>
          <p:nvSpPr>
            <p:cNvPr id="8" name="Freeform 8"/>
            <p:cNvSpPr/>
            <p:nvPr/>
          </p:nvSpPr>
          <p:spPr>
            <a:xfrm>
              <a:off x="0" y="0"/>
              <a:ext cx="24380825" cy="1673479"/>
            </a:xfrm>
            <a:custGeom>
              <a:avLst/>
              <a:gdLst/>
              <a:ahLst/>
              <a:cxnLst/>
              <a:rect l="l" t="t" r="r" b="b"/>
              <a:pathLst>
                <a:path w="24380825" h="1673479">
                  <a:moveTo>
                    <a:pt x="0" y="0"/>
                  </a:moveTo>
                  <a:lnTo>
                    <a:pt x="24380825" y="0"/>
                  </a:lnTo>
                  <a:lnTo>
                    <a:pt x="24380825" y="1673479"/>
                  </a:lnTo>
                  <a:lnTo>
                    <a:pt x="0" y="1673479"/>
                  </a:lnTo>
                  <a:close/>
                </a:path>
              </a:pathLst>
            </a:custGeom>
            <a:grpFill/>
          </p:spPr>
        </p:sp>
      </p:grpSp>
      <p:sp>
        <p:nvSpPr>
          <p:cNvPr id="9" name="Freeform 9" descr="greator or equal"/>
          <p:cNvSpPr/>
          <p:nvPr/>
        </p:nvSpPr>
        <p:spPr>
          <a:xfrm>
            <a:off x="3383280" y="4136390"/>
            <a:ext cx="7658100" cy="4591050"/>
          </a:xfrm>
          <a:custGeom>
            <a:avLst/>
            <a:gdLst/>
            <a:ahLst/>
            <a:cxnLst/>
            <a:rect l="l" t="t" r="r" b="b"/>
            <a:pathLst>
              <a:path w="7658100" h="4591050">
                <a:moveTo>
                  <a:pt x="0" y="0"/>
                </a:moveTo>
                <a:lnTo>
                  <a:pt x="7658100" y="0"/>
                </a:lnTo>
                <a:lnTo>
                  <a:pt x="7658100" y="4591050"/>
                </a:lnTo>
                <a:lnTo>
                  <a:pt x="0" y="4591050"/>
                </a:lnTo>
                <a:lnTo>
                  <a:pt x="0" y="0"/>
                </a:lnTo>
                <a:close/>
              </a:path>
            </a:pathLst>
          </a:custGeom>
          <a:blipFill>
            <a:blip r:embed="rId4"/>
            <a:stretch>
              <a:fillRect/>
            </a:stretch>
          </a:blipFill>
        </p:spPr>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681536" y="5481438"/>
            <a:ext cx="914326" cy="914326"/>
          </a:xfrm>
          <a:custGeom>
            <a:avLst/>
            <a:gdLst/>
            <a:ahLst/>
            <a:cxnLst/>
            <a:rect l="l" t="t" r="r" b="b"/>
            <a:pathLst>
              <a:path w="914326" h="914326">
                <a:moveTo>
                  <a:pt x="0" y="0"/>
                </a:moveTo>
                <a:lnTo>
                  <a:pt x="914326" y="0"/>
                </a:lnTo>
                <a:lnTo>
                  <a:pt x="914326" y="914326"/>
                </a:lnTo>
                <a:lnTo>
                  <a:pt x="0" y="914326"/>
                </a:lnTo>
                <a:lnTo>
                  <a:pt x="0" y="0"/>
                </a:lnTo>
                <a:close/>
              </a:path>
            </a:pathLst>
          </a:custGeom>
          <a:blipFill>
            <a:blip r:embed="rId3"/>
            <a:stretch>
              <a:fillRect/>
            </a:stretch>
          </a:blipFill>
        </p:spPr>
      </p:sp>
      <p:grpSp>
        <p:nvGrpSpPr>
          <p:cNvPr id="3" name="Group 3"/>
          <p:cNvGrpSpPr/>
          <p:nvPr/>
        </p:nvGrpSpPr>
        <p:grpSpPr>
          <a:xfrm>
            <a:off x="1192" y="8284370"/>
            <a:ext cx="18288000" cy="2002630"/>
            <a:chOff x="0" y="0"/>
            <a:chExt cx="24384000" cy="2670173"/>
          </a:xfrm>
          <a:solidFill>
            <a:schemeClr val="accent5">
              <a:lumMod val="60000"/>
              <a:lumOff val="40000"/>
            </a:schemeClr>
          </a:solidFill>
        </p:grpSpPr>
        <p:sp>
          <p:nvSpPr>
            <p:cNvPr id="4" name="Freeform 4"/>
            <p:cNvSpPr/>
            <p:nvPr/>
          </p:nvSpPr>
          <p:spPr>
            <a:xfrm>
              <a:off x="0" y="0"/>
              <a:ext cx="24384000" cy="2670175"/>
            </a:xfrm>
            <a:custGeom>
              <a:avLst/>
              <a:gdLst/>
              <a:ahLst/>
              <a:cxnLst/>
              <a:rect l="l" t="t" r="r" b="b"/>
              <a:pathLst>
                <a:path w="24384000" h="2670175">
                  <a:moveTo>
                    <a:pt x="24384000" y="2670175"/>
                  </a:moveTo>
                  <a:lnTo>
                    <a:pt x="24384000" y="0"/>
                  </a:lnTo>
                  <a:lnTo>
                    <a:pt x="0" y="2670175"/>
                  </a:lnTo>
                  <a:close/>
                </a:path>
              </a:pathLst>
            </a:custGeom>
            <a:grpFill/>
          </p:spPr>
        </p:sp>
      </p:grpSp>
      <p:sp>
        <p:nvSpPr>
          <p:cNvPr id="5" name="TextBox 5"/>
          <p:cNvSpPr txBox="1"/>
          <p:nvPr/>
        </p:nvSpPr>
        <p:spPr>
          <a:xfrm>
            <a:off x="-414020" y="1438910"/>
            <a:ext cx="10166350" cy="1066800"/>
          </a:xfrm>
          <a:prstGeom prst="rect">
            <a:avLst/>
          </a:prstGeom>
        </p:spPr>
        <p:txBody>
          <a:bodyPr lIns="0" tIns="0" rIns="0" bIns="0" rtlCol="0" anchor="t">
            <a:spAutoFit/>
          </a:bodyPr>
          <a:lstStyle/>
          <a:p>
            <a:pPr algn="ctr">
              <a:lnSpc>
                <a:spcPts val="6719"/>
              </a:lnSpc>
            </a:pPr>
            <a:r>
              <a:rPr lang="en-US" sz="5599">
                <a:solidFill>
                  <a:srgbClr val="0070C0"/>
                </a:solidFill>
                <a:latin typeface="Arial Bold"/>
              </a:rPr>
              <a:t>Lesser Than Equal To:-</a:t>
            </a:r>
          </a:p>
        </p:txBody>
      </p:sp>
      <p:sp>
        <p:nvSpPr>
          <p:cNvPr id="6" name="TextBox 6"/>
          <p:cNvSpPr txBox="1"/>
          <p:nvPr/>
        </p:nvSpPr>
        <p:spPr>
          <a:xfrm>
            <a:off x="1746250" y="2962910"/>
            <a:ext cx="15185390" cy="721360"/>
          </a:xfrm>
          <a:prstGeom prst="rect">
            <a:avLst/>
          </a:prstGeom>
        </p:spPr>
        <p:txBody>
          <a:bodyPr lIns="0" tIns="0" rIns="0" bIns="0" rtlCol="0" anchor="t">
            <a:spAutoFit/>
          </a:bodyPr>
          <a:lstStyle/>
          <a:p>
            <a:pPr marL="868680" lvl="1" indent="-434340" algn="l">
              <a:lnSpc>
                <a:spcPts val="4320"/>
              </a:lnSpc>
              <a:buFont typeface="Arial"/>
              <a:buChar char="•"/>
            </a:pPr>
            <a:r>
              <a:rPr lang="en-US" sz="3600">
                <a:solidFill>
                  <a:srgbClr val="0070C0"/>
                </a:solidFill>
                <a:latin typeface="Arial"/>
              </a:rPr>
              <a:t>select* from salary_detail where  amount &lt;=20000 ;</a:t>
            </a:r>
          </a:p>
        </p:txBody>
      </p:sp>
      <p:grpSp>
        <p:nvGrpSpPr>
          <p:cNvPr id="7" name="Group 7"/>
          <p:cNvGrpSpPr/>
          <p:nvPr/>
        </p:nvGrpSpPr>
        <p:grpSpPr>
          <a:xfrm>
            <a:off x="3572" y="0"/>
            <a:ext cx="18285620" cy="1255068"/>
            <a:chOff x="0" y="0"/>
            <a:chExt cx="24380827" cy="1673424"/>
          </a:xfrm>
          <a:solidFill>
            <a:schemeClr val="accent5">
              <a:lumMod val="60000"/>
              <a:lumOff val="40000"/>
            </a:schemeClr>
          </a:solidFill>
        </p:grpSpPr>
        <p:sp>
          <p:nvSpPr>
            <p:cNvPr id="8" name="Freeform 8"/>
            <p:cNvSpPr/>
            <p:nvPr/>
          </p:nvSpPr>
          <p:spPr>
            <a:xfrm>
              <a:off x="0" y="0"/>
              <a:ext cx="24380825" cy="1673479"/>
            </a:xfrm>
            <a:custGeom>
              <a:avLst/>
              <a:gdLst/>
              <a:ahLst/>
              <a:cxnLst/>
              <a:rect l="l" t="t" r="r" b="b"/>
              <a:pathLst>
                <a:path w="24380825" h="1673479">
                  <a:moveTo>
                    <a:pt x="0" y="0"/>
                  </a:moveTo>
                  <a:lnTo>
                    <a:pt x="24380825" y="0"/>
                  </a:lnTo>
                  <a:lnTo>
                    <a:pt x="24380825" y="1673479"/>
                  </a:lnTo>
                  <a:lnTo>
                    <a:pt x="0" y="1673479"/>
                  </a:lnTo>
                  <a:close/>
                </a:path>
              </a:pathLst>
            </a:custGeom>
            <a:grpFill/>
          </p:spPr>
        </p:sp>
      </p:grpSp>
      <p:sp>
        <p:nvSpPr>
          <p:cNvPr id="9" name="Freeform 9" descr="lesser or equal"/>
          <p:cNvSpPr/>
          <p:nvPr/>
        </p:nvSpPr>
        <p:spPr>
          <a:xfrm>
            <a:off x="3526790" y="4171950"/>
            <a:ext cx="8020050" cy="4667250"/>
          </a:xfrm>
          <a:custGeom>
            <a:avLst/>
            <a:gdLst/>
            <a:ahLst/>
            <a:cxnLst/>
            <a:rect l="l" t="t" r="r" b="b"/>
            <a:pathLst>
              <a:path w="8020050" h="4667250">
                <a:moveTo>
                  <a:pt x="0" y="0"/>
                </a:moveTo>
                <a:lnTo>
                  <a:pt x="8020050" y="0"/>
                </a:lnTo>
                <a:lnTo>
                  <a:pt x="8020050" y="4667250"/>
                </a:lnTo>
                <a:lnTo>
                  <a:pt x="0" y="4667250"/>
                </a:lnTo>
                <a:lnTo>
                  <a:pt x="0" y="0"/>
                </a:lnTo>
                <a:close/>
              </a:path>
            </a:pathLst>
          </a:custGeom>
          <a:blipFill>
            <a:blip r:embed="rId4"/>
            <a:stretch>
              <a:fillRect/>
            </a:stretch>
          </a:blipFill>
        </p:spPr>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681536" y="5481438"/>
            <a:ext cx="914326" cy="914326"/>
          </a:xfrm>
          <a:custGeom>
            <a:avLst/>
            <a:gdLst/>
            <a:ahLst/>
            <a:cxnLst/>
            <a:rect l="l" t="t" r="r" b="b"/>
            <a:pathLst>
              <a:path w="914326" h="914326">
                <a:moveTo>
                  <a:pt x="0" y="0"/>
                </a:moveTo>
                <a:lnTo>
                  <a:pt x="914326" y="0"/>
                </a:lnTo>
                <a:lnTo>
                  <a:pt x="914326" y="914326"/>
                </a:lnTo>
                <a:lnTo>
                  <a:pt x="0" y="914326"/>
                </a:lnTo>
                <a:lnTo>
                  <a:pt x="0" y="0"/>
                </a:lnTo>
                <a:close/>
              </a:path>
            </a:pathLst>
          </a:custGeom>
          <a:blipFill>
            <a:blip r:embed="rId3"/>
            <a:stretch>
              <a:fillRect/>
            </a:stretch>
          </a:blipFill>
        </p:spPr>
      </p:sp>
      <p:grpSp>
        <p:nvGrpSpPr>
          <p:cNvPr id="3" name="Group 3"/>
          <p:cNvGrpSpPr/>
          <p:nvPr/>
        </p:nvGrpSpPr>
        <p:grpSpPr>
          <a:xfrm>
            <a:off x="1192" y="8284370"/>
            <a:ext cx="18288000" cy="2002630"/>
            <a:chOff x="0" y="0"/>
            <a:chExt cx="24384000" cy="2670173"/>
          </a:xfrm>
          <a:solidFill>
            <a:schemeClr val="accent5">
              <a:lumMod val="40000"/>
              <a:lumOff val="60000"/>
            </a:schemeClr>
          </a:solidFill>
        </p:grpSpPr>
        <p:sp>
          <p:nvSpPr>
            <p:cNvPr id="4" name="Freeform 4"/>
            <p:cNvSpPr/>
            <p:nvPr/>
          </p:nvSpPr>
          <p:spPr>
            <a:xfrm>
              <a:off x="0" y="0"/>
              <a:ext cx="24384000" cy="2670175"/>
            </a:xfrm>
            <a:custGeom>
              <a:avLst/>
              <a:gdLst/>
              <a:ahLst/>
              <a:cxnLst/>
              <a:rect l="l" t="t" r="r" b="b"/>
              <a:pathLst>
                <a:path w="24384000" h="2670175">
                  <a:moveTo>
                    <a:pt x="24384000" y="2670175"/>
                  </a:moveTo>
                  <a:lnTo>
                    <a:pt x="24384000" y="0"/>
                  </a:lnTo>
                  <a:lnTo>
                    <a:pt x="0" y="2670175"/>
                  </a:lnTo>
                  <a:close/>
                </a:path>
              </a:pathLst>
            </a:custGeom>
            <a:grpFill/>
          </p:spPr>
        </p:sp>
      </p:grpSp>
      <p:sp>
        <p:nvSpPr>
          <p:cNvPr id="5" name="TextBox 5"/>
          <p:cNvSpPr txBox="1"/>
          <p:nvPr/>
        </p:nvSpPr>
        <p:spPr>
          <a:xfrm>
            <a:off x="-414020" y="1438910"/>
            <a:ext cx="10166350" cy="1066800"/>
          </a:xfrm>
          <a:prstGeom prst="rect">
            <a:avLst/>
          </a:prstGeom>
        </p:spPr>
        <p:txBody>
          <a:bodyPr lIns="0" tIns="0" rIns="0" bIns="0" rtlCol="0" anchor="t">
            <a:spAutoFit/>
          </a:bodyPr>
          <a:lstStyle/>
          <a:p>
            <a:pPr algn="ctr">
              <a:lnSpc>
                <a:spcPts val="6719"/>
              </a:lnSpc>
            </a:pPr>
            <a:r>
              <a:rPr lang="en-US" sz="5599">
                <a:solidFill>
                  <a:srgbClr val="0070C0"/>
                </a:solidFill>
                <a:latin typeface="Arial Bold"/>
              </a:rPr>
              <a:t>Not Equal To :-</a:t>
            </a:r>
          </a:p>
        </p:txBody>
      </p:sp>
      <p:sp>
        <p:nvSpPr>
          <p:cNvPr id="6" name="TextBox 6"/>
          <p:cNvSpPr txBox="1"/>
          <p:nvPr/>
        </p:nvSpPr>
        <p:spPr>
          <a:xfrm>
            <a:off x="1746250" y="2962910"/>
            <a:ext cx="15185390" cy="721360"/>
          </a:xfrm>
          <a:prstGeom prst="rect">
            <a:avLst/>
          </a:prstGeom>
        </p:spPr>
        <p:txBody>
          <a:bodyPr lIns="0" tIns="0" rIns="0" bIns="0" rtlCol="0" anchor="t">
            <a:spAutoFit/>
          </a:bodyPr>
          <a:lstStyle/>
          <a:p>
            <a:pPr marL="868680" lvl="1" indent="-434340" algn="l">
              <a:lnSpc>
                <a:spcPts val="4320"/>
              </a:lnSpc>
              <a:buFont typeface="Arial"/>
              <a:buChar char="•"/>
            </a:pPr>
            <a:r>
              <a:rPr lang="en-US" sz="3600">
                <a:solidFill>
                  <a:srgbClr val="0070C0"/>
                </a:solidFill>
                <a:latin typeface="Arial"/>
              </a:rPr>
              <a:t>select * from employee_det where dep_no !=50 ;</a:t>
            </a:r>
          </a:p>
        </p:txBody>
      </p:sp>
      <p:grpSp>
        <p:nvGrpSpPr>
          <p:cNvPr id="7" name="Group 7"/>
          <p:cNvGrpSpPr/>
          <p:nvPr/>
        </p:nvGrpSpPr>
        <p:grpSpPr>
          <a:xfrm>
            <a:off x="3572" y="0"/>
            <a:ext cx="18285620" cy="1255068"/>
            <a:chOff x="0" y="0"/>
            <a:chExt cx="24380827" cy="1673424"/>
          </a:xfrm>
          <a:solidFill>
            <a:schemeClr val="accent5">
              <a:lumMod val="60000"/>
              <a:lumOff val="40000"/>
            </a:schemeClr>
          </a:solidFill>
        </p:grpSpPr>
        <p:sp>
          <p:nvSpPr>
            <p:cNvPr id="8" name="Freeform 8"/>
            <p:cNvSpPr/>
            <p:nvPr/>
          </p:nvSpPr>
          <p:spPr>
            <a:xfrm>
              <a:off x="0" y="0"/>
              <a:ext cx="24380825" cy="1673479"/>
            </a:xfrm>
            <a:custGeom>
              <a:avLst/>
              <a:gdLst/>
              <a:ahLst/>
              <a:cxnLst/>
              <a:rect l="l" t="t" r="r" b="b"/>
              <a:pathLst>
                <a:path w="24380825" h="1673479">
                  <a:moveTo>
                    <a:pt x="0" y="0"/>
                  </a:moveTo>
                  <a:lnTo>
                    <a:pt x="24380825" y="0"/>
                  </a:lnTo>
                  <a:lnTo>
                    <a:pt x="24380825" y="1673479"/>
                  </a:lnTo>
                  <a:lnTo>
                    <a:pt x="0" y="1673479"/>
                  </a:lnTo>
                  <a:close/>
                </a:path>
              </a:pathLst>
            </a:custGeom>
            <a:grpFill/>
          </p:spPr>
        </p:sp>
      </p:grpSp>
      <p:sp>
        <p:nvSpPr>
          <p:cNvPr id="9" name="Freeform 9" descr="not equal"/>
          <p:cNvSpPr/>
          <p:nvPr/>
        </p:nvSpPr>
        <p:spPr>
          <a:xfrm>
            <a:off x="2374900" y="4171950"/>
            <a:ext cx="9429750" cy="4457700"/>
          </a:xfrm>
          <a:custGeom>
            <a:avLst/>
            <a:gdLst/>
            <a:ahLst/>
            <a:cxnLst/>
            <a:rect l="l" t="t" r="r" b="b"/>
            <a:pathLst>
              <a:path w="9429750" h="4457700">
                <a:moveTo>
                  <a:pt x="0" y="0"/>
                </a:moveTo>
                <a:lnTo>
                  <a:pt x="9429750" y="0"/>
                </a:lnTo>
                <a:lnTo>
                  <a:pt x="9429750" y="4457700"/>
                </a:lnTo>
                <a:lnTo>
                  <a:pt x="0" y="4457700"/>
                </a:lnTo>
                <a:lnTo>
                  <a:pt x="0" y="0"/>
                </a:lnTo>
                <a:close/>
              </a:path>
            </a:pathLst>
          </a:custGeom>
          <a:blipFill>
            <a:blip r:embed="rId4"/>
            <a:stretch>
              <a:fillRect/>
            </a:stretch>
          </a:blipFill>
        </p:spPr>
      </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681536" y="5481438"/>
            <a:ext cx="914326" cy="914326"/>
          </a:xfrm>
          <a:custGeom>
            <a:avLst/>
            <a:gdLst/>
            <a:ahLst/>
            <a:cxnLst/>
            <a:rect l="l" t="t" r="r" b="b"/>
            <a:pathLst>
              <a:path w="914326" h="914326">
                <a:moveTo>
                  <a:pt x="0" y="0"/>
                </a:moveTo>
                <a:lnTo>
                  <a:pt x="914326" y="0"/>
                </a:lnTo>
                <a:lnTo>
                  <a:pt x="914326" y="914326"/>
                </a:lnTo>
                <a:lnTo>
                  <a:pt x="0" y="914326"/>
                </a:lnTo>
                <a:lnTo>
                  <a:pt x="0" y="0"/>
                </a:lnTo>
                <a:close/>
              </a:path>
            </a:pathLst>
          </a:custGeom>
          <a:blipFill>
            <a:blip r:embed="rId3"/>
            <a:stretch>
              <a:fillRect/>
            </a:stretch>
          </a:blipFill>
        </p:spPr>
      </p:sp>
      <p:grpSp>
        <p:nvGrpSpPr>
          <p:cNvPr id="3" name="Group 3"/>
          <p:cNvGrpSpPr/>
          <p:nvPr/>
        </p:nvGrpSpPr>
        <p:grpSpPr>
          <a:xfrm>
            <a:off x="1192" y="8284370"/>
            <a:ext cx="18288000" cy="2002630"/>
            <a:chOff x="0" y="0"/>
            <a:chExt cx="24384000" cy="2670173"/>
          </a:xfrm>
          <a:solidFill>
            <a:schemeClr val="accent5">
              <a:lumMod val="60000"/>
              <a:lumOff val="40000"/>
            </a:schemeClr>
          </a:solidFill>
        </p:grpSpPr>
        <p:sp>
          <p:nvSpPr>
            <p:cNvPr id="4" name="Freeform 4"/>
            <p:cNvSpPr/>
            <p:nvPr/>
          </p:nvSpPr>
          <p:spPr>
            <a:xfrm>
              <a:off x="0" y="0"/>
              <a:ext cx="24384000" cy="2670175"/>
            </a:xfrm>
            <a:custGeom>
              <a:avLst/>
              <a:gdLst/>
              <a:ahLst/>
              <a:cxnLst/>
              <a:rect l="l" t="t" r="r" b="b"/>
              <a:pathLst>
                <a:path w="24384000" h="2670175">
                  <a:moveTo>
                    <a:pt x="24384000" y="2670175"/>
                  </a:moveTo>
                  <a:lnTo>
                    <a:pt x="24384000" y="0"/>
                  </a:lnTo>
                  <a:lnTo>
                    <a:pt x="0" y="2670175"/>
                  </a:lnTo>
                  <a:close/>
                </a:path>
              </a:pathLst>
            </a:custGeom>
            <a:grpFill/>
          </p:spPr>
        </p:sp>
      </p:grpSp>
      <p:sp>
        <p:nvSpPr>
          <p:cNvPr id="5" name="TextBox 5"/>
          <p:cNvSpPr txBox="1"/>
          <p:nvPr/>
        </p:nvSpPr>
        <p:spPr>
          <a:xfrm>
            <a:off x="-2142490" y="140970"/>
            <a:ext cx="10166350" cy="1066800"/>
          </a:xfrm>
          <a:prstGeom prst="rect">
            <a:avLst/>
          </a:prstGeom>
        </p:spPr>
        <p:txBody>
          <a:bodyPr lIns="0" tIns="0" rIns="0" bIns="0" rtlCol="0" anchor="t">
            <a:spAutoFit/>
          </a:bodyPr>
          <a:lstStyle/>
          <a:p>
            <a:pPr algn="ctr">
              <a:lnSpc>
                <a:spcPts val="6719"/>
              </a:lnSpc>
            </a:pPr>
            <a:r>
              <a:rPr lang="en-US" sz="5599">
                <a:solidFill>
                  <a:srgbClr val="0070C0"/>
                </a:solidFill>
                <a:latin typeface="Arial Bold"/>
              </a:rPr>
              <a:t>Count :-</a:t>
            </a:r>
          </a:p>
        </p:txBody>
      </p:sp>
      <p:sp>
        <p:nvSpPr>
          <p:cNvPr id="6" name="TextBox 6"/>
          <p:cNvSpPr txBox="1"/>
          <p:nvPr/>
        </p:nvSpPr>
        <p:spPr>
          <a:xfrm>
            <a:off x="1746250" y="3672840"/>
            <a:ext cx="15185390" cy="721360"/>
          </a:xfrm>
          <a:prstGeom prst="rect">
            <a:avLst/>
          </a:prstGeom>
        </p:spPr>
        <p:txBody>
          <a:bodyPr lIns="0" tIns="0" rIns="0" bIns="0" rtlCol="0" anchor="t">
            <a:spAutoFit/>
          </a:bodyPr>
          <a:lstStyle/>
          <a:p>
            <a:pPr marL="868680" lvl="1" indent="-434340" algn="l">
              <a:lnSpc>
                <a:spcPts val="4320"/>
              </a:lnSpc>
              <a:buFont typeface="Arial"/>
              <a:buChar char="•"/>
            </a:pPr>
            <a:r>
              <a:rPr lang="en-US" sz="3600">
                <a:solidFill>
                  <a:srgbClr val="0070C0"/>
                </a:solidFill>
                <a:latin typeface="Arial"/>
              </a:rPr>
              <a:t>select *, count(emp_id)as total_count from employee_det ;</a:t>
            </a:r>
          </a:p>
        </p:txBody>
      </p:sp>
      <p:sp>
        <p:nvSpPr>
          <p:cNvPr id="7" name="TextBox 7"/>
          <p:cNvSpPr txBox="1"/>
          <p:nvPr/>
        </p:nvSpPr>
        <p:spPr>
          <a:xfrm>
            <a:off x="1601470" y="1731645"/>
            <a:ext cx="15375890" cy="1407795"/>
          </a:xfrm>
          <a:prstGeom prst="rect">
            <a:avLst/>
          </a:prstGeom>
        </p:spPr>
        <p:txBody>
          <a:bodyPr lIns="0" tIns="0" rIns="0" bIns="0" rtlCol="0" anchor="t">
            <a:spAutoFit/>
          </a:bodyPr>
          <a:lstStyle/>
          <a:p>
            <a:pPr algn="l">
              <a:lnSpc>
                <a:spcPts val="4800"/>
              </a:lnSpc>
            </a:pPr>
            <a:r>
              <a:rPr lang="en-US" sz="4000">
                <a:solidFill>
                  <a:srgbClr val="0070C0"/>
                </a:solidFill>
                <a:latin typeface="Arial"/>
              </a:rPr>
              <a:t>COUNT() - Returns the number of rows in a table or the number of non-NULL values in a column</a:t>
            </a:r>
          </a:p>
        </p:txBody>
      </p:sp>
      <p:sp>
        <p:nvSpPr>
          <p:cNvPr id="8" name="Freeform 8" descr="count"/>
          <p:cNvSpPr/>
          <p:nvPr/>
        </p:nvSpPr>
        <p:spPr>
          <a:xfrm>
            <a:off x="1366520" y="5431790"/>
            <a:ext cx="11468100" cy="2228850"/>
          </a:xfrm>
          <a:custGeom>
            <a:avLst/>
            <a:gdLst/>
            <a:ahLst/>
            <a:cxnLst/>
            <a:rect l="l" t="t" r="r" b="b"/>
            <a:pathLst>
              <a:path w="11468100" h="2228850">
                <a:moveTo>
                  <a:pt x="0" y="0"/>
                </a:moveTo>
                <a:lnTo>
                  <a:pt x="11468100" y="0"/>
                </a:lnTo>
                <a:lnTo>
                  <a:pt x="11468100" y="2228850"/>
                </a:lnTo>
                <a:lnTo>
                  <a:pt x="0" y="2228850"/>
                </a:lnTo>
                <a:lnTo>
                  <a:pt x="0" y="0"/>
                </a:lnTo>
                <a:close/>
              </a:path>
            </a:pathLst>
          </a:custGeom>
          <a:blipFill>
            <a:blip r:embed="rId4"/>
            <a:stretch>
              <a:fillRect/>
            </a:stretch>
          </a:blipFill>
        </p:spPr>
      </p:sp>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681536" y="5481438"/>
            <a:ext cx="914326" cy="914326"/>
          </a:xfrm>
          <a:custGeom>
            <a:avLst/>
            <a:gdLst/>
            <a:ahLst/>
            <a:cxnLst/>
            <a:rect l="l" t="t" r="r" b="b"/>
            <a:pathLst>
              <a:path w="914326" h="914326">
                <a:moveTo>
                  <a:pt x="0" y="0"/>
                </a:moveTo>
                <a:lnTo>
                  <a:pt x="914326" y="0"/>
                </a:lnTo>
                <a:lnTo>
                  <a:pt x="914326" y="914326"/>
                </a:lnTo>
                <a:lnTo>
                  <a:pt x="0" y="914326"/>
                </a:lnTo>
                <a:lnTo>
                  <a:pt x="0" y="0"/>
                </a:lnTo>
                <a:close/>
              </a:path>
            </a:pathLst>
          </a:custGeom>
          <a:blipFill>
            <a:blip r:embed="rId3"/>
            <a:stretch>
              <a:fillRect/>
            </a:stretch>
          </a:blipFill>
        </p:spPr>
      </p:sp>
      <p:grpSp>
        <p:nvGrpSpPr>
          <p:cNvPr id="3" name="Group 3"/>
          <p:cNvGrpSpPr/>
          <p:nvPr/>
        </p:nvGrpSpPr>
        <p:grpSpPr>
          <a:xfrm>
            <a:off x="1192" y="8284370"/>
            <a:ext cx="18288000" cy="2002630"/>
            <a:chOff x="0" y="0"/>
            <a:chExt cx="24384000" cy="2670173"/>
          </a:xfrm>
          <a:solidFill>
            <a:schemeClr val="accent5">
              <a:lumMod val="60000"/>
              <a:lumOff val="40000"/>
            </a:schemeClr>
          </a:solidFill>
        </p:grpSpPr>
        <p:sp>
          <p:nvSpPr>
            <p:cNvPr id="4" name="Freeform 4"/>
            <p:cNvSpPr/>
            <p:nvPr/>
          </p:nvSpPr>
          <p:spPr>
            <a:xfrm>
              <a:off x="0" y="0"/>
              <a:ext cx="24384000" cy="2670175"/>
            </a:xfrm>
            <a:custGeom>
              <a:avLst/>
              <a:gdLst/>
              <a:ahLst/>
              <a:cxnLst/>
              <a:rect l="l" t="t" r="r" b="b"/>
              <a:pathLst>
                <a:path w="24384000" h="2670175">
                  <a:moveTo>
                    <a:pt x="24384000" y="2670175"/>
                  </a:moveTo>
                  <a:lnTo>
                    <a:pt x="24384000" y="0"/>
                  </a:lnTo>
                  <a:lnTo>
                    <a:pt x="0" y="2670175"/>
                  </a:lnTo>
                  <a:close/>
                </a:path>
              </a:pathLst>
            </a:custGeom>
            <a:grpFill/>
          </p:spPr>
        </p:sp>
      </p:grpSp>
      <p:sp>
        <p:nvSpPr>
          <p:cNvPr id="5" name="TextBox 5"/>
          <p:cNvSpPr txBox="1"/>
          <p:nvPr/>
        </p:nvSpPr>
        <p:spPr>
          <a:xfrm>
            <a:off x="-1422400" y="1672590"/>
            <a:ext cx="10166350" cy="1066800"/>
          </a:xfrm>
          <a:prstGeom prst="rect">
            <a:avLst/>
          </a:prstGeom>
        </p:spPr>
        <p:txBody>
          <a:bodyPr lIns="0" tIns="0" rIns="0" bIns="0" rtlCol="0" anchor="t">
            <a:spAutoFit/>
          </a:bodyPr>
          <a:lstStyle/>
          <a:p>
            <a:pPr algn="ctr">
              <a:lnSpc>
                <a:spcPts val="6719"/>
              </a:lnSpc>
            </a:pPr>
            <a:r>
              <a:rPr lang="en-US" sz="5599">
                <a:solidFill>
                  <a:srgbClr val="0070C0"/>
                </a:solidFill>
                <a:latin typeface="Arial Bold"/>
              </a:rPr>
              <a:t>Distinct:-</a:t>
            </a:r>
          </a:p>
        </p:txBody>
      </p:sp>
      <p:sp>
        <p:nvSpPr>
          <p:cNvPr id="6" name="TextBox 6"/>
          <p:cNvSpPr txBox="1"/>
          <p:nvPr/>
        </p:nvSpPr>
        <p:spPr>
          <a:xfrm>
            <a:off x="1889760" y="3097530"/>
            <a:ext cx="15185390" cy="721360"/>
          </a:xfrm>
          <a:prstGeom prst="rect">
            <a:avLst/>
          </a:prstGeom>
        </p:spPr>
        <p:txBody>
          <a:bodyPr lIns="0" tIns="0" rIns="0" bIns="0" rtlCol="0" anchor="t">
            <a:spAutoFit/>
          </a:bodyPr>
          <a:lstStyle/>
          <a:p>
            <a:pPr marL="868680" lvl="1" indent="-434340" algn="l">
              <a:lnSpc>
                <a:spcPts val="4320"/>
              </a:lnSpc>
              <a:buFont typeface="Arial"/>
              <a:buChar char="•"/>
            </a:pPr>
            <a:r>
              <a:rPr lang="en-US" sz="3600">
                <a:solidFill>
                  <a:srgbClr val="0070C0"/>
                </a:solidFill>
                <a:latin typeface="Arial"/>
              </a:rPr>
              <a:t>select  distinct desgnation as total_count  from designation;</a:t>
            </a:r>
          </a:p>
        </p:txBody>
      </p:sp>
      <p:grpSp>
        <p:nvGrpSpPr>
          <p:cNvPr id="7" name="Group 7"/>
          <p:cNvGrpSpPr/>
          <p:nvPr/>
        </p:nvGrpSpPr>
        <p:grpSpPr>
          <a:xfrm>
            <a:off x="3572" y="0"/>
            <a:ext cx="18285620" cy="1255068"/>
            <a:chOff x="0" y="0"/>
            <a:chExt cx="24380827" cy="1673424"/>
          </a:xfrm>
          <a:solidFill>
            <a:schemeClr val="accent5">
              <a:lumMod val="60000"/>
              <a:lumOff val="40000"/>
            </a:schemeClr>
          </a:solidFill>
        </p:grpSpPr>
        <p:sp>
          <p:nvSpPr>
            <p:cNvPr id="8" name="Freeform 8"/>
            <p:cNvSpPr/>
            <p:nvPr/>
          </p:nvSpPr>
          <p:spPr>
            <a:xfrm>
              <a:off x="0" y="0"/>
              <a:ext cx="24380825" cy="1673479"/>
            </a:xfrm>
            <a:custGeom>
              <a:avLst/>
              <a:gdLst/>
              <a:ahLst/>
              <a:cxnLst/>
              <a:rect l="l" t="t" r="r" b="b"/>
              <a:pathLst>
                <a:path w="24380825" h="1673479">
                  <a:moveTo>
                    <a:pt x="0" y="0"/>
                  </a:moveTo>
                  <a:lnTo>
                    <a:pt x="24380825" y="0"/>
                  </a:lnTo>
                  <a:lnTo>
                    <a:pt x="24380825" y="1673479"/>
                  </a:lnTo>
                  <a:lnTo>
                    <a:pt x="0" y="1673479"/>
                  </a:lnTo>
                  <a:close/>
                </a:path>
              </a:pathLst>
            </a:custGeom>
            <a:grpFill/>
          </p:spPr>
        </p:sp>
      </p:grpSp>
      <p:sp>
        <p:nvSpPr>
          <p:cNvPr id="9" name="Freeform 9" descr="distinct"/>
          <p:cNvSpPr/>
          <p:nvPr/>
        </p:nvSpPr>
        <p:spPr>
          <a:xfrm>
            <a:off x="1943100" y="4291330"/>
            <a:ext cx="12039600" cy="4019550"/>
          </a:xfrm>
          <a:custGeom>
            <a:avLst/>
            <a:gdLst/>
            <a:ahLst/>
            <a:cxnLst/>
            <a:rect l="l" t="t" r="r" b="b"/>
            <a:pathLst>
              <a:path w="12039600" h="4019550">
                <a:moveTo>
                  <a:pt x="0" y="0"/>
                </a:moveTo>
                <a:lnTo>
                  <a:pt x="12039600" y="0"/>
                </a:lnTo>
                <a:lnTo>
                  <a:pt x="12039600" y="4019550"/>
                </a:lnTo>
                <a:lnTo>
                  <a:pt x="0" y="4019550"/>
                </a:lnTo>
                <a:lnTo>
                  <a:pt x="0" y="0"/>
                </a:lnTo>
                <a:close/>
              </a:path>
            </a:pathLst>
          </a:custGeom>
          <a:blipFill>
            <a:blip r:embed="rId4"/>
            <a:stretch>
              <a:fillRect/>
            </a:stretch>
          </a:blipFill>
        </p:spPr>
      </p:sp>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681536" y="5481438"/>
            <a:ext cx="914326" cy="914326"/>
          </a:xfrm>
          <a:custGeom>
            <a:avLst/>
            <a:gdLst/>
            <a:ahLst/>
            <a:cxnLst/>
            <a:rect l="l" t="t" r="r" b="b"/>
            <a:pathLst>
              <a:path w="914326" h="914326">
                <a:moveTo>
                  <a:pt x="0" y="0"/>
                </a:moveTo>
                <a:lnTo>
                  <a:pt x="914326" y="0"/>
                </a:lnTo>
                <a:lnTo>
                  <a:pt x="914326" y="914326"/>
                </a:lnTo>
                <a:lnTo>
                  <a:pt x="0" y="914326"/>
                </a:lnTo>
                <a:lnTo>
                  <a:pt x="0" y="0"/>
                </a:lnTo>
                <a:close/>
              </a:path>
            </a:pathLst>
          </a:custGeom>
          <a:blipFill>
            <a:blip r:embed="rId3"/>
            <a:stretch>
              <a:fillRect/>
            </a:stretch>
          </a:blipFill>
        </p:spPr>
      </p:sp>
      <p:grpSp>
        <p:nvGrpSpPr>
          <p:cNvPr id="3" name="Group 3"/>
          <p:cNvGrpSpPr/>
          <p:nvPr/>
        </p:nvGrpSpPr>
        <p:grpSpPr>
          <a:xfrm>
            <a:off x="1192" y="8284370"/>
            <a:ext cx="18288000" cy="2002630"/>
            <a:chOff x="0" y="0"/>
            <a:chExt cx="24384000" cy="2670173"/>
          </a:xfrm>
          <a:solidFill>
            <a:schemeClr val="accent5">
              <a:lumMod val="60000"/>
              <a:lumOff val="40000"/>
            </a:schemeClr>
          </a:solidFill>
        </p:grpSpPr>
        <p:sp>
          <p:nvSpPr>
            <p:cNvPr id="4" name="Freeform 4"/>
            <p:cNvSpPr/>
            <p:nvPr/>
          </p:nvSpPr>
          <p:spPr>
            <a:xfrm>
              <a:off x="0" y="0"/>
              <a:ext cx="24384000" cy="2670175"/>
            </a:xfrm>
            <a:custGeom>
              <a:avLst/>
              <a:gdLst/>
              <a:ahLst/>
              <a:cxnLst/>
              <a:rect l="l" t="t" r="r" b="b"/>
              <a:pathLst>
                <a:path w="24384000" h="2670175">
                  <a:moveTo>
                    <a:pt x="24384000" y="2670175"/>
                  </a:moveTo>
                  <a:lnTo>
                    <a:pt x="24384000" y="0"/>
                  </a:lnTo>
                  <a:lnTo>
                    <a:pt x="0" y="2670175"/>
                  </a:lnTo>
                  <a:close/>
                </a:path>
              </a:pathLst>
            </a:custGeom>
            <a:grpFill/>
          </p:spPr>
        </p:sp>
      </p:grpSp>
      <p:sp>
        <p:nvSpPr>
          <p:cNvPr id="5" name="TextBox 5"/>
          <p:cNvSpPr txBox="1"/>
          <p:nvPr/>
        </p:nvSpPr>
        <p:spPr>
          <a:xfrm>
            <a:off x="-125730" y="1619250"/>
            <a:ext cx="10166350" cy="1066800"/>
          </a:xfrm>
          <a:prstGeom prst="rect">
            <a:avLst/>
          </a:prstGeom>
        </p:spPr>
        <p:txBody>
          <a:bodyPr lIns="0" tIns="0" rIns="0" bIns="0" rtlCol="0" anchor="t">
            <a:spAutoFit/>
          </a:bodyPr>
          <a:lstStyle/>
          <a:p>
            <a:pPr algn="ctr">
              <a:lnSpc>
                <a:spcPts val="6719"/>
              </a:lnSpc>
            </a:pPr>
            <a:r>
              <a:rPr lang="en-US" sz="5599">
                <a:solidFill>
                  <a:srgbClr val="0070C0"/>
                </a:solidFill>
                <a:latin typeface="Arial Bold"/>
              </a:rPr>
              <a:t>Count with Distinct:-</a:t>
            </a:r>
          </a:p>
        </p:txBody>
      </p:sp>
      <p:sp>
        <p:nvSpPr>
          <p:cNvPr id="6" name="TextBox 6"/>
          <p:cNvSpPr txBox="1"/>
          <p:nvPr/>
        </p:nvSpPr>
        <p:spPr>
          <a:xfrm>
            <a:off x="1601470" y="3250565"/>
            <a:ext cx="15212060" cy="3562985"/>
          </a:xfrm>
          <a:prstGeom prst="rect">
            <a:avLst/>
          </a:prstGeom>
        </p:spPr>
        <p:txBody>
          <a:bodyPr lIns="0" tIns="0" rIns="0" bIns="0" rtlCol="0" anchor="t">
            <a:spAutoFit/>
          </a:bodyPr>
          <a:lstStyle/>
          <a:p>
            <a:pPr algn="just">
              <a:lnSpc>
                <a:spcPts val="3840"/>
              </a:lnSpc>
            </a:pPr>
            <a:r>
              <a:rPr lang="en-US" sz="3200">
                <a:solidFill>
                  <a:srgbClr val="0070C0"/>
                </a:solidFill>
                <a:latin typeface="Arial"/>
              </a:rPr>
              <a:t>COUNT() - Returns the number of rows in a table or the number of non-NULL values in a column</a:t>
            </a:r>
          </a:p>
        </p:txBody>
      </p:sp>
      <p:sp>
        <p:nvSpPr>
          <p:cNvPr id="7" name="TextBox 7"/>
          <p:cNvSpPr txBox="1"/>
          <p:nvPr/>
        </p:nvSpPr>
        <p:spPr>
          <a:xfrm>
            <a:off x="1685290" y="4969510"/>
            <a:ext cx="15185390" cy="721360"/>
          </a:xfrm>
          <a:prstGeom prst="rect">
            <a:avLst/>
          </a:prstGeom>
        </p:spPr>
        <p:txBody>
          <a:bodyPr lIns="0" tIns="0" rIns="0" bIns="0" rtlCol="0" anchor="t">
            <a:spAutoFit/>
          </a:bodyPr>
          <a:lstStyle/>
          <a:p>
            <a:pPr marL="868680" lvl="1" indent="-434340" algn="l">
              <a:lnSpc>
                <a:spcPts val="4320"/>
              </a:lnSpc>
              <a:buFont typeface="Arial"/>
              <a:buChar char="•"/>
            </a:pPr>
            <a:r>
              <a:rPr lang="en-US" sz="3600">
                <a:solidFill>
                  <a:srgbClr val="0070C0"/>
                </a:solidFill>
                <a:latin typeface="Arial"/>
              </a:rPr>
              <a:t>select  count(distinct dep_no)as total_dep from employee_det;</a:t>
            </a:r>
          </a:p>
        </p:txBody>
      </p:sp>
      <p:grpSp>
        <p:nvGrpSpPr>
          <p:cNvPr id="8" name="Group 8"/>
          <p:cNvGrpSpPr/>
          <p:nvPr/>
        </p:nvGrpSpPr>
        <p:grpSpPr>
          <a:xfrm>
            <a:off x="3572" y="0"/>
            <a:ext cx="18285620" cy="1255068"/>
            <a:chOff x="0" y="0"/>
            <a:chExt cx="24380827" cy="1673424"/>
          </a:xfrm>
          <a:solidFill>
            <a:schemeClr val="accent5">
              <a:lumMod val="60000"/>
              <a:lumOff val="40000"/>
            </a:schemeClr>
          </a:solidFill>
        </p:grpSpPr>
        <p:sp>
          <p:nvSpPr>
            <p:cNvPr id="9" name="Freeform 9"/>
            <p:cNvSpPr/>
            <p:nvPr/>
          </p:nvSpPr>
          <p:spPr>
            <a:xfrm>
              <a:off x="0" y="0"/>
              <a:ext cx="24380825" cy="1673479"/>
            </a:xfrm>
            <a:custGeom>
              <a:avLst/>
              <a:gdLst/>
              <a:ahLst/>
              <a:cxnLst/>
              <a:rect l="l" t="t" r="r" b="b"/>
              <a:pathLst>
                <a:path w="24380825" h="1673479">
                  <a:moveTo>
                    <a:pt x="0" y="0"/>
                  </a:moveTo>
                  <a:lnTo>
                    <a:pt x="24380825" y="0"/>
                  </a:lnTo>
                  <a:lnTo>
                    <a:pt x="24380825" y="1673479"/>
                  </a:lnTo>
                  <a:lnTo>
                    <a:pt x="0" y="1673479"/>
                  </a:lnTo>
                  <a:close/>
                </a:path>
              </a:pathLst>
            </a:custGeom>
            <a:grpFill/>
          </p:spPr>
        </p:sp>
      </p:grpSp>
      <p:sp>
        <p:nvSpPr>
          <p:cNvPr id="10" name="Freeform 10" descr="Count distinct"/>
          <p:cNvSpPr/>
          <p:nvPr/>
        </p:nvSpPr>
        <p:spPr>
          <a:xfrm>
            <a:off x="2374900" y="6151880"/>
            <a:ext cx="4419600" cy="2971800"/>
          </a:xfrm>
          <a:custGeom>
            <a:avLst/>
            <a:gdLst/>
            <a:ahLst/>
            <a:cxnLst/>
            <a:rect l="l" t="t" r="r" b="b"/>
            <a:pathLst>
              <a:path w="4419600" h="2971800">
                <a:moveTo>
                  <a:pt x="0" y="0"/>
                </a:moveTo>
                <a:lnTo>
                  <a:pt x="4419600" y="0"/>
                </a:lnTo>
                <a:lnTo>
                  <a:pt x="4419600" y="2971800"/>
                </a:lnTo>
                <a:lnTo>
                  <a:pt x="0" y="2971800"/>
                </a:lnTo>
                <a:lnTo>
                  <a:pt x="0" y="0"/>
                </a:lnTo>
                <a:close/>
              </a:path>
            </a:pathLst>
          </a:custGeom>
          <a:blipFill>
            <a:blip r:embed="rId4"/>
            <a:stretch>
              <a:fillRect/>
            </a:stretch>
          </a:blipFill>
        </p:spPr>
      </p: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681536" y="5481438"/>
            <a:ext cx="914326" cy="914326"/>
          </a:xfrm>
          <a:custGeom>
            <a:avLst/>
            <a:gdLst/>
            <a:ahLst/>
            <a:cxnLst/>
            <a:rect l="l" t="t" r="r" b="b"/>
            <a:pathLst>
              <a:path w="914326" h="914326">
                <a:moveTo>
                  <a:pt x="0" y="0"/>
                </a:moveTo>
                <a:lnTo>
                  <a:pt x="914326" y="0"/>
                </a:lnTo>
                <a:lnTo>
                  <a:pt x="914326" y="914326"/>
                </a:lnTo>
                <a:lnTo>
                  <a:pt x="0" y="914326"/>
                </a:lnTo>
                <a:lnTo>
                  <a:pt x="0" y="0"/>
                </a:lnTo>
                <a:close/>
              </a:path>
            </a:pathLst>
          </a:custGeom>
          <a:blipFill>
            <a:blip r:embed="rId3"/>
            <a:stretch>
              <a:fillRect/>
            </a:stretch>
          </a:blipFill>
        </p:spPr>
      </p:sp>
      <p:grpSp>
        <p:nvGrpSpPr>
          <p:cNvPr id="3" name="Group 3"/>
          <p:cNvGrpSpPr/>
          <p:nvPr/>
        </p:nvGrpSpPr>
        <p:grpSpPr>
          <a:xfrm>
            <a:off x="1192" y="8267700"/>
            <a:ext cx="18288000" cy="2002632"/>
            <a:chOff x="0" y="-22227"/>
            <a:chExt cx="24384000" cy="2670176"/>
          </a:xfrm>
          <a:solidFill>
            <a:schemeClr val="accent5">
              <a:lumMod val="60000"/>
              <a:lumOff val="40000"/>
            </a:schemeClr>
          </a:solidFill>
        </p:grpSpPr>
        <p:sp>
          <p:nvSpPr>
            <p:cNvPr id="4" name="Freeform 4"/>
            <p:cNvSpPr/>
            <p:nvPr/>
          </p:nvSpPr>
          <p:spPr>
            <a:xfrm>
              <a:off x="0" y="-22227"/>
              <a:ext cx="24384000" cy="2670176"/>
            </a:xfrm>
            <a:custGeom>
              <a:avLst/>
              <a:gdLst/>
              <a:ahLst/>
              <a:cxnLst/>
              <a:rect l="l" t="t" r="r" b="b"/>
              <a:pathLst>
                <a:path w="24384000" h="2670175">
                  <a:moveTo>
                    <a:pt x="24384000" y="2670175"/>
                  </a:moveTo>
                  <a:lnTo>
                    <a:pt x="24384000" y="0"/>
                  </a:lnTo>
                  <a:lnTo>
                    <a:pt x="0" y="2670175"/>
                  </a:lnTo>
                  <a:close/>
                </a:path>
              </a:pathLst>
            </a:custGeom>
            <a:grpFill/>
          </p:spPr>
        </p:sp>
      </p:grpSp>
      <p:sp>
        <p:nvSpPr>
          <p:cNvPr id="5" name="TextBox 5"/>
          <p:cNvSpPr txBox="1"/>
          <p:nvPr/>
        </p:nvSpPr>
        <p:spPr>
          <a:xfrm>
            <a:off x="-557530" y="1474470"/>
            <a:ext cx="10166350" cy="1066800"/>
          </a:xfrm>
          <a:prstGeom prst="rect">
            <a:avLst/>
          </a:prstGeom>
        </p:spPr>
        <p:txBody>
          <a:bodyPr lIns="0" tIns="0" rIns="0" bIns="0" rtlCol="0" anchor="t">
            <a:spAutoFit/>
          </a:bodyPr>
          <a:lstStyle/>
          <a:p>
            <a:pPr algn="ctr">
              <a:lnSpc>
                <a:spcPts val="6719"/>
              </a:lnSpc>
            </a:pPr>
            <a:r>
              <a:rPr lang="en-US" sz="5599">
                <a:solidFill>
                  <a:srgbClr val="0070C0"/>
                </a:solidFill>
                <a:latin typeface="Arial Bold"/>
              </a:rPr>
              <a:t>Order by asc:-</a:t>
            </a:r>
          </a:p>
        </p:txBody>
      </p:sp>
      <p:sp>
        <p:nvSpPr>
          <p:cNvPr id="6" name="TextBox 6"/>
          <p:cNvSpPr txBox="1"/>
          <p:nvPr/>
        </p:nvSpPr>
        <p:spPr>
          <a:xfrm>
            <a:off x="1601470" y="2764155"/>
            <a:ext cx="15212060" cy="3562985"/>
          </a:xfrm>
          <a:prstGeom prst="rect">
            <a:avLst/>
          </a:prstGeom>
        </p:spPr>
        <p:txBody>
          <a:bodyPr lIns="0" tIns="0" rIns="0" bIns="0" rtlCol="0" anchor="t">
            <a:spAutoFit/>
          </a:bodyPr>
          <a:lstStyle/>
          <a:p>
            <a:pPr algn="just">
              <a:lnSpc>
                <a:spcPts val="3840"/>
              </a:lnSpc>
            </a:pPr>
            <a:r>
              <a:rPr lang="en-US" sz="3200">
                <a:solidFill>
                  <a:srgbClr val="0070C0"/>
                </a:solidFill>
                <a:latin typeface="Arial"/>
              </a:rPr>
              <a:t>The ASC command is used to sort the data returned in ascending order</a:t>
            </a:r>
          </a:p>
        </p:txBody>
      </p:sp>
      <p:sp>
        <p:nvSpPr>
          <p:cNvPr id="7" name="TextBox 7"/>
          <p:cNvSpPr txBox="1"/>
          <p:nvPr/>
        </p:nvSpPr>
        <p:spPr>
          <a:xfrm>
            <a:off x="1601470" y="3817620"/>
            <a:ext cx="15185390" cy="721360"/>
          </a:xfrm>
          <a:prstGeom prst="rect">
            <a:avLst/>
          </a:prstGeom>
        </p:spPr>
        <p:txBody>
          <a:bodyPr lIns="0" tIns="0" rIns="0" bIns="0" rtlCol="0" anchor="t">
            <a:spAutoFit/>
          </a:bodyPr>
          <a:lstStyle/>
          <a:p>
            <a:pPr marL="868680" lvl="1" indent="-434340" algn="l">
              <a:lnSpc>
                <a:spcPts val="4320"/>
              </a:lnSpc>
              <a:buFont typeface="Arial"/>
              <a:buChar char="•"/>
            </a:pPr>
            <a:r>
              <a:rPr lang="en-US" sz="3600">
                <a:solidFill>
                  <a:srgbClr val="0070C0"/>
                </a:solidFill>
                <a:latin typeface="Arial"/>
              </a:rPr>
              <a:t>select * from salary_detail group by emp_id order by amount asc;</a:t>
            </a:r>
          </a:p>
        </p:txBody>
      </p:sp>
      <p:grpSp>
        <p:nvGrpSpPr>
          <p:cNvPr id="8" name="Group 8"/>
          <p:cNvGrpSpPr/>
          <p:nvPr/>
        </p:nvGrpSpPr>
        <p:grpSpPr>
          <a:xfrm>
            <a:off x="3572" y="0"/>
            <a:ext cx="18285620" cy="1255068"/>
            <a:chOff x="0" y="0"/>
            <a:chExt cx="24380827" cy="1673424"/>
          </a:xfrm>
          <a:solidFill>
            <a:schemeClr val="accent5">
              <a:lumMod val="60000"/>
              <a:lumOff val="40000"/>
            </a:schemeClr>
          </a:solidFill>
        </p:grpSpPr>
        <p:sp>
          <p:nvSpPr>
            <p:cNvPr id="9" name="Freeform 9"/>
            <p:cNvSpPr/>
            <p:nvPr/>
          </p:nvSpPr>
          <p:spPr>
            <a:xfrm>
              <a:off x="0" y="0"/>
              <a:ext cx="24380825" cy="1673479"/>
            </a:xfrm>
            <a:custGeom>
              <a:avLst/>
              <a:gdLst/>
              <a:ahLst/>
              <a:cxnLst/>
              <a:rect l="l" t="t" r="r" b="b"/>
              <a:pathLst>
                <a:path w="24380825" h="1673479">
                  <a:moveTo>
                    <a:pt x="0" y="0"/>
                  </a:moveTo>
                  <a:lnTo>
                    <a:pt x="24380825" y="0"/>
                  </a:lnTo>
                  <a:lnTo>
                    <a:pt x="24380825" y="1673479"/>
                  </a:lnTo>
                  <a:lnTo>
                    <a:pt x="0" y="1673479"/>
                  </a:lnTo>
                  <a:close/>
                </a:path>
              </a:pathLst>
            </a:custGeom>
            <a:grpFill/>
          </p:spPr>
        </p:sp>
      </p:grpSp>
      <p:sp>
        <p:nvSpPr>
          <p:cNvPr id="10" name="Freeform 10" descr="order by asc"/>
          <p:cNvSpPr/>
          <p:nvPr/>
        </p:nvSpPr>
        <p:spPr>
          <a:xfrm>
            <a:off x="2374900" y="5143500"/>
            <a:ext cx="8285480" cy="3837940"/>
          </a:xfrm>
          <a:custGeom>
            <a:avLst/>
            <a:gdLst/>
            <a:ahLst/>
            <a:cxnLst/>
            <a:rect l="l" t="t" r="r" b="b"/>
            <a:pathLst>
              <a:path w="8285480" h="3837940">
                <a:moveTo>
                  <a:pt x="0" y="0"/>
                </a:moveTo>
                <a:lnTo>
                  <a:pt x="8285480" y="0"/>
                </a:lnTo>
                <a:lnTo>
                  <a:pt x="8285480" y="3837940"/>
                </a:lnTo>
                <a:lnTo>
                  <a:pt x="0" y="3837940"/>
                </a:lnTo>
                <a:lnTo>
                  <a:pt x="0" y="0"/>
                </a:lnTo>
                <a:close/>
              </a:path>
            </a:pathLst>
          </a:custGeom>
          <a:blipFill>
            <a:blip r:embed="rId4"/>
            <a:stretch>
              <a:fillRect l="-3" r="-3"/>
            </a:stretch>
          </a:blipFill>
        </p:spPr>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681536" y="5481438"/>
            <a:ext cx="914326" cy="914326"/>
          </a:xfrm>
          <a:custGeom>
            <a:avLst/>
            <a:gdLst/>
            <a:ahLst/>
            <a:cxnLst/>
            <a:rect l="l" t="t" r="r" b="b"/>
            <a:pathLst>
              <a:path w="914326" h="914326">
                <a:moveTo>
                  <a:pt x="0" y="0"/>
                </a:moveTo>
                <a:lnTo>
                  <a:pt x="914326" y="0"/>
                </a:lnTo>
                <a:lnTo>
                  <a:pt x="914326" y="914326"/>
                </a:lnTo>
                <a:lnTo>
                  <a:pt x="0" y="914326"/>
                </a:lnTo>
                <a:lnTo>
                  <a:pt x="0" y="0"/>
                </a:lnTo>
                <a:close/>
              </a:path>
            </a:pathLst>
          </a:custGeom>
          <a:blipFill>
            <a:blip r:embed="rId3"/>
            <a:stretch>
              <a:fillRect/>
            </a:stretch>
          </a:blipFill>
        </p:spPr>
      </p:sp>
      <p:grpSp>
        <p:nvGrpSpPr>
          <p:cNvPr id="3" name="Group 3"/>
          <p:cNvGrpSpPr/>
          <p:nvPr/>
        </p:nvGrpSpPr>
        <p:grpSpPr>
          <a:xfrm>
            <a:off x="1192" y="8284370"/>
            <a:ext cx="18288000" cy="2002630"/>
            <a:chOff x="0" y="0"/>
            <a:chExt cx="24384000" cy="2670173"/>
          </a:xfrm>
          <a:solidFill>
            <a:schemeClr val="accent5">
              <a:lumMod val="60000"/>
              <a:lumOff val="40000"/>
            </a:schemeClr>
          </a:solidFill>
        </p:grpSpPr>
        <p:sp>
          <p:nvSpPr>
            <p:cNvPr id="4" name="Freeform 4"/>
            <p:cNvSpPr/>
            <p:nvPr/>
          </p:nvSpPr>
          <p:spPr>
            <a:xfrm>
              <a:off x="0" y="0"/>
              <a:ext cx="24384000" cy="2670175"/>
            </a:xfrm>
            <a:custGeom>
              <a:avLst/>
              <a:gdLst/>
              <a:ahLst/>
              <a:cxnLst/>
              <a:rect l="l" t="t" r="r" b="b"/>
              <a:pathLst>
                <a:path w="24384000" h="2670175">
                  <a:moveTo>
                    <a:pt x="24384000" y="2670175"/>
                  </a:moveTo>
                  <a:lnTo>
                    <a:pt x="24384000" y="0"/>
                  </a:lnTo>
                  <a:lnTo>
                    <a:pt x="0" y="2670175"/>
                  </a:lnTo>
                  <a:close/>
                </a:path>
              </a:pathLst>
            </a:custGeom>
            <a:grpFill/>
          </p:spPr>
        </p:sp>
      </p:grpSp>
      <p:sp>
        <p:nvSpPr>
          <p:cNvPr id="5" name="TextBox 5"/>
          <p:cNvSpPr txBox="1"/>
          <p:nvPr/>
        </p:nvSpPr>
        <p:spPr>
          <a:xfrm>
            <a:off x="1457960" y="2070100"/>
            <a:ext cx="15119436" cy="6648295"/>
          </a:xfrm>
          <a:prstGeom prst="rect">
            <a:avLst/>
          </a:prstGeom>
        </p:spPr>
        <p:txBody>
          <a:bodyPr wrap="square" lIns="0" tIns="0" rIns="0" bIns="0" rtlCol="0" anchor="t">
            <a:spAutoFit/>
          </a:bodyPr>
          <a:lstStyle/>
          <a:p>
            <a:pPr marL="1158240" lvl="1" indent="-579120" algn="just">
              <a:lnSpc>
                <a:spcPts val="5759"/>
              </a:lnSpc>
              <a:buFont typeface="Arial"/>
              <a:buChar char="•"/>
            </a:pPr>
            <a:r>
              <a:rPr lang="en-US" sz="4800" dirty="0">
                <a:solidFill>
                  <a:srgbClr val="0070C0"/>
                </a:solidFill>
                <a:latin typeface="Arial"/>
              </a:rPr>
              <a:t>Structured query language(SQL),is a programming </a:t>
            </a:r>
          </a:p>
          <a:p>
            <a:pPr marL="579120" lvl="1" algn="just">
              <a:lnSpc>
                <a:spcPts val="5759"/>
              </a:lnSpc>
            </a:pPr>
            <a:r>
              <a:rPr lang="en-US" sz="4800" dirty="0">
                <a:solidFill>
                  <a:srgbClr val="0070C0"/>
                </a:solidFill>
                <a:latin typeface="Arial"/>
              </a:rPr>
              <a:t>    language for storing , manipulating and retrieving</a:t>
            </a:r>
          </a:p>
          <a:p>
            <a:pPr marL="579120" lvl="1" algn="just">
              <a:lnSpc>
                <a:spcPts val="5759"/>
              </a:lnSpc>
            </a:pPr>
            <a:r>
              <a:rPr lang="en-US" sz="4800" dirty="0">
                <a:solidFill>
                  <a:srgbClr val="0070C0"/>
                </a:solidFill>
                <a:latin typeface="Arial"/>
              </a:rPr>
              <a:t>    data in database.    </a:t>
            </a:r>
          </a:p>
          <a:p>
            <a:pPr marL="1158240" lvl="1" indent="-579120" algn="just">
              <a:lnSpc>
                <a:spcPts val="5759"/>
              </a:lnSpc>
            </a:pPr>
            <a:endParaRPr lang="en-US" sz="4800" dirty="0">
              <a:solidFill>
                <a:srgbClr val="0070C0"/>
              </a:solidFill>
              <a:latin typeface="Arial"/>
            </a:endParaRPr>
          </a:p>
          <a:p>
            <a:pPr marL="1158240" lvl="1" indent="-579120" algn="just">
              <a:lnSpc>
                <a:spcPts val="5759"/>
              </a:lnSpc>
              <a:buFont typeface="Arial"/>
              <a:buChar char="•"/>
            </a:pPr>
            <a:r>
              <a:rPr lang="en-US" sz="4800" dirty="0">
                <a:solidFill>
                  <a:srgbClr val="0070C0"/>
                </a:solidFill>
                <a:latin typeface="Arial"/>
              </a:rPr>
              <a:t>SQL is the standard language for relation database system. All relational database management systems like “MySQL, MS Access,</a:t>
            </a:r>
          </a:p>
          <a:p>
            <a:pPr marL="579120" lvl="1" algn="just">
              <a:lnSpc>
                <a:spcPts val="5759"/>
              </a:lnSpc>
            </a:pPr>
            <a:r>
              <a:rPr lang="en-US" sz="4800" dirty="0">
                <a:solidFill>
                  <a:srgbClr val="0070C0"/>
                </a:solidFill>
                <a:latin typeface="Arial"/>
              </a:rPr>
              <a:t>    oracle, Sybase, Informix, Postgres and SQL             server” use SQL as standard database language</a:t>
            </a:r>
            <a:r>
              <a:rPr lang="en-US" sz="4800" dirty="0">
                <a:solidFill>
                  <a:srgbClr val="000000"/>
                </a:solidFill>
                <a:latin typeface="Arial"/>
              </a:rPr>
              <a:t>.</a:t>
            </a:r>
          </a:p>
        </p:txBody>
      </p:sp>
      <p:sp>
        <p:nvSpPr>
          <p:cNvPr id="6" name="TextBox 6"/>
          <p:cNvSpPr txBox="1"/>
          <p:nvPr/>
        </p:nvSpPr>
        <p:spPr>
          <a:xfrm>
            <a:off x="594162" y="370264"/>
            <a:ext cx="7593494" cy="1291376"/>
          </a:xfrm>
          <a:prstGeom prst="rect">
            <a:avLst/>
          </a:prstGeom>
        </p:spPr>
        <p:txBody>
          <a:bodyPr lIns="0" tIns="0" rIns="0" bIns="0" rtlCol="0" anchor="t">
            <a:spAutoFit/>
          </a:bodyPr>
          <a:lstStyle/>
          <a:p>
            <a:pPr algn="ctr">
              <a:lnSpc>
                <a:spcPts val="6719"/>
              </a:lnSpc>
            </a:pPr>
            <a:r>
              <a:rPr lang="en-US" sz="5599" dirty="0">
                <a:solidFill>
                  <a:srgbClr val="0070C0"/>
                </a:solidFill>
                <a:latin typeface="Arial Bold"/>
              </a:rPr>
              <a:t>What is SQL?</a:t>
            </a:r>
          </a:p>
        </p:txBody>
      </p:sp>
      <p:sp>
        <p:nvSpPr>
          <p:cNvPr id="7" name="TextBox 7"/>
          <p:cNvSpPr txBox="1"/>
          <p:nvPr/>
        </p:nvSpPr>
        <p:spPr>
          <a:xfrm>
            <a:off x="1710604" y="5925798"/>
            <a:ext cx="14866792" cy="373380"/>
          </a:xfrm>
          <a:prstGeom prst="rect">
            <a:avLst/>
          </a:prstGeom>
        </p:spPr>
        <p:txBody>
          <a:bodyPr lIns="0" tIns="0" rIns="0" bIns="0" rtlCol="0" anchor="t">
            <a:spAutoFit/>
          </a:bodyPr>
          <a:lstStyle/>
          <a:p>
            <a:pPr algn="ctr">
              <a:lnSpc>
                <a:spcPts val="1767"/>
              </a:lnSpc>
            </a:pPr>
            <a:r>
              <a:rPr lang="en-US" sz="1159">
                <a:solidFill>
                  <a:srgbClr val="808080"/>
                </a:solidFill>
                <a:latin typeface="Arial"/>
              </a:rPr>
              <a:t>.</a:t>
            </a:r>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681536" y="5481438"/>
            <a:ext cx="914326" cy="914326"/>
          </a:xfrm>
          <a:custGeom>
            <a:avLst/>
            <a:gdLst/>
            <a:ahLst/>
            <a:cxnLst/>
            <a:rect l="l" t="t" r="r" b="b"/>
            <a:pathLst>
              <a:path w="914326" h="914326">
                <a:moveTo>
                  <a:pt x="0" y="0"/>
                </a:moveTo>
                <a:lnTo>
                  <a:pt x="914326" y="0"/>
                </a:lnTo>
                <a:lnTo>
                  <a:pt x="914326" y="914326"/>
                </a:lnTo>
                <a:lnTo>
                  <a:pt x="0" y="914326"/>
                </a:lnTo>
                <a:lnTo>
                  <a:pt x="0" y="0"/>
                </a:lnTo>
                <a:close/>
              </a:path>
            </a:pathLst>
          </a:custGeom>
          <a:blipFill>
            <a:blip r:embed="rId3"/>
            <a:stretch>
              <a:fillRect/>
            </a:stretch>
          </a:blipFill>
        </p:spPr>
      </p:sp>
      <p:grpSp>
        <p:nvGrpSpPr>
          <p:cNvPr id="3" name="Group 3"/>
          <p:cNvGrpSpPr/>
          <p:nvPr/>
        </p:nvGrpSpPr>
        <p:grpSpPr>
          <a:xfrm>
            <a:off x="1192" y="8284370"/>
            <a:ext cx="18288000" cy="2002630"/>
            <a:chOff x="0" y="0"/>
            <a:chExt cx="24384000" cy="2670173"/>
          </a:xfrm>
          <a:solidFill>
            <a:schemeClr val="accent5">
              <a:lumMod val="60000"/>
              <a:lumOff val="40000"/>
            </a:schemeClr>
          </a:solidFill>
        </p:grpSpPr>
        <p:sp>
          <p:nvSpPr>
            <p:cNvPr id="4" name="Freeform 4"/>
            <p:cNvSpPr/>
            <p:nvPr/>
          </p:nvSpPr>
          <p:spPr>
            <a:xfrm>
              <a:off x="0" y="0"/>
              <a:ext cx="24384000" cy="2670175"/>
            </a:xfrm>
            <a:custGeom>
              <a:avLst/>
              <a:gdLst/>
              <a:ahLst/>
              <a:cxnLst/>
              <a:rect l="l" t="t" r="r" b="b"/>
              <a:pathLst>
                <a:path w="24384000" h="2670175">
                  <a:moveTo>
                    <a:pt x="24384000" y="2670175"/>
                  </a:moveTo>
                  <a:lnTo>
                    <a:pt x="24384000" y="0"/>
                  </a:lnTo>
                  <a:lnTo>
                    <a:pt x="0" y="2670175"/>
                  </a:lnTo>
                  <a:close/>
                </a:path>
              </a:pathLst>
            </a:custGeom>
            <a:grpFill/>
          </p:spPr>
        </p:sp>
      </p:grpSp>
      <p:sp>
        <p:nvSpPr>
          <p:cNvPr id="5" name="TextBox 5"/>
          <p:cNvSpPr txBox="1"/>
          <p:nvPr/>
        </p:nvSpPr>
        <p:spPr>
          <a:xfrm>
            <a:off x="-557530" y="1474470"/>
            <a:ext cx="10166350" cy="1066800"/>
          </a:xfrm>
          <a:prstGeom prst="rect">
            <a:avLst/>
          </a:prstGeom>
        </p:spPr>
        <p:txBody>
          <a:bodyPr lIns="0" tIns="0" rIns="0" bIns="0" rtlCol="0" anchor="t">
            <a:spAutoFit/>
          </a:bodyPr>
          <a:lstStyle/>
          <a:p>
            <a:pPr algn="ctr">
              <a:lnSpc>
                <a:spcPts val="6719"/>
              </a:lnSpc>
            </a:pPr>
            <a:r>
              <a:rPr lang="en-US" sz="5599">
                <a:solidFill>
                  <a:srgbClr val="0070C0"/>
                </a:solidFill>
                <a:latin typeface="Arial Bold"/>
              </a:rPr>
              <a:t>Order by desc:-</a:t>
            </a:r>
          </a:p>
        </p:txBody>
      </p:sp>
      <p:sp>
        <p:nvSpPr>
          <p:cNvPr id="6" name="TextBox 6"/>
          <p:cNvSpPr txBox="1"/>
          <p:nvPr/>
        </p:nvSpPr>
        <p:spPr>
          <a:xfrm>
            <a:off x="1746250" y="2809240"/>
            <a:ext cx="15758160" cy="721360"/>
          </a:xfrm>
          <a:prstGeom prst="rect">
            <a:avLst/>
          </a:prstGeom>
        </p:spPr>
        <p:txBody>
          <a:bodyPr lIns="0" tIns="0" rIns="0" bIns="0" rtlCol="0" anchor="t">
            <a:spAutoFit/>
          </a:bodyPr>
          <a:lstStyle/>
          <a:p>
            <a:pPr marL="868680" lvl="1" indent="-434340" algn="l">
              <a:lnSpc>
                <a:spcPts val="4320"/>
              </a:lnSpc>
              <a:buFont typeface="Arial"/>
              <a:buChar char="•"/>
            </a:pPr>
            <a:r>
              <a:rPr lang="en-US" sz="3600">
                <a:solidFill>
                  <a:srgbClr val="0070C0"/>
                </a:solidFill>
                <a:latin typeface="Arial"/>
              </a:rPr>
              <a:t>select * from salary_detail group by emp_id order by amount desc ;</a:t>
            </a:r>
          </a:p>
        </p:txBody>
      </p:sp>
      <p:grpSp>
        <p:nvGrpSpPr>
          <p:cNvPr id="7" name="Group 7"/>
          <p:cNvGrpSpPr/>
          <p:nvPr/>
        </p:nvGrpSpPr>
        <p:grpSpPr>
          <a:xfrm>
            <a:off x="3572" y="0"/>
            <a:ext cx="18285620" cy="1255068"/>
            <a:chOff x="0" y="0"/>
            <a:chExt cx="24380827" cy="1673424"/>
          </a:xfrm>
          <a:solidFill>
            <a:schemeClr val="accent5">
              <a:lumMod val="60000"/>
              <a:lumOff val="40000"/>
            </a:schemeClr>
          </a:solidFill>
        </p:grpSpPr>
        <p:sp>
          <p:nvSpPr>
            <p:cNvPr id="8" name="Freeform 8"/>
            <p:cNvSpPr/>
            <p:nvPr/>
          </p:nvSpPr>
          <p:spPr>
            <a:xfrm>
              <a:off x="0" y="0"/>
              <a:ext cx="24380825" cy="1673479"/>
            </a:xfrm>
            <a:custGeom>
              <a:avLst/>
              <a:gdLst/>
              <a:ahLst/>
              <a:cxnLst/>
              <a:rect l="l" t="t" r="r" b="b"/>
              <a:pathLst>
                <a:path w="24380825" h="1673479">
                  <a:moveTo>
                    <a:pt x="0" y="0"/>
                  </a:moveTo>
                  <a:lnTo>
                    <a:pt x="24380825" y="0"/>
                  </a:lnTo>
                  <a:lnTo>
                    <a:pt x="24380825" y="1673479"/>
                  </a:lnTo>
                  <a:lnTo>
                    <a:pt x="0" y="1673479"/>
                  </a:lnTo>
                  <a:close/>
                </a:path>
              </a:pathLst>
            </a:custGeom>
            <a:grpFill/>
          </p:spPr>
        </p:sp>
      </p:grpSp>
      <p:sp>
        <p:nvSpPr>
          <p:cNvPr id="9" name="Freeform 9" descr="order by desc"/>
          <p:cNvSpPr/>
          <p:nvPr/>
        </p:nvSpPr>
        <p:spPr>
          <a:xfrm>
            <a:off x="2230120" y="3829050"/>
            <a:ext cx="8991600" cy="4724400"/>
          </a:xfrm>
          <a:custGeom>
            <a:avLst/>
            <a:gdLst/>
            <a:ahLst/>
            <a:cxnLst/>
            <a:rect l="l" t="t" r="r" b="b"/>
            <a:pathLst>
              <a:path w="8991600" h="4724400">
                <a:moveTo>
                  <a:pt x="0" y="0"/>
                </a:moveTo>
                <a:lnTo>
                  <a:pt x="8991600" y="0"/>
                </a:lnTo>
                <a:lnTo>
                  <a:pt x="8991600" y="4724400"/>
                </a:lnTo>
                <a:lnTo>
                  <a:pt x="0" y="4724400"/>
                </a:lnTo>
                <a:lnTo>
                  <a:pt x="0" y="0"/>
                </a:lnTo>
                <a:close/>
              </a:path>
            </a:pathLst>
          </a:custGeom>
          <a:blipFill>
            <a:blip r:embed="rId4"/>
            <a:stretch>
              <a:fillRect/>
            </a:stretch>
          </a:blipFill>
        </p:spPr>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681536" y="5481438"/>
            <a:ext cx="914326" cy="914326"/>
          </a:xfrm>
          <a:custGeom>
            <a:avLst/>
            <a:gdLst/>
            <a:ahLst/>
            <a:cxnLst/>
            <a:rect l="l" t="t" r="r" b="b"/>
            <a:pathLst>
              <a:path w="914326" h="914326">
                <a:moveTo>
                  <a:pt x="0" y="0"/>
                </a:moveTo>
                <a:lnTo>
                  <a:pt x="914326" y="0"/>
                </a:lnTo>
                <a:lnTo>
                  <a:pt x="914326" y="914326"/>
                </a:lnTo>
                <a:lnTo>
                  <a:pt x="0" y="914326"/>
                </a:lnTo>
                <a:lnTo>
                  <a:pt x="0" y="0"/>
                </a:lnTo>
                <a:close/>
              </a:path>
            </a:pathLst>
          </a:custGeom>
          <a:blipFill>
            <a:blip r:embed="rId3"/>
            <a:stretch>
              <a:fillRect/>
            </a:stretch>
          </a:blipFill>
        </p:spPr>
      </p:sp>
      <p:grpSp>
        <p:nvGrpSpPr>
          <p:cNvPr id="3" name="Group 3"/>
          <p:cNvGrpSpPr/>
          <p:nvPr/>
        </p:nvGrpSpPr>
        <p:grpSpPr>
          <a:xfrm>
            <a:off x="1192" y="8284370"/>
            <a:ext cx="18288000" cy="2002630"/>
            <a:chOff x="0" y="0"/>
            <a:chExt cx="24384000" cy="2670173"/>
          </a:xfrm>
          <a:solidFill>
            <a:schemeClr val="accent5">
              <a:lumMod val="60000"/>
              <a:lumOff val="40000"/>
            </a:schemeClr>
          </a:solidFill>
        </p:grpSpPr>
        <p:sp>
          <p:nvSpPr>
            <p:cNvPr id="4" name="Freeform 4"/>
            <p:cNvSpPr/>
            <p:nvPr/>
          </p:nvSpPr>
          <p:spPr>
            <a:xfrm>
              <a:off x="0" y="0"/>
              <a:ext cx="24384000" cy="2670175"/>
            </a:xfrm>
            <a:custGeom>
              <a:avLst/>
              <a:gdLst/>
              <a:ahLst/>
              <a:cxnLst/>
              <a:rect l="l" t="t" r="r" b="b"/>
              <a:pathLst>
                <a:path w="24384000" h="2670175">
                  <a:moveTo>
                    <a:pt x="24384000" y="2670175"/>
                  </a:moveTo>
                  <a:lnTo>
                    <a:pt x="24384000" y="0"/>
                  </a:lnTo>
                  <a:lnTo>
                    <a:pt x="0" y="2670175"/>
                  </a:lnTo>
                  <a:close/>
                </a:path>
              </a:pathLst>
            </a:custGeom>
            <a:grpFill/>
          </p:spPr>
        </p:sp>
      </p:grpSp>
      <p:sp>
        <p:nvSpPr>
          <p:cNvPr id="5" name="TextBox 5"/>
          <p:cNvSpPr txBox="1"/>
          <p:nvPr/>
        </p:nvSpPr>
        <p:spPr>
          <a:xfrm>
            <a:off x="-1710690" y="179070"/>
            <a:ext cx="10166350" cy="1066800"/>
          </a:xfrm>
          <a:prstGeom prst="rect">
            <a:avLst/>
          </a:prstGeom>
        </p:spPr>
        <p:txBody>
          <a:bodyPr lIns="0" tIns="0" rIns="0" bIns="0" rtlCol="0" anchor="t">
            <a:spAutoFit/>
          </a:bodyPr>
          <a:lstStyle/>
          <a:p>
            <a:pPr algn="ctr">
              <a:lnSpc>
                <a:spcPts val="6719"/>
              </a:lnSpc>
            </a:pPr>
            <a:r>
              <a:rPr lang="en-US" sz="5599">
                <a:solidFill>
                  <a:srgbClr val="0070C0"/>
                </a:solidFill>
                <a:latin typeface="Arial Bold"/>
              </a:rPr>
              <a:t>Group by:-</a:t>
            </a:r>
          </a:p>
        </p:txBody>
      </p:sp>
      <p:sp>
        <p:nvSpPr>
          <p:cNvPr id="6" name="TextBox 6"/>
          <p:cNvSpPr txBox="1"/>
          <p:nvPr/>
        </p:nvSpPr>
        <p:spPr>
          <a:xfrm>
            <a:off x="944880" y="3241040"/>
            <a:ext cx="16523970" cy="721360"/>
          </a:xfrm>
          <a:prstGeom prst="rect">
            <a:avLst/>
          </a:prstGeom>
        </p:spPr>
        <p:txBody>
          <a:bodyPr lIns="0" tIns="0" rIns="0" bIns="0" rtlCol="0" anchor="t">
            <a:spAutoFit/>
          </a:bodyPr>
          <a:lstStyle/>
          <a:p>
            <a:pPr marL="868680" lvl="1" indent="-434340" algn="l">
              <a:lnSpc>
                <a:spcPts val="4320"/>
              </a:lnSpc>
              <a:buFont typeface="Arial"/>
              <a:buChar char="•"/>
            </a:pPr>
            <a:r>
              <a:rPr lang="en-US" sz="3600">
                <a:solidFill>
                  <a:srgbClr val="0070C0"/>
                </a:solidFill>
                <a:latin typeface="Arial"/>
              </a:rPr>
              <a:t>select dep_no,count(*) as dep_count from employee_det group by dep_no ;</a:t>
            </a:r>
          </a:p>
        </p:txBody>
      </p:sp>
      <p:sp>
        <p:nvSpPr>
          <p:cNvPr id="7" name="TextBox 7"/>
          <p:cNvSpPr txBox="1"/>
          <p:nvPr/>
        </p:nvSpPr>
        <p:spPr>
          <a:xfrm>
            <a:off x="1169670" y="1522095"/>
            <a:ext cx="16523970" cy="1203325"/>
          </a:xfrm>
          <a:prstGeom prst="rect">
            <a:avLst/>
          </a:prstGeom>
        </p:spPr>
        <p:txBody>
          <a:bodyPr lIns="0" tIns="0" rIns="0" bIns="0" rtlCol="0" anchor="t">
            <a:spAutoFit/>
          </a:bodyPr>
          <a:lstStyle/>
          <a:p>
            <a:pPr algn="l">
              <a:lnSpc>
                <a:spcPts val="3840"/>
              </a:lnSpc>
            </a:pPr>
            <a:r>
              <a:rPr lang="en-US" sz="3200">
                <a:solidFill>
                  <a:srgbClr val="0070C0"/>
                </a:solidFill>
                <a:latin typeface="Arial"/>
              </a:rPr>
              <a:t>The GROUP BY statement is often used with aggregate functions (COUNT(), MAX(), MIN(), SUM(), AVG()) to group the result-set by one or more columns. </a:t>
            </a:r>
          </a:p>
        </p:txBody>
      </p:sp>
      <p:sp>
        <p:nvSpPr>
          <p:cNvPr id="8" name="Freeform 8" descr="group by"/>
          <p:cNvSpPr/>
          <p:nvPr/>
        </p:nvSpPr>
        <p:spPr>
          <a:xfrm>
            <a:off x="1654810" y="4856480"/>
            <a:ext cx="10497820" cy="3943350"/>
          </a:xfrm>
          <a:custGeom>
            <a:avLst/>
            <a:gdLst/>
            <a:ahLst/>
            <a:cxnLst/>
            <a:rect l="l" t="t" r="r" b="b"/>
            <a:pathLst>
              <a:path w="10497820" h="3943350">
                <a:moveTo>
                  <a:pt x="0" y="0"/>
                </a:moveTo>
                <a:lnTo>
                  <a:pt x="10497820" y="0"/>
                </a:lnTo>
                <a:lnTo>
                  <a:pt x="10497820" y="3943350"/>
                </a:lnTo>
                <a:lnTo>
                  <a:pt x="0" y="3943350"/>
                </a:lnTo>
                <a:lnTo>
                  <a:pt x="0" y="0"/>
                </a:lnTo>
                <a:close/>
              </a:path>
            </a:pathLst>
          </a:custGeom>
          <a:blipFill>
            <a:blip r:embed="rId4"/>
            <a:stretch>
              <a:fillRect t="-27397" b="-27397"/>
            </a:stretch>
          </a:blipFill>
        </p:spPr>
      </p:sp>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681536" y="5481438"/>
            <a:ext cx="914326" cy="914326"/>
          </a:xfrm>
          <a:custGeom>
            <a:avLst/>
            <a:gdLst/>
            <a:ahLst/>
            <a:cxnLst/>
            <a:rect l="l" t="t" r="r" b="b"/>
            <a:pathLst>
              <a:path w="914326" h="914326">
                <a:moveTo>
                  <a:pt x="0" y="0"/>
                </a:moveTo>
                <a:lnTo>
                  <a:pt x="914326" y="0"/>
                </a:lnTo>
                <a:lnTo>
                  <a:pt x="914326" y="914326"/>
                </a:lnTo>
                <a:lnTo>
                  <a:pt x="0" y="914326"/>
                </a:lnTo>
                <a:lnTo>
                  <a:pt x="0" y="0"/>
                </a:lnTo>
                <a:close/>
              </a:path>
            </a:pathLst>
          </a:custGeom>
          <a:blipFill>
            <a:blip r:embed="rId3"/>
            <a:stretch>
              <a:fillRect/>
            </a:stretch>
          </a:blipFill>
        </p:spPr>
      </p:sp>
      <p:grpSp>
        <p:nvGrpSpPr>
          <p:cNvPr id="3" name="Group 3"/>
          <p:cNvGrpSpPr/>
          <p:nvPr/>
        </p:nvGrpSpPr>
        <p:grpSpPr>
          <a:xfrm>
            <a:off x="1192" y="8284370"/>
            <a:ext cx="18288000" cy="2002630"/>
            <a:chOff x="0" y="0"/>
            <a:chExt cx="24384000" cy="2670173"/>
          </a:xfrm>
          <a:solidFill>
            <a:schemeClr val="accent5">
              <a:lumMod val="60000"/>
              <a:lumOff val="40000"/>
            </a:schemeClr>
          </a:solidFill>
        </p:grpSpPr>
        <p:sp>
          <p:nvSpPr>
            <p:cNvPr id="4" name="Freeform 4"/>
            <p:cNvSpPr/>
            <p:nvPr/>
          </p:nvSpPr>
          <p:spPr>
            <a:xfrm>
              <a:off x="0" y="0"/>
              <a:ext cx="24384000" cy="2670175"/>
            </a:xfrm>
            <a:custGeom>
              <a:avLst/>
              <a:gdLst/>
              <a:ahLst/>
              <a:cxnLst/>
              <a:rect l="l" t="t" r="r" b="b"/>
              <a:pathLst>
                <a:path w="24384000" h="2670175">
                  <a:moveTo>
                    <a:pt x="24384000" y="2670175"/>
                  </a:moveTo>
                  <a:lnTo>
                    <a:pt x="24384000" y="0"/>
                  </a:lnTo>
                  <a:lnTo>
                    <a:pt x="0" y="2670175"/>
                  </a:lnTo>
                  <a:close/>
                </a:path>
              </a:pathLst>
            </a:custGeom>
            <a:grpFill/>
          </p:spPr>
        </p:sp>
      </p:grpSp>
      <p:sp>
        <p:nvSpPr>
          <p:cNvPr id="5" name="TextBox 5"/>
          <p:cNvSpPr txBox="1"/>
          <p:nvPr/>
        </p:nvSpPr>
        <p:spPr>
          <a:xfrm>
            <a:off x="-1710690" y="179070"/>
            <a:ext cx="10166350" cy="1066800"/>
          </a:xfrm>
          <a:prstGeom prst="rect">
            <a:avLst/>
          </a:prstGeom>
        </p:spPr>
        <p:txBody>
          <a:bodyPr lIns="0" tIns="0" rIns="0" bIns="0" rtlCol="0" anchor="t">
            <a:spAutoFit/>
          </a:bodyPr>
          <a:lstStyle/>
          <a:p>
            <a:pPr algn="ctr">
              <a:lnSpc>
                <a:spcPts val="6719"/>
              </a:lnSpc>
            </a:pPr>
            <a:r>
              <a:rPr lang="en-US" sz="5599">
                <a:solidFill>
                  <a:srgbClr val="0070C0"/>
                </a:solidFill>
                <a:latin typeface="Arial Bold"/>
              </a:rPr>
              <a:t>Like:-</a:t>
            </a:r>
          </a:p>
        </p:txBody>
      </p:sp>
      <p:sp>
        <p:nvSpPr>
          <p:cNvPr id="6" name="TextBox 6"/>
          <p:cNvSpPr txBox="1"/>
          <p:nvPr/>
        </p:nvSpPr>
        <p:spPr>
          <a:xfrm>
            <a:off x="944880" y="3241040"/>
            <a:ext cx="16523970" cy="721360"/>
          </a:xfrm>
          <a:prstGeom prst="rect">
            <a:avLst/>
          </a:prstGeom>
        </p:spPr>
        <p:txBody>
          <a:bodyPr lIns="0" tIns="0" rIns="0" bIns="0" rtlCol="0" anchor="t">
            <a:spAutoFit/>
          </a:bodyPr>
          <a:lstStyle/>
          <a:p>
            <a:pPr marL="868680" lvl="1" indent="-434340" algn="l">
              <a:lnSpc>
                <a:spcPts val="4320"/>
              </a:lnSpc>
              <a:buFont typeface="Arial"/>
              <a:buChar char="•"/>
            </a:pPr>
            <a:r>
              <a:rPr lang="en-US" sz="3600">
                <a:solidFill>
                  <a:srgbClr val="0070C0"/>
                </a:solidFill>
                <a:latin typeface="Arial"/>
              </a:rPr>
              <a:t>select * from employee_det where emp_name like('%a') ;</a:t>
            </a:r>
          </a:p>
        </p:txBody>
      </p:sp>
      <p:sp>
        <p:nvSpPr>
          <p:cNvPr id="7" name="TextBox 7"/>
          <p:cNvSpPr txBox="1"/>
          <p:nvPr/>
        </p:nvSpPr>
        <p:spPr>
          <a:xfrm>
            <a:off x="1169670" y="1512570"/>
            <a:ext cx="16523970" cy="1275080"/>
          </a:xfrm>
          <a:prstGeom prst="rect">
            <a:avLst/>
          </a:prstGeom>
        </p:spPr>
        <p:txBody>
          <a:bodyPr lIns="0" tIns="0" rIns="0" bIns="0" rtlCol="0" anchor="t">
            <a:spAutoFit/>
          </a:bodyPr>
          <a:lstStyle/>
          <a:p>
            <a:pPr algn="l">
              <a:lnSpc>
                <a:spcPts val="4320"/>
              </a:lnSpc>
            </a:pPr>
            <a:r>
              <a:rPr lang="en-US" sz="3600">
                <a:solidFill>
                  <a:srgbClr val="0070C0"/>
                </a:solidFill>
                <a:latin typeface="Arial"/>
              </a:rPr>
              <a:t>The LIKE operator is used in a WHERE clause to search for a specified pattern in a column. </a:t>
            </a:r>
          </a:p>
        </p:txBody>
      </p:sp>
      <p:sp>
        <p:nvSpPr>
          <p:cNvPr id="8" name="Freeform 8" descr="like"/>
          <p:cNvSpPr/>
          <p:nvPr/>
        </p:nvSpPr>
        <p:spPr>
          <a:xfrm>
            <a:off x="1943100" y="4136390"/>
            <a:ext cx="10185400" cy="4781550"/>
          </a:xfrm>
          <a:custGeom>
            <a:avLst/>
            <a:gdLst/>
            <a:ahLst/>
            <a:cxnLst/>
            <a:rect l="l" t="t" r="r" b="b"/>
            <a:pathLst>
              <a:path w="10185400" h="4781550">
                <a:moveTo>
                  <a:pt x="0" y="0"/>
                </a:moveTo>
                <a:lnTo>
                  <a:pt x="10185400" y="0"/>
                </a:lnTo>
                <a:lnTo>
                  <a:pt x="10185400" y="4781550"/>
                </a:lnTo>
                <a:lnTo>
                  <a:pt x="0" y="4781550"/>
                </a:lnTo>
                <a:lnTo>
                  <a:pt x="0" y="0"/>
                </a:lnTo>
                <a:close/>
              </a:path>
            </a:pathLst>
          </a:custGeom>
          <a:blipFill>
            <a:blip r:embed="rId4"/>
            <a:stretch>
              <a:fillRect l="-2930" r="-2930"/>
            </a:stretch>
          </a:blipFill>
        </p:spPr>
      </p:sp>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681536" y="5481438"/>
            <a:ext cx="914326" cy="914326"/>
          </a:xfrm>
          <a:custGeom>
            <a:avLst/>
            <a:gdLst/>
            <a:ahLst/>
            <a:cxnLst/>
            <a:rect l="l" t="t" r="r" b="b"/>
            <a:pathLst>
              <a:path w="914326" h="914326">
                <a:moveTo>
                  <a:pt x="0" y="0"/>
                </a:moveTo>
                <a:lnTo>
                  <a:pt x="914326" y="0"/>
                </a:lnTo>
                <a:lnTo>
                  <a:pt x="914326" y="914326"/>
                </a:lnTo>
                <a:lnTo>
                  <a:pt x="0" y="914326"/>
                </a:lnTo>
                <a:lnTo>
                  <a:pt x="0" y="0"/>
                </a:lnTo>
                <a:close/>
              </a:path>
            </a:pathLst>
          </a:custGeom>
          <a:blipFill>
            <a:blip r:embed="rId3"/>
            <a:stretch>
              <a:fillRect/>
            </a:stretch>
          </a:blipFill>
        </p:spPr>
      </p:sp>
      <p:grpSp>
        <p:nvGrpSpPr>
          <p:cNvPr id="3" name="Group 3"/>
          <p:cNvGrpSpPr/>
          <p:nvPr/>
        </p:nvGrpSpPr>
        <p:grpSpPr>
          <a:xfrm>
            <a:off x="1192" y="8284370"/>
            <a:ext cx="18288000" cy="2002630"/>
            <a:chOff x="0" y="0"/>
            <a:chExt cx="24384000" cy="2670173"/>
          </a:xfrm>
          <a:solidFill>
            <a:schemeClr val="accent5">
              <a:lumMod val="60000"/>
              <a:lumOff val="40000"/>
            </a:schemeClr>
          </a:solidFill>
        </p:grpSpPr>
        <p:sp>
          <p:nvSpPr>
            <p:cNvPr id="4" name="Freeform 4"/>
            <p:cNvSpPr/>
            <p:nvPr/>
          </p:nvSpPr>
          <p:spPr>
            <a:xfrm>
              <a:off x="0" y="0"/>
              <a:ext cx="24384000" cy="2670175"/>
            </a:xfrm>
            <a:custGeom>
              <a:avLst/>
              <a:gdLst/>
              <a:ahLst/>
              <a:cxnLst/>
              <a:rect l="l" t="t" r="r" b="b"/>
              <a:pathLst>
                <a:path w="24384000" h="2670175">
                  <a:moveTo>
                    <a:pt x="24384000" y="2670175"/>
                  </a:moveTo>
                  <a:lnTo>
                    <a:pt x="24384000" y="0"/>
                  </a:lnTo>
                  <a:lnTo>
                    <a:pt x="0" y="2670175"/>
                  </a:lnTo>
                  <a:close/>
                </a:path>
              </a:pathLst>
            </a:custGeom>
            <a:grpFill/>
          </p:spPr>
        </p:sp>
      </p:grpSp>
      <p:sp>
        <p:nvSpPr>
          <p:cNvPr id="5" name="TextBox 5"/>
          <p:cNvSpPr txBox="1"/>
          <p:nvPr/>
        </p:nvSpPr>
        <p:spPr>
          <a:xfrm>
            <a:off x="-1710690" y="179070"/>
            <a:ext cx="10166350" cy="1066800"/>
          </a:xfrm>
          <a:prstGeom prst="rect">
            <a:avLst/>
          </a:prstGeom>
        </p:spPr>
        <p:txBody>
          <a:bodyPr lIns="0" tIns="0" rIns="0" bIns="0" rtlCol="0" anchor="t">
            <a:spAutoFit/>
          </a:bodyPr>
          <a:lstStyle/>
          <a:p>
            <a:pPr algn="ctr">
              <a:lnSpc>
                <a:spcPts val="6719"/>
              </a:lnSpc>
            </a:pPr>
            <a:r>
              <a:rPr lang="en-US" sz="5599">
                <a:solidFill>
                  <a:srgbClr val="0070C0"/>
                </a:solidFill>
                <a:latin typeface="Arial Bold"/>
              </a:rPr>
              <a:t>Not Like:-</a:t>
            </a:r>
          </a:p>
        </p:txBody>
      </p:sp>
      <p:sp>
        <p:nvSpPr>
          <p:cNvPr id="6" name="TextBox 6"/>
          <p:cNvSpPr txBox="1"/>
          <p:nvPr/>
        </p:nvSpPr>
        <p:spPr>
          <a:xfrm>
            <a:off x="944880" y="3241040"/>
            <a:ext cx="16523970" cy="721360"/>
          </a:xfrm>
          <a:prstGeom prst="rect">
            <a:avLst/>
          </a:prstGeom>
        </p:spPr>
        <p:txBody>
          <a:bodyPr lIns="0" tIns="0" rIns="0" bIns="0" rtlCol="0" anchor="t">
            <a:spAutoFit/>
          </a:bodyPr>
          <a:lstStyle/>
          <a:p>
            <a:pPr marL="868680" lvl="1" indent="-434340" algn="l">
              <a:lnSpc>
                <a:spcPts val="4320"/>
              </a:lnSpc>
              <a:buFont typeface="Arial"/>
              <a:buChar char="•"/>
            </a:pPr>
            <a:r>
              <a:rPr lang="en-US" sz="3600">
                <a:solidFill>
                  <a:srgbClr val="0070C0"/>
                </a:solidFill>
                <a:latin typeface="Arial"/>
              </a:rPr>
              <a:t>select * from employee_det where emp_name not like('s%');</a:t>
            </a:r>
          </a:p>
        </p:txBody>
      </p:sp>
      <p:sp>
        <p:nvSpPr>
          <p:cNvPr id="7" name="TextBox 7"/>
          <p:cNvSpPr txBox="1"/>
          <p:nvPr/>
        </p:nvSpPr>
        <p:spPr>
          <a:xfrm>
            <a:off x="1169670" y="1522095"/>
            <a:ext cx="16523970" cy="1203325"/>
          </a:xfrm>
          <a:prstGeom prst="rect">
            <a:avLst/>
          </a:prstGeom>
        </p:spPr>
        <p:txBody>
          <a:bodyPr lIns="0" tIns="0" rIns="0" bIns="0" rtlCol="0" anchor="t">
            <a:spAutoFit/>
          </a:bodyPr>
          <a:lstStyle/>
          <a:p>
            <a:pPr algn="l">
              <a:lnSpc>
                <a:spcPts val="3840"/>
              </a:lnSpc>
            </a:pPr>
            <a:r>
              <a:rPr lang="en-US" sz="3200">
                <a:solidFill>
                  <a:srgbClr val="0070C0"/>
                </a:solidFill>
                <a:latin typeface="Arial"/>
              </a:rPr>
              <a:t>The NOT LIKE operator in SQL is used on a column which is of type varchar. Usually, it is used with % which is used to represent any string value, including the null character \0. </a:t>
            </a:r>
          </a:p>
        </p:txBody>
      </p:sp>
      <p:sp>
        <p:nvSpPr>
          <p:cNvPr id="8" name="Freeform 8" descr="notlike"/>
          <p:cNvSpPr/>
          <p:nvPr/>
        </p:nvSpPr>
        <p:spPr>
          <a:xfrm>
            <a:off x="1798320" y="4635500"/>
            <a:ext cx="8765540" cy="4094480"/>
          </a:xfrm>
          <a:custGeom>
            <a:avLst/>
            <a:gdLst/>
            <a:ahLst/>
            <a:cxnLst/>
            <a:rect l="l" t="t" r="r" b="b"/>
            <a:pathLst>
              <a:path w="8765540" h="4094480">
                <a:moveTo>
                  <a:pt x="0" y="0"/>
                </a:moveTo>
                <a:lnTo>
                  <a:pt x="8765540" y="0"/>
                </a:lnTo>
                <a:lnTo>
                  <a:pt x="8765540" y="4094480"/>
                </a:lnTo>
                <a:lnTo>
                  <a:pt x="0" y="4094480"/>
                </a:lnTo>
                <a:lnTo>
                  <a:pt x="0" y="0"/>
                </a:lnTo>
                <a:close/>
              </a:path>
            </a:pathLst>
          </a:custGeom>
          <a:blipFill>
            <a:blip r:embed="rId4"/>
            <a:stretch>
              <a:fillRect l="-12" r="-12"/>
            </a:stretch>
          </a:blipFill>
        </p:spPr>
      </p:sp>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681536" y="5481438"/>
            <a:ext cx="914326" cy="914326"/>
          </a:xfrm>
          <a:custGeom>
            <a:avLst/>
            <a:gdLst/>
            <a:ahLst/>
            <a:cxnLst/>
            <a:rect l="l" t="t" r="r" b="b"/>
            <a:pathLst>
              <a:path w="914326" h="914326">
                <a:moveTo>
                  <a:pt x="0" y="0"/>
                </a:moveTo>
                <a:lnTo>
                  <a:pt x="914326" y="0"/>
                </a:lnTo>
                <a:lnTo>
                  <a:pt x="914326" y="914326"/>
                </a:lnTo>
                <a:lnTo>
                  <a:pt x="0" y="914326"/>
                </a:lnTo>
                <a:lnTo>
                  <a:pt x="0" y="0"/>
                </a:lnTo>
                <a:close/>
              </a:path>
            </a:pathLst>
          </a:custGeom>
          <a:blipFill>
            <a:blip r:embed="rId3"/>
            <a:stretch>
              <a:fillRect/>
            </a:stretch>
          </a:blipFill>
        </p:spPr>
      </p:sp>
      <p:grpSp>
        <p:nvGrpSpPr>
          <p:cNvPr id="3" name="Group 3"/>
          <p:cNvGrpSpPr/>
          <p:nvPr/>
        </p:nvGrpSpPr>
        <p:grpSpPr>
          <a:xfrm>
            <a:off x="1192" y="8284370"/>
            <a:ext cx="18288000" cy="2002630"/>
            <a:chOff x="0" y="0"/>
            <a:chExt cx="24384000" cy="2670173"/>
          </a:xfrm>
          <a:solidFill>
            <a:schemeClr val="accent5">
              <a:lumMod val="60000"/>
              <a:lumOff val="40000"/>
            </a:schemeClr>
          </a:solidFill>
        </p:grpSpPr>
        <p:sp>
          <p:nvSpPr>
            <p:cNvPr id="4" name="Freeform 4"/>
            <p:cNvSpPr/>
            <p:nvPr/>
          </p:nvSpPr>
          <p:spPr>
            <a:xfrm>
              <a:off x="0" y="0"/>
              <a:ext cx="24384000" cy="2670175"/>
            </a:xfrm>
            <a:custGeom>
              <a:avLst/>
              <a:gdLst/>
              <a:ahLst/>
              <a:cxnLst/>
              <a:rect l="l" t="t" r="r" b="b"/>
              <a:pathLst>
                <a:path w="24384000" h="2670175">
                  <a:moveTo>
                    <a:pt x="24384000" y="2670175"/>
                  </a:moveTo>
                  <a:lnTo>
                    <a:pt x="24384000" y="0"/>
                  </a:lnTo>
                  <a:lnTo>
                    <a:pt x="0" y="2670175"/>
                  </a:lnTo>
                  <a:close/>
                </a:path>
              </a:pathLst>
            </a:custGeom>
            <a:grpFill/>
          </p:spPr>
        </p:sp>
      </p:grpSp>
      <p:sp>
        <p:nvSpPr>
          <p:cNvPr id="5" name="TextBox 5"/>
          <p:cNvSpPr txBox="1"/>
          <p:nvPr/>
        </p:nvSpPr>
        <p:spPr>
          <a:xfrm>
            <a:off x="-1710690" y="179070"/>
            <a:ext cx="10166350" cy="1066800"/>
          </a:xfrm>
          <a:prstGeom prst="rect">
            <a:avLst/>
          </a:prstGeom>
        </p:spPr>
        <p:txBody>
          <a:bodyPr lIns="0" tIns="0" rIns="0" bIns="0" rtlCol="0" anchor="t">
            <a:spAutoFit/>
          </a:bodyPr>
          <a:lstStyle/>
          <a:p>
            <a:pPr algn="ctr">
              <a:lnSpc>
                <a:spcPts val="6719"/>
              </a:lnSpc>
            </a:pPr>
            <a:r>
              <a:rPr lang="en-US" sz="5599">
                <a:solidFill>
                  <a:srgbClr val="0070C0"/>
                </a:solidFill>
                <a:latin typeface="Arial Bold"/>
              </a:rPr>
              <a:t>Between:-</a:t>
            </a:r>
          </a:p>
        </p:txBody>
      </p:sp>
      <p:sp>
        <p:nvSpPr>
          <p:cNvPr id="6" name="TextBox 6"/>
          <p:cNvSpPr txBox="1"/>
          <p:nvPr/>
        </p:nvSpPr>
        <p:spPr>
          <a:xfrm>
            <a:off x="944880" y="2992120"/>
            <a:ext cx="16523970" cy="721360"/>
          </a:xfrm>
          <a:prstGeom prst="rect">
            <a:avLst/>
          </a:prstGeom>
        </p:spPr>
        <p:txBody>
          <a:bodyPr lIns="0" tIns="0" rIns="0" bIns="0" rtlCol="0" anchor="t">
            <a:spAutoFit/>
          </a:bodyPr>
          <a:lstStyle/>
          <a:p>
            <a:pPr marL="868680" lvl="1" indent="-434340" algn="l">
              <a:lnSpc>
                <a:spcPts val="4320"/>
              </a:lnSpc>
              <a:buFont typeface="Arial"/>
              <a:buChar char="•"/>
            </a:pPr>
            <a:r>
              <a:rPr lang="en-US" sz="3600">
                <a:solidFill>
                  <a:srgbClr val="0070C0"/>
                </a:solidFill>
                <a:latin typeface="Arial"/>
              </a:rPr>
              <a:t>select * from employee_det where  month(doj) between 1 and 7;</a:t>
            </a:r>
          </a:p>
        </p:txBody>
      </p:sp>
      <p:sp>
        <p:nvSpPr>
          <p:cNvPr id="7" name="TextBox 7"/>
          <p:cNvSpPr txBox="1"/>
          <p:nvPr/>
        </p:nvSpPr>
        <p:spPr>
          <a:xfrm>
            <a:off x="1169670" y="1522095"/>
            <a:ext cx="16523970" cy="1203325"/>
          </a:xfrm>
          <a:prstGeom prst="rect">
            <a:avLst/>
          </a:prstGeom>
        </p:spPr>
        <p:txBody>
          <a:bodyPr lIns="0" tIns="0" rIns="0" bIns="0" rtlCol="0" anchor="t">
            <a:spAutoFit/>
          </a:bodyPr>
          <a:lstStyle/>
          <a:p>
            <a:pPr algn="l">
              <a:lnSpc>
                <a:spcPts val="3840"/>
              </a:lnSpc>
            </a:pPr>
            <a:r>
              <a:rPr lang="en-US" sz="3200">
                <a:solidFill>
                  <a:srgbClr val="0070C0"/>
                </a:solidFill>
                <a:latin typeface="Arial"/>
              </a:rPr>
              <a:t>The BETWEEN operator selects values within a given range. The values can be numbers, text, or dates. </a:t>
            </a:r>
          </a:p>
        </p:txBody>
      </p:sp>
      <p:sp>
        <p:nvSpPr>
          <p:cNvPr id="8" name="Freeform 8" descr="month and between"/>
          <p:cNvSpPr/>
          <p:nvPr/>
        </p:nvSpPr>
        <p:spPr>
          <a:xfrm>
            <a:off x="1943100" y="4136390"/>
            <a:ext cx="8686800" cy="4781550"/>
          </a:xfrm>
          <a:custGeom>
            <a:avLst/>
            <a:gdLst/>
            <a:ahLst/>
            <a:cxnLst/>
            <a:rect l="l" t="t" r="r" b="b"/>
            <a:pathLst>
              <a:path w="8686800" h="4781550">
                <a:moveTo>
                  <a:pt x="0" y="0"/>
                </a:moveTo>
                <a:lnTo>
                  <a:pt x="8686800" y="0"/>
                </a:lnTo>
                <a:lnTo>
                  <a:pt x="8686800" y="4781550"/>
                </a:lnTo>
                <a:lnTo>
                  <a:pt x="0" y="4781550"/>
                </a:lnTo>
                <a:lnTo>
                  <a:pt x="0" y="0"/>
                </a:lnTo>
                <a:close/>
              </a:path>
            </a:pathLst>
          </a:custGeom>
          <a:blipFill>
            <a:blip r:embed="rId4"/>
            <a:stretch>
              <a:fillRect/>
            </a:stretch>
          </a:blipFill>
        </p:spPr>
      </p:sp>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681536" y="5481438"/>
            <a:ext cx="914326" cy="914326"/>
          </a:xfrm>
          <a:custGeom>
            <a:avLst/>
            <a:gdLst/>
            <a:ahLst/>
            <a:cxnLst/>
            <a:rect l="l" t="t" r="r" b="b"/>
            <a:pathLst>
              <a:path w="914326" h="914326">
                <a:moveTo>
                  <a:pt x="0" y="0"/>
                </a:moveTo>
                <a:lnTo>
                  <a:pt x="914326" y="0"/>
                </a:lnTo>
                <a:lnTo>
                  <a:pt x="914326" y="914326"/>
                </a:lnTo>
                <a:lnTo>
                  <a:pt x="0" y="914326"/>
                </a:lnTo>
                <a:lnTo>
                  <a:pt x="0" y="0"/>
                </a:lnTo>
                <a:close/>
              </a:path>
            </a:pathLst>
          </a:custGeom>
          <a:blipFill>
            <a:blip r:embed="rId3"/>
            <a:stretch>
              <a:fillRect/>
            </a:stretch>
          </a:blipFill>
        </p:spPr>
      </p:sp>
      <p:grpSp>
        <p:nvGrpSpPr>
          <p:cNvPr id="3" name="Group 3"/>
          <p:cNvGrpSpPr/>
          <p:nvPr/>
        </p:nvGrpSpPr>
        <p:grpSpPr>
          <a:xfrm>
            <a:off x="1192" y="8284370"/>
            <a:ext cx="18288000" cy="2002630"/>
            <a:chOff x="0" y="0"/>
            <a:chExt cx="24384000" cy="2670173"/>
          </a:xfrm>
          <a:solidFill>
            <a:schemeClr val="accent5">
              <a:lumMod val="60000"/>
              <a:lumOff val="40000"/>
            </a:schemeClr>
          </a:solidFill>
        </p:grpSpPr>
        <p:sp>
          <p:nvSpPr>
            <p:cNvPr id="4" name="Freeform 4"/>
            <p:cNvSpPr/>
            <p:nvPr/>
          </p:nvSpPr>
          <p:spPr>
            <a:xfrm>
              <a:off x="0" y="0"/>
              <a:ext cx="24384000" cy="2670175"/>
            </a:xfrm>
            <a:custGeom>
              <a:avLst/>
              <a:gdLst/>
              <a:ahLst/>
              <a:cxnLst/>
              <a:rect l="l" t="t" r="r" b="b"/>
              <a:pathLst>
                <a:path w="24384000" h="2670175">
                  <a:moveTo>
                    <a:pt x="24384000" y="2670175"/>
                  </a:moveTo>
                  <a:lnTo>
                    <a:pt x="24384000" y="0"/>
                  </a:lnTo>
                  <a:lnTo>
                    <a:pt x="0" y="2670175"/>
                  </a:lnTo>
                  <a:close/>
                </a:path>
              </a:pathLst>
            </a:custGeom>
            <a:grpFill/>
          </p:spPr>
        </p:sp>
      </p:grpSp>
      <p:sp>
        <p:nvSpPr>
          <p:cNvPr id="5" name="TextBox 5"/>
          <p:cNvSpPr txBox="1"/>
          <p:nvPr/>
        </p:nvSpPr>
        <p:spPr>
          <a:xfrm>
            <a:off x="449580" y="1619250"/>
            <a:ext cx="12251690" cy="1066800"/>
          </a:xfrm>
          <a:prstGeom prst="rect">
            <a:avLst/>
          </a:prstGeom>
        </p:spPr>
        <p:txBody>
          <a:bodyPr lIns="0" tIns="0" rIns="0" bIns="0" rtlCol="0" anchor="t">
            <a:spAutoFit/>
          </a:bodyPr>
          <a:lstStyle/>
          <a:p>
            <a:pPr algn="ctr">
              <a:lnSpc>
                <a:spcPts val="6719"/>
              </a:lnSpc>
            </a:pPr>
            <a:r>
              <a:rPr lang="en-US" sz="5599">
                <a:solidFill>
                  <a:srgbClr val="0070C0"/>
                </a:solidFill>
                <a:latin typeface="Arial Bold"/>
              </a:rPr>
              <a:t>My Sql Calculate Functions:-</a:t>
            </a:r>
          </a:p>
        </p:txBody>
      </p:sp>
      <p:sp>
        <p:nvSpPr>
          <p:cNvPr id="6" name="TextBox 6"/>
          <p:cNvSpPr txBox="1"/>
          <p:nvPr/>
        </p:nvSpPr>
        <p:spPr>
          <a:xfrm>
            <a:off x="1601470" y="3653790"/>
            <a:ext cx="9511030" cy="4227830"/>
          </a:xfrm>
          <a:prstGeom prst="rect">
            <a:avLst/>
          </a:prstGeom>
        </p:spPr>
        <p:txBody>
          <a:bodyPr lIns="0" tIns="0" rIns="0" bIns="0" rtlCol="0" anchor="t">
            <a:spAutoFit/>
          </a:bodyPr>
          <a:lstStyle/>
          <a:p>
            <a:pPr marL="1158240" lvl="1" indent="-579120" algn="just">
              <a:lnSpc>
                <a:spcPts val="5759"/>
              </a:lnSpc>
              <a:buFont typeface="Arial"/>
              <a:buChar char="•"/>
            </a:pPr>
            <a:r>
              <a:rPr lang="en-US" sz="4800">
                <a:solidFill>
                  <a:srgbClr val="0070C0"/>
                </a:solidFill>
                <a:latin typeface="Arial"/>
              </a:rPr>
              <a:t>Sum</a:t>
            </a:r>
          </a:p>
          <a:p>
            <a:pPr marL="1158240" lvl="1" indent="-579120" algn="just">
              <a:lnSpc>
                <a:spcPts val="5759"/>
              </a:lnSpc>
              <a:buFont typeface="Arial"/>
              <a:buChar char="•"/>
            </a:pPr>
            <a:r>
              <a:rPr lang="en-US" sz="4800">
                <a:solidFill>
                  <a:srgbClr val="0070C0"/>
                </a:solidFill>
                <a:latin typeface="Arial"/>
              </a:rPr>
              <a:t>Average</a:t>
            </a:r>
          </a:p>
          <a:p>
            <a:pPr marL="1158240" lvl="1" indent="-579120" algn="just">
              <a:lnSpc>
                <a:spcPts val="5759"/>
              </a:lnSpc>
              <a:buFont typeface="Arial"/>
              <a:buChar char="•"/>
            </a:pPr>
            <a:r>
              <a:rPr lang="en-US" sz="4800">
                <a:solidFill>
                  <a:srgbClr val="0070C0"/>
                </a:solidFill>
                <a:latin typeface="Arial"/>
              </a:rPr>
              <a:t>Min</a:t>
            </a:r>
          </a:p>
          <a:p>
            <a:pPr marL="1158240" lvl="1" indent="-579120" algn="just">
              <a:lnSpc>
                <a:spcPts val="5759"/>
              </a:lnSpc>
              <a:buFont typeface="Arial"/>
              <a:buChar char="•"/>
            </a:pPr>
            <a:r>
              <a:rPr lang="en-US" sz="4800">
                <a:solidFill>
                  <a:srgbClr val="0070C0"/>
                </a:solidFill>
                <a:latin typeface="Arial"/>
              </a:rPr>
              <a:t>Max</a:t>
            </a:r>
          </a:p>
          <a:p>
            <a:pPr marL="1158240" lvl="1" indent="-579120" algn="just">
              <a:lnSpc>
                <a:spcPts val="5759"/>
              </a:lnSpc>
              <a:buFont typeface="Arial"/>
              <a:buChar char="•"/>
            </a:pPr>
            <a:r>
              <a:rPr lang="en-US" sz="4800">
                <a:solidFill>
                  <a:srgbClr val="0070C0"/>
                </a:solidFill>
                <a:latin typeface="Arial"/>
              </a:rPr>
              <a:t>Count</a:t>
            </a:r>
          </a:p>
          <a:p>
            <a:pPr marL="1158240" lvl="1" indent="-579120" algn="just">
              <a:lnSpc>
                <a:spcPts val="5759"/>
              </a:lnSpc>
            </a:pPr>
            <a:endParaRPr lang="en-US" sz="4800">
              <a:solidFill>
                <a:srgbClr val="0070C0"/>
              </a:solidFill>
              <a:latin typeface="Arial"/>
            </a:endParaRPr>
          </a:p>
        </p:txBody>
      </p:sp>
      <p:grpSp>
        <p:nvGrpSpPr>
          <p:cNvPr id="7" name="Group 7"/>
          <p:cNvGrpSpPr/>
          <p:nvPr/>
        </p:nvGrpSpPr>
        <p:grpSpPr>
          <a:xfrm>
            <a:off x="3572" y="0"/>
            <a:ext cx="18285620" cy="1255068"/>
            <a:chOff x="0" y="0"/>
            <a:chExt cx="24380827" cy="1673424"/>
          </a:xfrm>
          <a:solidFill>
            <a:schemeClr val="accent5">
              <a:lumMod val="60000"/>
              <a:lumOff val="40000"/>
            </a:schemeClr>
          </a:solidFill>
        </p:grpSpPr>
        <p:sp>
          <p:nvSpPr>
            <p:cNvPr id="8" name="Freeform 8"/>
            <p:cNvSpPr/>
            <p:nvPr/>
          </p:nvSpPr>
          <p:spPr>
            <a:xfrm>
              <a:off x="0" y="0"/>
              <a:ext cx="24380825" cy="1673479"/>
            </a:xfrm>
            <a:custGeom>
              <a:avLst/>
              <a:gdLst/>
              <a:ahLst/>
              <a:cxnLst/>
              <a:rect l="l" t="t" r="r" b="b"/>
              <a:pathLst>
                <a:path w="24380825" h="1673479">
                  <a:moveTo>
                    <a:pt x="0" y="0"/>
                  </a:moveTo>
                  <a:lnTo>
                    <a:pt x="24380825" y="0"/>
                  </a:lnTo>
                  <a:lnTo>
                    <a:pt x="24380825" y="1673479"/>
                  </a:lnTo>
                  <a:lnTo>
                    <a:pt x="0" y="1673479"/>
                  </a:lnTo>
                  <a:close/>
                </a:path>
              </a:pathLst>
            </a:custGeom>
            <a:grpFill/>
          </p:spPr>
        </p:sp>
      </p:grpSp>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681536" y="5481438"/>
            <a:ext cx="914326" cy="914326"/>
          </a:xfrm>
          <a:custGeom>
            <a:avLst/>
            <a:gdLst/>
            <a:ahLst/>
            <a:cxnLst/>
            <a:rect l="l" t="t" r="r" b="b"/>
            <a:pathLst>
              <a:path w="914326" h="914326">
                <a:moveTo>
                  <a:pt x="0" y="0"/>
                </a:moveTo>
                <a:lnTo>
                  <a:pt x="914326" y="0"/>
                </a:lnTo>
                <a:lnTo>
                  <a:pt x="914326" y="914326"/>
                </a:lnTo>
                <a:lnTo>
                  <a:pt x="0" y="914326"/>
                </a:lnTo>
                <a:lnTo>
                  <a:pt x="0" y="0"/>
                </a:lnTo>
                <a:close/>
              </a:path>
            </a:pathLst>
          </a:custGeom>
          <a:blipFill>
            <a:blip r:embed="rId3"/>
            <a:stretch>
              <a:fillRect/>
            </a:stretch>
          </a:blipFill>
        </p:spPr>
      </p:sp>
      <p:grpSp>
        <p:nvGrpSpPr>
          <p:cNvPr id="3" name="Group 3"/>
          <p:cNvGrpSpPr/>
          <p:nvPr/>
        </p:nvGrpSpPr>
        <p:grpSpPr>
          <a:xfrm>
            <a:off x="1192" y="8284370"/>
            <a:ext cx="18288000" cy="2002630"/>
            <a:chOff x="0" y="0"/>
            <a:chExt cx="24384000" cy="2670173"/>
          </a:xfrm>
          <a:solidFill>
            <a:schemeClr val="accent5">
              <a:lumMod val="60000"/>
              <a:lumOff val="40000"/>
            </a:schemeClr>
          </a:solidFill>
        </p:grpSpPr>
        <p:sp>
          <p:nvSpPr>
            <p:cNvPr id="4" name="Freeform 4"/>
            <p:cNvSpPr/>
            <p:nvPr/>
          </p:nvSpPr>
          <p:spPr>
            <a:xfrm>
              <a:off x="0" y="0"/>
              <a:ext cx="24384000" cy="2670175"/>
            </a:xfrm>
            <a:custGeom>
              <a:avLst/>
              <a:gdLst/>
              <a:ahLst/>
              <a:cxnLst/>
              <a:rect l="l" t="t" r="r" b="b"/>
              <a:pathLst>
                <a:path w="24384000" h="2670175">
                  <a:moveTo>
                    <a:pt x="24384000" y="2670175"/>
                  </a:moveTo>
                  <a:lnTo>
                    <a:pt x="24384000" y="0"/>
                  </a:lnTo>
                  <a:lnTo>
                    <a:pt x="0" y="2670175"/>
                  </a:lnTo>
                  <a:close/>
                </a:path>
              </a:pathLst>
            </a:custGeom>
            <a:grpFill/>
          </p:spPr>
        </p:sp>
      </p:grpSp>
      <p:sp>
        <p:nvSpPr>
          <p:cNvPr id="5" name="TextBox 5"/>
          <p:cNvSpPr txBox="1"/>
          <p:nvPr/>
        </p:nvSpPr>
        <p:spPr>
          <a:xfrm>
            <a:off x="-3048000" y="335915"/>
            <a:ext cx="10166350" cy="1066800"/>
          </a:xfrm>
          <a:prstGeom prst="rect">
            <a:avLst/>
          </a:prstGeom>
        </p:spPr>
        <p:txBody>
          <a:bodyPr lIns="0" tIns="0" rIns="0" bIns="0" rtlCol="0" anchor="t">
            <a:spAutoFit/>
          </a:bodyPr>
          <a:lstStyle/>
          <a:p>
            <a:pPr algn="ctr">
              <a:lnSpc>
                <a:spcPts val="6719"/>
              </a:lnSpc>
            </a:pPr>
            <a:r>
              <a:rPr lang="en-US" sz="5599">
                <a:solidFill>
                  <a:srgbClr val="0070C0"/>
                </a:solidFill>
                <a:latin typeface="Arial Bold"/>
              </a:rPr>
              <a:t>Sum:-</a:t>
            </a:r>
          </a:p>
        </p:txBody>
      </p:sp>
      <p:sp>
        <p:nvSpPr>
          <p:cNvPr id="6" name="TextBox 6"/>
          <p:cNvSpPr txBox="1"/>
          <p:nvPr/>
        </p:nvSpPr>
        <p:spPr>
          <a:xfrm>
            <a:off x="944880" y="2992120"/>
            <a:ext cx="16523970" cy="721360"/>
          </a:xfrm>
          <a:prstGeom prst="rect">
            <a:avLst/>
          </a:prstGeom>
        </p:spPr>
        <p:txBody>
          <a:bodyPr lIns="0" tIns="0" rIns="0" bIns="0" rtlCol="0" anchor="t">
            <a:spAutoFit/>
          </a:bodyPr>
          <a:lstStyle/>
          <a:p>
            <a:pPr marL="868680" lvl="1" indent="-434340" algn="l">
              <a:lnSpc>
                <a:spcPts val="4320"/>
              </a:lnSpc>
              <a:buFont typeface="Arial"/>
              <a:buChar char="•"/>
            </a:pPr>
            <a:r>
              <a:rPr lang="en-US" sz="3600" dirty="0">
                <a:solidFill>
                  <a:srgbClr val="0070C0"/>
                </a:solidFill>
                <a:latin typeface="Arial"/>
              </a:rPr>
              <a:t>select  sum(amount) as </a:t>
            </a:r>
            <a:r>
              <a:rPr lang="en-US" sz="3600" dirty="0" err="1">
                <a:solidFill>
                  <a:srgbClr val="0070C0"/>
                </a:solidFill>
                <a:latin typeface="Arial"/>
              </a:rPr>
              <a:t>total_amountsum</a:t>
            </a:r>
            <a:r>
              <a:rPr lang="en-US" sz="3600" dirty="0">
                <a:solidFill>
                  <a:srgbClr val="0070C0"/>
                </a:solidFill>
                <a:latin typeface="Arial"/>
              </a:rPr>
              <a:t> from </a:t>
            </a:r>
            <a:r>
              <a:rPr lang="en-US" sz="3600" dirty="0" err="1">
                <a:solidFill>
                  <a:srgbClr val="0070C0"/>
                </a:solidFill>
                <a:latin typeface="Arial"/>
              </a:rPr>
              <a:t>salary_detail</a:t>
            </a:r>
            <a:r>
              <a:rPr lang="en-US" sz="3600" dirty="0">
                <a:solidFill>
                  <a:srgbClr val="0070C0"/>
                </a:solidFill>
                <a:latin typeface="Arial"/>
              </a:rPr>
              <a:t> ;</a:t>
            </a:r>
          </a:p>
        </p:txBody>
      </p:sp>
      <p:sp>
        <p:nvSpPr>
          <p:cNvPr id="7" name="TextBox 7"/>
          <p:cNvSpPr txBox="1"/>
          <p:nvPr/>
        </p:nvSpPr>
        <p:spPr>
          <a:xfrm>
            <a:off x="1169670" y="1512570"/>
            <a:ext cx="16523970" cy="721360"/>
          </a:xfrm>
          <a:prstGeom prst="rect">
            <a:avLst/>
          </a:prstGeom>
        </p:spPr>
        <p:txBody>
          <a:bodyPr lIns="0" tIns="0" rIns="0" bIns="0" rtlCol="0" anchor="t">
            <a:spAutoFit/>
          </a:bodyPr>
          <a:lstStyle/>
          <a:p>
            <a:pPr algn="l">
              <a:lnSpc>
                <a:spcPts val="4320"/>
              </a:lnSpc>
            </a:pPr>
            <a:r>
              <a:rPr lang="en-US" sz="3600">
                <a:solidFill>
                  <a:srgbClr val="0070C0"/>
                </a:solidFill>
                <a:latin typeface="Arial"/>
              </a:rPr>
              <a:t>The SUM() function returns the total sum of a numeric column. </a:t>
            </a:r>
          </a:p>
        </p:txBody>
      </p:sp>
      <p:sp>
        <p:nvSpPr>
          <p:cNvPr id="8" name="Freeform 8" descr="sum"/>
          <p:cNvSpPr/>
          <p:nvPr/>
        </p:nvSpPr>
        <p:spPr>
          <a:xfrm>
            <a:off x="1510030" y="4999990"/>
            <a:ext cx="9753600" cy="3257550"/>
          </a:xfrm>
          <a:custGeom>
            <a:avLst/>
            <a:gdLst/>
            <a:ahLst/>
            <a:cxnLst/>
            <a:rect l="l" t="t" r="r" b="b"/>
            <a:pathLst>
              <a:path w="9753600" h="3257550">
                <a:moveTo>
                  <a:pt x="0" y="0"/>
                </a:moveTo>
                <a:lnTo>
                  <a:pt x="9753600" y="0"/>
                </a:lnTo>
                <a:lnTo>
                  <a:pt x="9753600" y="3257550"/>
                </a:lnTo>
                <a:lnTo>
                  <a:pt x="0" y="3257550"/>
                </a:lnTo>
                <a:lnTo>
                  <a:pt x="0" y="0"/>
                </a:lnTo>
                <a:close/>
              </a:path>
            </a:pathLst>
          </a:custGeom>
          <a:blipFill>
            <a:blip r:embed="rId4"/>
            <a:stretch>
              <a:fillRect/>
            </a:stretch>
          </a:blipFill>
        </p:spPr>
      </p:sp>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681536" y="5481438"/>
            <a:ext cx="914326" cy="914326"/>
          </a:xfrm>
          <a:custGeom>
            <a:avLst/>
            <a:gdLst/>
            <a:ahLst/>
            <a:cxnLst/>
            <a:rect l="l" t="t" r="r" b="b"/>
            <a:pathLst>
              <a:path w="914326" h="914326">
                <a:moveTo>
                  <a:pt x="0" y="0"/>
                </a:moveTo>
                <a:lnTo>
                  <a:pt x="914326" y="0"/>
                </a:lnTo>
                <a:lnTo>
                  <a:pt x="914326" y="914326"/>
                </a:lnTo>
                <a:lnTo>
                  <a:pt x="0" y="914326"/>
                </a:lnTo>
                <a:lnTo>
                  <a:pt x="0" y="0"/>
                </a:lnTo>
                <a:close/>
              </a:path>
            </a:pathLst>
          </a:custGeom>
          <a:blipFill>
            <a:blip r:embed="rId3"/>
            <a:stretch>
              <a:fillRect/>
            </a:stretch>
          </a:blipFill>
        </p:spPr>
      </p:sp>
      <p:grpSp>
        <p:nvGrpSpPr>
          <p:cNvPr id="3" name="Group 3"/>
          <p:cNvGrpSpPr/>
          <p:nvPr/>
        </p:nvGrpSpPr>
        <p:grpSpPr>
          <a:xfrm>
            <a:off x="1192" y="8284370"/>
            <a:ext cx="18288000" cy="2002630"/>
            <a:chOff x="0" y="0"/>
            <a:chExt cx="24384000" cy="2670173"/>
          </a:xfrm>
          <a:solidFill>
            <a:schemeClr val="accent5">
              <a:lumMod val="60000"/>
              <a:lumOff val="40000"/>
            </a:schemeClr>
          </a:solidFill>
        </p:grpSpPr>
        <p:sp>
          <p:nvSpPr>
            <p:cNvPr id="4" name="Freeform 4"/>
            <p:cNvSpPr/>
            <p:nvPr/>
          </p:nvSpPr>
          <p:spPr>
            <a:xfrm>
              <a:off x="0" y="0"/>
              <a:ext cx="24384000" cy="2670175"/>
            </a:xfrm>
            <a:custGeom>
              <a:avLst/>
              <a:gdLst/>
              <a:ahLst/>
              <a:cxnLst/>
              <a:rect l="l" t="t" r="r" b="b"/>
              <a:pathLst>
                <a:path w="24384000" h="2670175">
                  <a:moveTo>
                    <a:pt x="24384000" y="2670175"/>
                  </a:moveTo>
                  <a:lnTo>
                    <a:pt x="24384000" y="0"/>
                  </a:lnTo>
                  <a:lnTo>
                    <a:pt x="0" y="2670175"/>
                  </a:lnTo>
                  <a:close/>
                </a:path>
              </a:pathLst>
            </a:custGeom>
            <a:grpFill/>
          </p:spPr>
        </p:sp>
      </p:grpSp>
      <p:sp>
        <p:nvSpPr>
          <p:cNvPr id="5" name="TextBox 5"/>
          <p:cNvSpPr txBox="1"/>
          <p:nvPr/>
        </p:nvSpPr>
        <p:spPr>
          <a:xfrm>
            <a:off x="-3150870" y="158750"/>
            <a:ext cx="10166350" cy="1066800"/>
          </a:xfrm>
          <a:prstGeom prst="rect">
            <a:avLst/>
          </a:prstGeom>
        </p:spPr>
        <p:txBody>
          <a:bodyPr lIns="0" tIns="0" rIns="0" bIns="0" rtlCol="0" anchor="t">
            <a:spAutoFit/>
          </a:bodyPr>
          <a:lstStyle/>
          <a:p>
            <a:pPr algn="ctr">
              <a:lnSpc>
                <a:spcPts val="6719"/>
              </a:lnSpc>
            </a:pPr>
            <a:r>
              <a:rPr lang="en-US" sz="5599">
                <a:solidFill>
                  <a:srgbClr val="0070C0"/>
                </a:solidFill>
                <a:latin typeface="Arial Bold"/>
              </a:rPr>
              <a:t>Min:-</a:t>
            </a:r>
          </a:p>
        </p:txBody>
      </p:sp>
      <p:sp>
        <p:nvSpPr>
          <p:cNvPr id="6" name="TextBox 6"/>
          <p:cNvSpPr txBox="1"/>
          <p:nvPr/>
        </p:nvSpPr>
        <p:spPr>
          <a:xfrm>
            <a:off x="944880" y="2992120"/>
            <a:ext cx="16523970" cy="721360"/>
          </a:xfrm>
          <a:prstGeom prst="rect">
            <a:avLst/>
          </a:prstGeom>
        </p:spPr>
        <p:txBody>
          <a:bodyPr lIns="0" tIns="0" rIns="0" bIns="0" rtlCol="0" anchor="t">
            <a:spAutoFit/>
          </a:bodyPr>
          <a:lstStyle/>
          <a:p>
            <a:pPr marL="868680" lvl="1" indent="-434340" algn="l">
              <a:lnSpc>
                <a:spcPts val="4320"/>
              </a:lnSpc>
              <a:buFont typeface="Arial"/>
              <a:buChar char="•"/>
            </a:pPr>
            <a:r>
              <a:rPr lang="en-US" sz="3600">
                <a:solidFill>
                  <a:srgbClr val="0070C0"/>
                </a:solidFill>
                <a:latin typeface="Arial"/>
              </a:rPr>
              <a:t>select*, min(amount) as low_slary from salary_detail; ;</a:t>
            </a:r>
          </a:p>
        </p:txBody>
      </p:sp>
      <p:sp>
        <p:nvSpPr>
          <p:cNvPr id="7" name="TextBox 7"/>
          <p:cNvSpPr txBox="1"/>
          <p:nvPr/>
        </p:nvSpPr>
        <p:spPr>
          <a:xfrm>
            <a:off x="1169670" y="1512570"/>
            <a:ext cx="16523970" cy="721360"/>
          </a:xfrm>
          <a:prstGeom prst="rect">
            <a:avLst/>
          </a:prstGeom>
        </p:spPr>
        <p:txBody>
          <a:bodyPr lIns="0" tIns="0" rIns="0" bIns="0" rtlCol="0" anchor="t">
            <a:spAutoFit/>
          </a:bodyPr>
          <a:lstStyle/>
          <a:p>
            <a:pPr algn="l">
              <a:lnSpc>
                <a:spcPts val="4320"/>
              </a:lnSpc>
            </a:pPr>
            <a:r>
              <a:rPr lang="en-US" sz="3600">
                <a:solidFill>
                  <a:srgbClr val="0070C0"/>
                </a:solidFill>
                <a:latin typeface="Arial"/>
              </a:rPr>
              <a:t>The MIN() function returns the smallest value of the selected column. </a:t>
            </a:r>
          </a:p>
        </p:txBody>
      </p:sp>
      <p:sp>
        <p:nvSpPr>
          <p:cNvPr id="8" name="Freeform 8" descr="min"/>
          <p:cNvSpPr/>
          <p:nvPr/>
        </p:nvSpPr>
        <p:spPr>
          <a:xfrm>
            <a:off x="1510030" y="4502150"/>
            <a:ext cx="9486900" cy="3752850"/>
          </a:xfrm>
          <a:custGeom>
            <a:avLst/>
            <a:gdLst/>
            <a:ahLst/>
            <a:cxnLst/>
            <a:rect l="l" t="t" r="r" b="b"/>
            <a:pathLst>
              <a:path w="9486900" h="3752850">
                <a:moveTo>
                  <a:pt x="0" y="0"/>
                </a:moveTo>
                <a:lnTo>
                  <a:pt x="9486900" y="0"/>
                </a:lnTo>
                <a:lnTo>
                  <a:pt x="9486900" y="3752850"/>
                </a:lnTo>
                <a:lnTo>
                  <a:pt x="0" y="3752850"/>
                </a:lnTo>
                <a:lnTo>
                  <a:pt x="0" y="0"/>
                </a:lnTo>
                <a:close/>
              </a:path>
            </a:pathLst>
          </a:custGeom>
          <a:blipFill>
            <a:blip r:embed="rId4"/>
            <a:stretch>
              <a:fillRect/>
            </a:stretch>
          </a:blipFill>
        </p:spPr>
      </p:sp>
    </p:spTree>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681536" y="5481438"/>
            <a:ext cx="914326" cy="914326"/>
          </a:xfrm>
          <a:custGeom>
            <a:avLst/>
            <a:gdLst/>
            <a:ahLst/>
            <a:cxnLst/>
            <a:rect l="l" t="t" r="r" b="b"/>
            <a:pathLst>
              <a:path w="914326" h="914326">
                <a:moveTo>
                  <a:pt x="0" y="0"/>
                </a:moveTo>
                <a:lnTo>
                  <a:pt x="914326" y="0"/>
                </a:lnTo>
                <a:lnTo>
                  <a:pt x="914326" y="914326"/>
                </a:lnTo>
                <a:lnTo>
                  <a:pt x="0" y="914326"/>
                </a:lnTo>
                <a:lnTo>
                  <a:pt x="0" y="0"/>
                </a:lnTo>
                <a:close/>
              </a:path>
            </a:pathLst>
          </a:custGeom>
          <a:blipFill>
            <a:blip r:embed="rId3"/>
            <a:stretch>
              <a:fillRect/>
            </a:stretch>
          </a:blipFill>
        </p:spPr>
      </p:sp>
      <p:grpSp>
        <p:nvGrpSpPr>
          <p:cNvPr id="3" name="Group 3"/>
          <p:cNvGrpSpPr/>
          <p:nvPr/>
        </p:nvGrpSpPr>
        <p:grpSpPr>
          <a:xfrm>
            <a:off x="1192" y="8284370"/>
            <a:ext cx="18288000" cy="2002630"/>
            <a:chOff x="0" y="0"/>
            <a:chExt cx="24384000" cy="2670173"/>
          </a:xfrm>
          <a:solidFill>
            <a:schemeClr val="accent5">
              <a:lumMod val="60000"/>
              <a:lumOff val="40000"/>
            </a:schemeClr>
          </a:solidFill>
        </p:grpSpPr>
        <p:sp>
          <p:nvSpPr>
            <p:cNvPr id="4" name="Freeform 4"/>
            <p:cNvSpPr/>
            <p:nvPr/>
          </p:nvSpPr>
          <p:spPr>
            <a:xfrm>
              <a:off x="0" y="0"/>
              <a:ext cx="24384000" cy="2670175"/>
            </a:xfrm>
            <a:custGeom>
              <a:avLst/>
              <a:gdLst/>
              <a:ahLst/>
              <a:cxnLst/>
              <a:rect l="l" t="t" r="r" b="b"/>
              <a:pathLst>
                <a:path w="24384000" h="2670175">
                  <a:moveTo>
                    <a:pt x="24384000" y="2670175"/>
                  </a:moveTo>
                  <a:lnTo>
                    <a:pt x="24384000" y="0"/>
                  </a:lnTo>
                  <a:lnTo>
                    <a:pt x="0" y="2670175"/>
                  </a:lnTo>
                  <a:close/>
                </a:path>
              </a:pathLst>
            </a:custGeom>
            <a:grpFill/>
          </p:spPr>
        </p:sp>
      </p:grpSp>
      <p:sp>
        <p:nvSpPr>
          <p:cNvPr id="5" name="TextBox 5"/>
          <p:cNvSpPr txBox="1"/>
          <p:nvPr/>
        </p:nvSpPr>
        <p:spPr>
          <a:xfrm>
            <a:off x="-3150870" y="158750"/>
            <a:ext cx="10166350" cy="1066800"/>
          </a:xfrm>
          <a:prstGeom prst="rect">
            <a:avLst/>
          </a:prstGeom>
        </p:spPr>
        <p:txBody>
          <a:bodyPr lIns="0" tIns="0" rIns="0" bIns="0" rtlCol="0" anchor="t">
            <a:spAutoFit/>
          </a:bodyPr>
          <a:lstStyle/>
          <a:p>
            <a:pPr algn="ctr">
              <a:lnSpc>
                <a:spcPts val="6719"/>
              </a:lnSpc>
            </a:pPr>
            <a:r>
              <a:rPr lang="en-US" sz="5599">
                <a:solidFill>
                  <a:srgbClr val="0070C0"/>
                </a:solidFill>
                <a:latin typeface="Arial Bold"/>
              </a:rPr>
              <a:t>Max:-</a:t>
            </a:r>
          </a:p>
        </p:txBody>
      </p:sp>
      <p:sp>
        <p:nvSpPr>
          <p:cNvPr id="6" name="TextBox 6"/>
          <p:cNvSpPr txBox="1"/>
          <p:nvPr/>
        </p:nvSpPr>
        <p:spPr>
          <a:xfrm>
            <a:off x="944880" y="2992120"/>
            <a:ext cx="16523970" cy="721360"/>
          </a:xfrm>
          <a:prstGeom prst="rect">
            <a:avLst/>
          </a:prstGeom>
        </p:spPr>
        <p:txBody>
          <a:bodyPr lIns="0" tIns="0" rIns="0" bIns="0" rtlCol="0" anchor="t">
            <a:spAutoFit/>
          </a:bodyPr>
          <a:lstStyle/>
          <a:p>
            <a:pPr marL="868680" lvl="1" indent="-434340" algn="l">
              <a:lnSpc>
                <a:spcPts val="4320"/>
              </a:lnSpc>
              <a:buFont typeface="Arial"/>
              <a:buChar char="•"/>
            </a:pPr>
            <a:r>
              <a:rPr lang="en-US" sz="3600">
                <a:solidFill>
                  <a:srgbClr val="0070C0"/>
                </a:solidFill>
                <a:latin typeface="Arial"/>
              </a:rPr>
              <a:t>select emp_id, sal_id ,max(amount) as high_slary from salary_detail ;</a:t>
            </a:r>
          </a:p>
        </p:txBody>
      </p:sp>
      <p:sp>
        <p:nvSpPr>
          <p:cNvPr id="7" name="TextBox 7"/>
          <p:cNvSpPr txBox="1"/>
          <p:nvPr/>
        </p:nvSpPr>
        <p:spPr>
          <a:xfrm>
            <a:off x="1169670" y="1512570"/>
            <a:ext cx="16523970" cy="721360"/>
          </a:xfrm>
          <a:prstGeom prst="rect">
            <a:avLst/>
          </a:prstGeom>
        </p:spPr>
        <p:txBody>
          <a:bodyPr lIns="0" tIns="0" rIns="0" bIns="0" rtlCol="0" anchor="t">
            <a:spAutoFit/>
          </a:bodyPr>
          <a:lstStyle/>
          <a:p>
            <a:pPr algn="l">
              <a:lnSpc>
                <a:spcPts val="4320"/>
              </a:lnSpc>
            </a:pPr>
            <a:r>
              <a:rPr lang="en-US" sz="3600">
                <a:solidFill>
                  <a:srgbClr val="0070C0"/>
                </a:solidFill>
                <a:latin typeface="Arial"/>
              </a:rPr>
              <a:t>The MAX() function returns the largest value of the selected column.</a:t>
            </a:r>
          </a:p>
        </p:txBody>
      </p:sp>
      <p:sp>
        <p:nvSpPr>
          <p:cNvPr id="8" name="Freeform 8" descr="max"/>
          <p:cNvSpPr/>
          <p:nvPr/>
        </p:nvSpPr>
        <p:spPr>
          <a:xfrm>
            <a:off x="1654810" y="4711700"/>
            <a:ext cx="8420100" cy="3105150"/>
          </a:xfrm>
          <a:custGeom>
            <a:avLst/>
            <a:gdLst/>
            <a:ahLst/>
            <a:cxnLst/>
            <a:rect l="l" t="t" r="r" b="b"/>
            <a:pathLst>
              <a:path w="8420100" h="3105150">
                <a:moveTo>
                  <a:pt x="0" y="0"/>
                </a:moveTo>
                <a:lnTo>
                  <a:pt x="8420100" y="0"/>
                </a:lnTo>
                <a:lnTo>
                  <a:pt x="8420100" y="3105150"/>
                </a:lnTo>
                <a:lnTo>
                  <a:pt x="0" y="3105150"/>
                </a:lnTo>
                <a:lnTo>
                  <a:pt x="0" y="0"/>
                </a:lnTo>
                <a:close/>
              </a:path>
            </a:pathLst>
          </a:custGeom>
          <a:blipFill>
            <a:blip r:embed="rId4"/>
            <a:stretch>
              <a:fillRect/>
            </a:stretch>
          </a:blipFill>
        </p:spPr>
      </p:sp>
    </p:spTree>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681536" y="5481438"/>
            <a:ext cx="914326" cy="914326"/>
          </a:xfrm>
          <a:custGeom>
            <a:avLst/>
            <a:gdLst/>
            <a:ahLst/>
            <a:cxnLst/>
            <a:rect l="l" t="t" r="r" b="b"/>
            <a:pathLst>
              <a:path w="914326" h="914326">
                <a:moveTo>
                  <a:pt x="0" y="0"/>
                </a:moveTo>
                <a:lnTo>
                  <a:pt x="914326" y="0"/>
                </a:lnTo>
                <a:lnTo>
                  <a:pt x="914326" y="914326"/>
                </a:lnTo>
                <a:lnTo>
                  <a:pt x="0" y="914326"/>
                </a:lnTo>
                <a:lnTo>
                  <a:pt x="0" y="0"/>
                </a:lnTo>
                <a:close/>
              </a:path>
            </a:pathLst>
          </a:custGeom>
          <a:blipFill>
            <a:blip r:embed="rId3"/>
            <a:stretch>
              <a:fillRect/>
            </a:stretch>
          </a:blipFill>
        </p:spPr>
      </p:sp>
      <p:grpSp>
        <p:nvGrpSpPr>
          <p:cNvPr id="3" name="Group 3"/>
          <p:cNvGrpSpPr/>
          <p:nvPr/>
        </p:nvGrpSpPr>
        <p:grpSpPr>
          <a:xfrm>
            <a:off x="1192" y="8284370"/>
            <a:ext cx="18288000" cy="2002630"/>
            <a:chOff x="0" y="0"/>
            <a:chExt cx="24384000" cy="2670173"/>
          </a:xfrm>
          <a:solidFill>
            <a:schemeClr val="accent5">
              <a:lumMod val="60000"/>
              <a:lumOff val="40000"/>
            </a:schemeClr>
          </a:solidFill>
        </p:grpSpPr>
        <p:sp>
          <p:nvSpPr>
            <p:cNvPr id="4" name="Freeform 4"/>
            <p:cNvSpPr/>
            <p:nvPr/>
          </p:nvSpPr>
          <p:spPr>
            <a:xfrm>
              <a:off x="0" y="0"/>
              <a:ext cx="24384000" cy="2670175"/>
            </a:xfrm>
            <a:custGeom>
              <a:avLst/>
              <a:gdLst/>
              <a:ahLst/>
              <a:cxnLst/>
              <a:rect l="l" t="t" r="r" b="b"/>
              <a:pathLst>
                <a:path w="24384000" h="2670175">
                  <a:moveTo>
                    <a:pt x="24384000" y="2670175"/>
                  </a:moveTo>
                  <a:lnTo>
                    <a:pt x="24384000" y="0"/>
                  </a:lnTo>
                  <a:lnTo>
                    <a:pt x="0" y="2670175"/>
                  </a:lnTo>
                  <a:close/>
                </a:path>
              </a:pathLst>
            </a:custGeom>
            <a:grpFill/>
          </p:spPr>
        </p:sp>
      </p:grpSp>
      <p:sp>
        <p:nvSpPr>
          <p:cNvPr id="5" name="TextBox 5"/>
          <p:cNvSpPr txBox="1"/>
          <p:nvPr/>
        </p:nvSpPr>
        <p:spPr>
          <a:xfrm>
            <a:off x="-1997710" y="209550"/>
            <a:ext cx="10166350" cy="1066800"/>
          </a:xfrm>
          <a:prstGeom prst="rect">
            <a:avLst/>
          </a:prstGeom>
        </p:spPr>
        <p:txBody>
          <a:bodyPr lIns="0" tIns="0" rIns="0" bIns="0" rtlCol="0" anchor="t">
            <a:spAutoFit/>
          </a:bodyPr>
          <a:lstStyle/>
          <a:p>
            <a:pPr algn="ctr">
              <a:lnSpc>
                <a:spcPts val="6719"/>
              </a:lnSpc>
            </a:pPr>
            <a:r>
              <a:rPr lang="en-US" sz="5599">
                <a:solidFill>
                  <a:srgbClr val="0070C0"/>
                </a:solidFill>
                <a:latin typeface="Arial Bold"/>
              </a:rPr>
              <a:t>Average:-</a:t>
            </a:r>
          </a:p>
        </p:txBody>
      </p:sp>
      <p:sp>
        <p:nvSpPr>
          <p:cNvPr id="6" name="TextBox 6"/>
          <p:cNvSpPr txBox="1"/>
          <p:nvPr/>
        </p:nvSpPr>
        <p:spPr>
          <a:xfrm>
            <a:off x="944880" y="2992120"/>
            <a:ext cx="16984980" cy="1275080"/>
          </a:xfrm>
          <a:prstGeom prst="rect">
            <a:avLst/>
          </a:prstGeom>
        </p:spPr>
        <p:txBody>
          <a:bodyPr lIns="0" tIns="0" rIns="0" bIns="0" rtlCol="0" anchor="t">
            <a:spAutoFit/>
          </a:bodyPr>
          <a:lstStyle/>
          <a:p>
            <a:pPr marL="868680" lvl="1" indent="-434340" algn="l">
              <a:lnSpc>
                <a:spcPts val="4320"/>
              </a:lnSpc>
              <a:buFont typeface="Arial"/>
              <a:buChar char="•"/>
            </a:pPr>
            <a:r>
              <a:rPr lang="en-US" sz="3600">
                <a:solidFill>
                  <a:srgbClr val="0070C0"/>
                </a:solidFill>
                <a:latin typeface="Arial"/>
              </a:rPr>
              <a:t>select avg(amount) as average_amount,count(emp_id) as total_employee from salary_detail;</a:t>
            </a:r>
          </a:p>
        </p:txBody>
      </p:sp>
      <p:sp>
        <p:nvSpPr>
          <p:cNvPr id="7" name="TextBox 7"/>
          <p:cNvSpPr txBox="1"/>
          <p:nvPr/>
        </p:nvSpPr>
        <p:spPr>
          <a:xfrm>
            <a:off x="1169670" y="1512570"/>
            <a:ext cx="16523970" cy="721360"/>
          </a:xfrm>
          <a:prstGeom prst="rect">
            <a:avLst/>
          </a:prstGeom>
        </p:spPr>
        <p:txBody>
          <a:bodyPr lIns="0" tIns="0" rIns="0" bIns="0" rtlCol="0" anchor="t">
            <a:spAutoFit/>
          </a:bodyPr>
          <a:lstStyle/>
          <a:p>
            <a:pPr algn="l">
              <a:lnSpc>
                <a:spcPts val="4320"/>
              </a:lnSpc>
            </a:pPr>
            <a:r>
              <a:rPr lang="en-US" sz="3600">
                <a:solidFill>
                  <a:srgbClr val="0070C0"/>
                </a:solidFill>
                <a:latin typeface="Arial"/>
              </a:rPr>
              <a:t>AVG() function returns the average value of a numeric column.</a:t>
            </a:r>
          </a:p>
        </p:txBody>
      </p:sp>
      <p:sp>
        <p:nvSpPr>
          <p:cNvPr id="8" name="Freeform 8" descr="avg"/>
          <p:cNvSpPr/>
          <p:nvPr/>
        </p:nvSpPr>
        <p:spPr>
          <a:xfrm>
            <a:off x="1798320" y="4856480"/>
            <a:ext cx="9009380" cy="3638550"/>
          </a:xfrm>
          <a:custGeom>
            <a:avLst/>
            <a:gdLst/>
            <a:ahLst/>
            <a:cxnLst/>
            <a:rect l="l" t="t" r="r" b="b"/>
            <a:pathLst>
              <a:path w="9009380" h="3638550">
                <a:moveTo>
                  <a:pt x="0" y="0"/>
                </a:moveTo>
                <a:lnTo>
                  <a:pt x="9009380" y="0"/>
                </a:lnTo>
                <a:lnTo>
                  <a:pt x="9009380" y="3638550"/>
                </a:lnTo>
                <a:lnTo>
                  <a:pt x="0" y="3638550"/>
                </a:lnTo>
                <a:lnTo>
                  <a:pt x="0" y="0"/>
                </a:lnTo>
                <a:close/>
              </a:path>
            </a:pathLst>
          </a:custGeom>
          <a:blipFill>
            <a:blip r:embed="rId4"/>
            <a:stretch>
              <a:fillRect l="-11425" r="-11425"/>
            </a:stretch>
          </a:blipFill>
        </p:spPr>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681536" y="5481438"/>
            <a:ext cx="914326" cy="914326"/>
          </a:xfrm>
          <a:custGeom>
            <a:avLst/>
            <a:gdLst/>
            <a:ahLst/>
            <a:cxnLst/>
            <a:rect l="l" t="t" r="r" b="b"/>
            <a:pathLst>
              <a:path w="914326" h="914326">
                <a:moveTo>
                  <a:pt x="0" y="0"/>
                </a:moveTo>
                <a:lnTo>
                  <a:pt x="914326" y="0"/>
                </a:lnTo>
                <a:lnTo>
                  <a:pt x="914326" y="914326"/>
                </a:lnTo>
                <a:lnTo>
                  <a:pt x="0" y="914326"/>
                </a:lnTo>
                <a:lnTo>
                  <a:pt x="0" y="0"/>
                </a:lnTo>
                <a:close/>
              </a:path>
            </a:pathLst>
          </a:custGeom>
          <a:blipFill>
            <a:blip r:embed="rId3"/>
            <a:stretch>
              <a:fillRect/>
            </a:stretch>
          </a:blipFill>
        </p:spPr>
      </p:sp>
      <p:grpSp>
        <p:nvGrpSpPr>
          <p:cNvPr id="3" name="Group 3"/>
          <p:cNvGrpSpPr/>
          <p:nvPr/>
        </p:nvGrpSpPr>
        <p:grpSpPr>
          <a:xfrm>
            <a:off x="1192" y="8322470"/>
            <a:ext cx="18288000" cy="2002630"/>
            <a:chOff x="0" y="0"/>
            <a:chExt cx="24384000" cy="2670173"/>
          </a:xfrm>
          <a:solidFill>
            <a:schemeClr val="accent5">
              <a:lumMod val="60000"/>
              <a:lumOff val="40000"/>
            </a:schemeClr>
          </a:solidFill>
        </p:grpSpPr>
        <p:sp>
          <p:nvSpPr>
            <p:cNvPr id="4" name="Freeform 4"/>
            <p:cNvSpPr/>
            <p:nvPr/>
          </p:nvSpPr>
          <p:spPr>
            <a:xfrm>
              <a:off x="0" y="0"/>
              <a:ext cx="24384000" cy="2670175"/>
            </a:xfrm>
            <a:custGeom>
              <a:avLst/>
              <a:gdLst/>
              <a:ahLst/>
              <a:cxnLst/>
              <a:rect l="l" t="t" r="r" b="b"/>
              <a:pathLst>
                <a:path w="24384000" h="2670175">
                  <a:moveTo>
                    <a:pt x="24384000" y="2670175"/>
                  </a:moveTo>
                  <a:lnTo>
                    <a:pt x="24384000" y="0"/>
                  </a:lnTo>
                  <a:lnTo>
                    <a:pt x="0" y="2670175"/>
                  </a:lnTo>
                  <a:close/>
                </a:path>
              </a:pathLst>
            </a:custGeom>
            <a:grpFill/>
          </p:spPr>
        </p:sp>
      </p:grpSp>
      <p:sp>
        <p:nvSpPr>
          <p:cNvPr id="5" name="TextBox 5"/>
          <p:cNvSpPr txBox="1"/>
          <p:nvPr/>
        </p:nvSpPr>
        <p:spPr>
          <a:xfrm>
            <a:off x="1457960" y="2070100"/>
            <a:ext cx="14936470" cy="6836410"/>
          </a:xfrm>
          <a:prstGeom prst="rect">
            <a:avLst/>
          </a:prstGeom>
        </p:spPr>
        <p:txBody>
          <a:bodyPr lIns="0" tIns="0" rIns="0" bIns="0" rtlCol="0" anchor="t">
            <a:spAutoFit/>
          </a:bodyPr>
          <a:lstStyle/>
          <a:p>
            <a:pPr marL="1158240" lvl="1" indent="-579120" algn="just">
              <a:lnSpc>
                <a:spcPts val="5759"/>
              </a:lnSpc>
              <a:buFont typeface="Arial"/>
              <a:buChar char="•"/>
            </a:pPr>
            <a:r>
              <a:rPr lang="en-US" sz="4800" dirty="0">
                <a:solidFill>
                  <a:srgbClr val="0070C0"/>
                </a:solidFill>
                <a:latin typeface="Arial"/>
              </a:rPr>
              <a:t>Database Management Systems (DBMS) are software systems used to store, retrieve, and run queries on data. </a:t>
            </a:r>
          </a:p>
          <a:p>
            <a:pPr marL="1158240" lvl="1" indent="-579120" algn="just">
              <a:lnSpc>
                <a:spcPts val="5759"/>
              </a:lnSpc>
            </a:pPr>
            <a:endParaRPr lang="en-US" sz="4800" dirty="0">
              <a:solidFill>
                <a:srgbClr val="0070C0"/>
              </a:solidFill>
              <a:latin typeface="Arial"/>
            </a:endParaRPr>
          </a:p>
          <a:p>
            <a:pPr marL="1158240" lvl="1" indent="-579120" algn="just">
              <a:lnSpc>
                <a:spcPts val="5759"/>
              </a:lnSpc>
              <a:buFont typeface="Arial"/>
              <a:buChar char="•"/>
            </a:pPr>
            <a:r>
              <a:rPr lang="en-US" sz="4800" dirty="0">
                <a:solidFill>
                  <a:srgbClr val="0070C0"/>
                </a:solidFill>
                <a:latin typeface="Arial"/>
              </a:rPr>
              <a:t>A DBMS serves as an interface between an end-user and a database, allowing users to create, read, update, and delete data in the database.</a:t>
            </a:r>
          </a:p>
        </p:txBody>
      </p:sp>
      <p:sp>
        <p:nvSpPr>
          <p:cNvPr id="6" name="TextBox 6"/>
          <p:cNvSpPr txBox="1"/>
          <p:nvPr/>
        </p:nvSpPr>
        <p:spPr>
          <a:xfrm>
            <a:off x="594162" y="370264"/>
            <a:ext cx="7593494" cy="1291376"/>
          </a:xfrm>
          <a:prstGeom prst="rect">
            <a:avLst/>
          </a:prstGeom>
        </p:spPr>
        <p:txBody>
          <a:bodyPr lIns="0" tIns="0" rIns="0" bIns="0" rtlCol="0" anchor="t">
            <a:spAutoFit/>
          </a:bodyPr>
          <a:lstStyle/>
          <a:p>
            <a:pPr algn="ctr">
              <a:lnSpc>
                <a:spcPts val="6719"/>
              </a:lnSpc>
            </a:pPr>
            <a:r>
              <a:rPr lang="en-US" sz="5599">
                <a:solidFill>
                  <a:srgbClr val="0070C0"/>
                </a:solidFill>
                <a:latin typeface="Arial Bold"/>
              </a:rPr>
              <a:t>What is DBMS?</a:t>
            </a:r>
          </a:p>
        </p:txBody>
      </p:sp>
      <p:sp>
        <p:nvSpPr>
          <p:cNvPr id="7" name="TextBox 7"/>
          <p:cNvSpPr txBox="1"/>
          <p:nvPr/>
        </p:nvSpPr>
        <p:spPr>
          <a:xfrm>
            <a:off x="1710604" y="5925798"/>
            <a:ext cx="14866792" cy="373380"/>
          </a:xfrm>
          <a:prstGeom prst="rect">
            <a:avLst/>
          </a:prstGeom>
        </p:spPr>
        <p:txBody>
          <a:bodyPr lIns="0" tIns="0" rIns="0" bIns="0" rtlCol="0" anchor="t">
            <a:spAutoFit/>
          </a:bodyPr>
          <a:lstStyle/>
          <a:p>
            <a:pPr algn="ctr">
              <a:lnSpc>
                <a:spcPts val="1767"/>
              </a:lnSpc>
            </a:pPr>
            <a:r>
              <a:rPr lang="en-US" sz="1159">
                <a:solidFill>
                  <a:srgbClr val="808080"/>
                </a:solidFill>
                <a:latin typeface="Arial"/>
              </a:rPr>
              <a:t>.</a:t>
            </a:r>
          </a:p>
        </p:txBody>
      </p:sp>
    </p:spTree>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681536" y="5481438"/>
            <a:ext cx="914326" cy="914326"/>
          </a:xfrm>
          <a:custGeom>
            <a:avLst/>
            <a:gdLst/>
            <a:ahLst/>
            <a:cxnLst/>
            <a:rect l="l" t="t" r="r" b="b"/>
            <a:pathLst>
              <a:path w="914326" h="914326">
                <a:moveTo>
                  <a:pt x="0" y="0"/>
                </a:moveTo>
                <a:lnTo>
                  <a:pt x="914326" y="0"/>
                </a:lnTo>
                <a:lnTo>
                  <a:pt x="914326" y="914326"/>
                </a:lnTo>
                <a:lnTo>
                  <a:pt x="0" y="914326"/>
                </a:lnTo>
                <a:lnTo>
                  <a:pt x="0" y="0"/>
                </a:lnTo>
                <a:close/>
              </a:path>
            </a:pathLst>
          </a:custGeom>
          <a:blipFill>
            <a:blip r:embed="rId3"/>
            <a:stretch>
              <a:fillRect/>
            </a:stretch>
          </a:blipFill>
        </p:spPr>
      </p:sp>
      <p:grpSp>
        <p:nvGrpSpPr>
          <p:cNvPr id="3" name="Group 3"/>
          <p:cNvGrpSpPr/>
          <p:nvPr/>
        </p:nvGrpSpPr>
        <p:grpSpPr>
          <a:xfrm>
            <a:off x="1192" y="8284370"/>
            <a:ext cx="18288000" cy="2002630"/>
            <a:chOff x="0" y="0"/>
            <a:chExt cx="24384000" cy="2670173"/>
          </a:xfrm>
          <a:solidFill>
            <a:schemeClr val="accent5">
              <a:lumMod val="60000"/>
              <a:lumOff val="40000"/>
            </a:schemeClr>
          </a:solidFill>
        </p:grpSpPr>
        <p:sp>
          <p:nvSpPr>
            <p:cNvPr id="4" name="Freeform 4"/>
            <p:cNvSpPr/>
            <p:nvPr/>
          </p:nvSpPr>
          <p:spPr>
            <a:xfrm>
              <a:off x="0" y="0"/>
              <a:ext cx="24384000" cy="2670175"/>
            </a:xfrm>
            <a:custGeom>
              <a:avLst/>
              <a:gdLst/>
              <a:ahLst/>
              <a:cxnLst/>
              <a:rect l="l" t="t" r="r" b="b"/>
              <a:pathLst>
                <a:path w="24384000" h="2670175">
                  <a:moveTo>
                    <a:pt x="24384000" y="2670175"/>
                  </a:moveTo>
                  <a:lnTo>
                    <a:pt x="24384000" y="0"/>
                  </a:lnTo>
                  <a:lnTo>
                    <a:pt x="0" y="2670175"/>
                  </a:lnTo>
                  <a:close/>
                </a:path>
              </a:pathLst>
            </a:custGeom>
            <a:grpFill/>
          </p:spPr>
        </p:sp>
      </p:grpSp>
      <p:sp>
        <p:nvSpPr>
          <p:cNvPr id="5" name="TextBox 5"/>
          <p:cNvSpPr txBox="1"/>
          <p:nvPr/>
        </p:nvSpPr>
        <p:spPr>
          <a:xfrm>
            <a:off x="17780" y="575310"/>
            <a:ext cx="12251690" cy="1066800"/>
          </a:xfrm>
          <a:prstGeom prst="rect">
            <a:avLst/>
          </a:prstGeom>
        </p:spPr>
        <p:txBody>
          <a:bodyPr lIns="0" tIns="0" rIns="0" bIns="0" rtlCol="0" anchor="t">
            <a:spAutoFit/>
          </a:bodyPr>
          <a:lstStyle/>
          <a:p>
            <a:pPr algn="ctr">
              <a:lnSpc>
                <a:spcPts val="6719"/>
              </a:lnSpc>
            </a:pPr>
            <a:r>
              <a:rPr lang="en-US" sz="5599">
                <a:solidFill>
                  <a:srgbClr val="0070C0"/>
                </a:solidFill>
                <a:latin typeface="Arial Bold"/>
              </a:rPr>
              <a:t>My Sql String Functions:-</a:t>
            </a:r>
          </a:p>
        </p:txBody>
      </p:sp>
      <p:sp>
        <p:nvSpPr>
          <p:cNvPr id="6" name="TextBox 6"/>
          <p:cNvSpPr txBox="1"/>
          <p:nvPr/>
        </p:nvSpPr>
        <p:spPr>
          <a:xfrm>
            <a:off x="1746250" y="1926590"/>
            <a:ext cx="9511030" cy="6744970"/>
          </a:xfrm>
          <a:prstGeom prst="rect">
            <a:avLst/>
          </a:prstGeom>
        </p:spPr>
        <p:txBody>
          <a:bodyPr lIns="0" tIns="0" rIns="0" bIns="0" rtlCol="0" anchor="t">
            <a:spAutoFit/>
          </a:bodyPr>
          <a:lstStyle/>
          <a:p>
            <a:pPr marL="1158240" lvl="1" indent="-579120" algn="just">
              <a:lnSpc>
                <a:spcPts val="5759"/>
              </a:lnSpc>
              <a:buFont typeface="Arial"/>
              <a:buChar char="•"/>
            </a:pPr>
            <a:r>
              <a:rPr lang="en-US" sz="4800">
                <a:solidFill>
                  <a:srgbClr val="0070C0"/>
                </a:solidFill>
                <a:latin typeface="Arial"/>
              </a:rPr>
              <a:t>Lcase</a:t>
            </a:r>
          </a:p>
          <a:p>
            <a:pPr marL="1158240" lvl="1" indent="-579120" algn="just">
              <a:lnSpc>
                <a:spcPts val="5759"/>
              </a:lnSpc>
              <a:buFont typeface="Arial"/>
              <a:buChar char="•"/>
            </a:pPr>
            <a:r>
              <a:rPr lang="en-US" sz="4800">
                <a:solidFill>
                  <a:srgbClr val="0070C0"/>
                </a:solidFill>
                <a:latin typeface="Arial"/>
              </a:rPr>
              <a:t>Ucase</a:t>
            </a:r>
          </a:p>
          <a:p>
            <a:pPr marL="1158240" lvl="1" indent="-579120" algn="just">
              <a:lnSpc>
                <a:spcPts val="5759"/>
              </a:lnSpc>
              <a:buFont typeface="Arial"/>
              <a:buChar char="•"/>
            </a:pPr>
            <a:r>
              <a:rPr lang="en-US" sz="4800">
                <a:solidFill>
                  <a:srgbClr val="0070C0"/>
                </a:solidFill>
                <a:latin typeface="Arial"/>
              </a:rPr>
              <a:t>Left</a:t>
            </a:r>
          </a:p>
          <a:p>
            <a:pPr marL="1158240" lvl="1" indent="-579120" algn="just">
              <a:lnSpc>
                <a:spcPts val="5759"/>
              </a:lnSpc>
              <a:buFont typeface="Arial"/>
              <a:buChar char="•"/>
            </a:pPr>
            <a:r>
              <a:rPr lang="en-US" sz="4800">
                <a:solidFill>
                  <a:srgbClr val="0070C0"/>
                </a:solidFill>
                <a:latin typeface="Arial"/>
              </a:rPr>
              <a:t>Right</a:t>
            </a:r>
          </a:p>
          <a:p>
            <a:pPr marL="1158240" lvl="1" indent="-579120" algn="just">
              <a:lnSpc>
                <a:spcPts val="5759"/>
              </a:lnSpc>
              <a:buFont typeface="Arial"/>
              <a:buChar char="•"/>
            </a:pPr>
            <a:r>
              <a:rPr lang="en-US" sz="4800">
                <a:solidFill>
                  <a:srgbClr val="0070C0"/>
                </a:solidFill>
                <a:latin typeface="Arial"/>
              </a:rPr>
              <a:t>Concat</a:t>
            </a:r>
          </a:p>
          <a:p>
            <a:pPr marL="1158240" lvl="1" indent="-579120" algn="just">
              <a:lnSpc>
                <a:spcPts val="5759"/>
              </a:lnSpc>
              <a:buFont typeface="Arial"/>
              <a:buChar char="•"/>
            </a:pPr>
            <a:r>
              <a:rPr lang="en-US" sz="4800">
                <a:solidFill>
                  <a:srgbClr val="0070C0"/>
                </a:solidFill>
                <a:latin typeface="Arial"/>
              </a:rPr>
              <a:t>Trim</a:t>
            </a:r>
          </a:p>
          <a:p>
            <a:pPr marL="1158240" lvl="1" indent="-579120" algn="just">
              <a:lnSpc>
                <a:spcPts val="5759"/>
              </a:lnSpc>
              <a:buFont typeface="Arial"/>
              <a:buChar char="•"/>
            </a:pPr>
            <a:r>
              <a:rPr lang="en-US" sz="4800">
                <a:solidFill>
                  <a:srgbClr val="0070C0"/>
                </a:solidFill>
                <a:latin typeface="Arial"/>
              </a:rPr>
              <a:t>Char Length</a:t>
            </a:r>
          </a:p>
          <a:p>
            <a:pPr marL="1158240" lvl="1" indent="-579120" algn="just">
              <a:lnSpc>
                <a:spcPts val="5759"/>
              </a:lnSpc>
              <a:buFont typeface="Arial"/>
              <a:buChar char="•"/>
            </a:pPr>
            <a:r>
              <a:rPr lang="en-US" sz="4800">
                <a:solidFill>
                  <a:srgbClr val="0070C0"/>
                </a:solidFill>
                <a:latin typeface="Arial"/>
              </a:rPr>
              <a:t>Mid</a:t>
            </a:r>
          </a:p>
          <a:p>
            <a:pPr marL="1158240" lvl="1" indent="-579120" algn="just">
              <a:lnSpc>
                <a:spcPts val="5759"/>
              </a:lnSpc>
              <a:buFont typeface="Arial"/>
              <a:buChar char="•"/>
            </a:pPr>
            <a:r>
              <a:rPr lang="en-US" sz="4800">
                <a:solidFill>
                  <a:srgbClr val="0070C0"/>
                </a:solidFill>
                <a:latin typeface="Arial"/>
              </a:rPr>
              <a:t>Length</a:t>
            </a:r>
          </a:p>
          <a:p>
            <a:pPr marL="1158240" lvl="1" indent="-579120" algn="just">
              <a:lnSpc>
                <a:spcPts val="5759"/>
              </a:lnSpc>
            </a:pPr>
            <a:endParaRPr lang="en-US" sz="4800">
              <a:solidFill>
                <a:srgbClr val="0070C0"/>
              </a:solidFill>
              <a:latin typeface="Arial"/>
            </a:endParaRPr>
          </a:p>
          <a:p>
            <a:pPr marL="1158240" lvl="1" indent="-579120" algn="just">
              <a:lnSpc>
                <a:spcPts val="5759"/>
              </a:lnSpc>
            </a:pPr>
            <a:endParaRPr lang="en-US" sz="4800">
              <a:solidFill>
                <a:srgbClr val="0070C0"/>
              </a:solidFill>
              <a:latin typeface="Arial"/>
            </a:endParaRPr>
          </a:p>
        </p:txBody>
      </p:sp>
    </p:spTree>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681536" y="5481438"/>
            <a:ext cx="914326" cy="914326"/>
          </a:xfrm>
          <a:custGeom>
            <a:avLst/>
            <a:gdLst/>
            <a:ahLst/>
            <a:cxnLst/>
            <a:rect l="l" t="t" r="r" b="b"/>
            <a:pathLst>
              <a:path w="914326" h="914326">
                <a:moveTo>
                  <a:pt x="0" y="0"/>
                </a:moveTo>
                <a:lnTo>
                  <a:pt x="914326" y="0"/>
                </a:lnTo>
                <a:lnTo>
                  <a:pt x="914326" y="914326"/>
                </a:lnTo>
                <a:lnTo>
                  <a:pt x="0" y="914326"/>
                </a:lnTo>
                <a:lnTo>
                  <a:pt x="0" y="0"/>
                </a:lnTo>
                <a:close/>
              </a:path>
            </a:pathLst>
          </a:custGeom>
          <a:blipFill>
            <a:blip r:embed="rId3"/>
            <a:stretch>
              <a:fillRect/>
            </a:stretch>
          </a:blipFill>
        </p:spPr>
      </p:sp>
      <p:grpSp>
        <p:nvGrpSpPr>
          <p:cNvPr id="3" name="Group 3"/>
          <p:cNvGrpSpPr/>
          <p:nvPr/>
        </p:nvGrpSpPr>
        <p:grpSpPr>
          <a:xfrm>
            <a:off x="1192" y="8284370"/>
            <a:ext cx="18288000" cy="2002630"/>
            <a:chOff x="0" y="0"/>
            <a:chExt cx="24384000" cy="2670173"/>
          </a:xfrm>
          <a:solidFill>
            <a:schemeClr val="accent5">
              <a:lumMod val="60000"/>
              <a:lumOff val="40000"/>
            </a:schemeClr>
          </a:solidFill>
        </p:grpSpPr>
        <p:sp>
          <p:nvSpPr>
            <p:cNvPr id="4" name="Freeform 4"/>
            <p:cNvSpPr/>
            <p:nvPr/>
          </p:nvSpPr>
          <p:spPr>
            <a:xfrm>
              <a:off x="0" y="0"/>
              <a:ext cx="24384000" cy="2670175"/>
            </a:xfrm>
            <a:custGeom>
              <a:avLst/>
              <a:gdLst/>
              <a:ahLst/>
              <a:cxnLst/>
              <a:rect l="l" t="t" r="r" b="b"/>
              <a:pathLst>
                <a:path w="24384000" h="2670175">
                  <a:moveTo>
                    <a:pt x="24384000" y="2670175"/>
                  </a:moveTo>
                  <a:lnTo>
                    <a:pt x="24384000" y="0"/>
                  </a:lnTo>
                  <a:lnTo>
                    <a:pt x="0" y="2670175"/>
                  </a:lnTo>
                  <a:close/>
                </a:path>
              </a:pathLst>
            </a:custGeom>
            <a:grpFill/>
          </p:spPr>
        </p:sp>
      </p:grpSp>
      <p:sp>
        <p:nvSpPr>
          <p:cNvPr id="5" name="TextBox 5"/>
          <p:cNvSpPr txBox="1"/>
          <p:nvPr/>
        </p:nvSpPr>
        <p:spPr>
          <a:xfrm>
            <a:off x="-2479040" y="241300"/>
            <a:ext cx="10166350" cy="1066800"/>
          </a:xfrm>
          <a:prstGeom prst="rect">
            <a:avLst/>
          </a:prstGeom>
        </p:spPr>
        <p:txBody>
          <a:bodyPr lIns="0" tIns="0" rIns="0" bIns="0" rtlCol="0" anchor="t">
            <a:spAutoFit/>
          </a:bodyPr>
          <a:lstStyle/>
          <a:p>
            <a:pPr algn="ctr">
              <a:lnSpc>
                <a:spcPts val="6719"/>
              </a:lnSpc>
            </a:pPr>
            <a:r>
              <a:rPr lang="en-US" sz="5599">
                <a:solidFill>
                  <a:srgbClr val="0070C0"/>
                </a:solidFill>
                <a:latin typeface="Arial Bold"/>
              </a:rPr>
              <a:t>Lcase:-</a:t>
            </a:r>
          </a:p>
        </p:txBody>
      </p:sp>
      <p:sp>
        <p:nvSpPr>
          <p:cNvPr id="6" name="TextBox 6"/>
          <p:cNvSpPr txBox="1"/>
          <p:nvPr/>
        </p:nvSpPr>
        <p:spPr>
          <a:xfrm>
            <a:off x="944880" y="2992120"/>
            <a:ext cx="16984980" cy="721360"/>
          </a:xfrm>
          <a:prstGeom prst="rect">
            <a:avLst/>
          </a:prstGeom>
        </p:spPr>
        <p:txBody>
          <a:bodyPr lIns="0" tIns="0" rIns="0" bIns="0" rtlCol="0" anchor="t">
            <a:spAutoFit/>
          </a:bodyPr>
          <a:lstStyle/>
          <a:p>
            <a:pPr marL="868680" lvl="1" indent="-434340" algn="l">
              <a:lnSpc>
                <a:spcPts val="4320"/>
              </a:lnSpc>
              <a:buFont typeface="Arial"/>
              <a:buChar char="•"/>
            </a:pPr>
            <a:r>
              <a:rPr lang="en-US" sz="3600">
                <a:solidFill>
                  <a:srgbClr val="0070C0"/>
                </a:solidFill>
                <a:latin typeface="Arial"/>
              </a:rPr>
              <a:t>select * , lower(emp_name) as lowercase from employee_det;</a:t>
            </a:r>
          </a:p>
        </p:txBody>
      </p:sp>
      <p:sp>
        <p:nvSpPr>
          <p:cNvPr id="7" name="TextBox 7"/>
          <p:cNvSpPr txBox="1"/>
          <p:nvPr/>
        </p:nvSpPr>
        <p:spPr>
          <a:xfrm>
            <a:off x="1169670" y="1512570"/>
            <a:ext cx="16523970" cy="721360"/>
          </a:xfrm>
          <a:prstGeom prst="rect">
            <a:avLst/>
          </a:prstGeom>
        </p:spPr>
        <p:txBody>
          <a:bodyPr lIns="0" tIns="0" rIns="0" bIns="0" rtlCol="0" anchor="t">
            <a:spAutoFit/>
          </a:bodyPr>
          <a:lstStyle/>
          <a:p>
            <a:pPr algn="l">
              <a:lnSpc>
                <a:spcPts val="4320"/>
              </a:lnSpc>
            </a:pPr>
            <a:r>
              <a:rPr lang="en-US" sz="3600">
                <a:solidFill>
                  <a:srgbClr val="0070C0"/>
                </a:solidFill>
                <a:latin typeface="Arial"/>
              </a:rPr>
              <a:t>The LCASE() function converts a string to lower-case..</a:t>
            </a:r>
          </a:p>
        </p:txBody>
      </p:sp>
      <p:sp>
        <p:nvSpPr>
          <p:cNvPr id="8" name="Freeform 8" descr="lower"/>
          <p:cNvSpPr/>
          <p:nvPr/>
        </p:nvSpPr>
        <p:spPr>
          <a:xfrm>
            <a:off x="1943100" y="4502150"/>
            <a:ext cx="10953750" cy="3486150"/>
          </a:xfrm>
          <a:custGeom>
            <a:avLst/>
            <a:gdLst/>
            <a:ahLst/>
            <a:cxnLst/>
            <a:rect l="l" t="t" r="r" b="b"/>
            <a:pathLst>
              <a:path w="10953750" h="3486150">
                <a:moveTo>
                  <a:pt x="0" y="0"/>
                </a:moveTo>
                <a:lnTo>
                  <a:pt x="10953750" y="0"/>
                </a:lnTo>
                <a:lnTo>
                  <a:pt x="10953750" y="3486150"/>
                </a:lnTo>
                <a:lnTo>
                  <a:pt x="0" y="3486150"/>
                </a:lnTo>
                <a:lnTo>
                  <a:pt x="0" y="0"/>
                </a:lnTo>
                <a:close/>
              </a:path>
            </a:pathLst>
          </a:custGeom>
          <a:blipFill>
            <a:blip r:embed="rId4"/>
            <a:stretch>
              <a:fillRect/>
            </a:stretch>
          </a:blipFill>
        </p:spPr>
      </p:sp>
    </p:spTree>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681536" y="5481438"/>
            <a:ext cx="914326" cy="914326"/>
          </a:xfrm>
          <a:custGeom>
            <a:avLst/>
            <a:gdLst/>
            <a:ahLst/>
            <a:cxnLst/>
            <a:rect l="l" t="t" r="r" b="b"/>
            <a:pathLst>
              <a:path w="914326" h="914326">
                <a:moveTo>
                  <a:pt x="0" y="0"/>
                </a:moveTo>
                <a:lnTo>
                  <a:pt x="914326" y="0"/>
                </a:lnTo>
                <a:lnTo>
                  <a:pt x="914326" y="914326"/>
                </a:lnTo>
                <a:lnTo>
                  <a:pt x="0" y="914326"/>
                </a:lnTo>
                <a:lnTo>
                  <a:pt x="0" y="0"/>
                </a:lnTo>
                <a:close/>
              </a:path>
            </a:pathLst>
          </a:custGeom>
          <a:blipFill>
            <a:blip r:embed="rId3"/>
            <a:stretch>
              <a:fillRect/>
            </a:stretch>
          </a:blipFill>
        </p:spPr>
      </p:sp>
      <p:grpSp>
        <p:nvGrpSpPr>
          <p:cNvPr id="3" name="Group 3"/>
          <p:cNvGrpSpPr/>
          <p:nvPr/>
        </p:nvGrpSpPr>
        <p:grpSpPr>
          <a:xfrm>
            <a:off x="1192" y="8284370"/>
            <a:ext cx="18288000" cy="2002630"/>
            <a:chOff x="0" y="0"/>
            <a:chExt cx="24384000" cy="2670173"/>
          </a:xfrm>
          <a:solidFill>
            <a:schemeClr val="accent5">
              <a:lumMod val="60000"/>
              <a:lumOff val="40000"/>
            </a:schemeClr>
          </a:solidFill>
        </p:grpSpPr>
        <p:sp>
          <p:nvSpPr>
            <p:cNvPr id="4" name="Freeform 4"/>
            <p:cNvSpPr/>
            <p:nvPr/>
          </p:nvSpPr>
          <p:spPr>
            <a:xfrm>
              <a:off x="0" y="0"/>
              <a:ext cx="24384000" cy="2670175"/>
            </a:xfrm>
            <a:custGeom>
              <a:avLst/>
              <a:gdLst/>
              <a:ahLst/>
              <a:cxnLst/>
              <a:rect l="l" t="t" r="r" b="b"/>
              <a:pathLst>
                <a:path w="24384000" h="2670175">
                  <a:moveTo>
                    <a:pt x="24384000" y="2670175"/>
                  </a:moveTo>
                  <a:lnTo>
                    <a:pt x="24384000" y="0"/>
                  </a:lnTo>
                  <a:lnTo>
                    <a:pt x="0" y="2670175"/>
                  </a:lnTo>
                  <a:close/>
                </a:path>
              </a:pathLst>
            </a:custGeom>
            <a:grpFill/>
          </p:spPr>
        </p:sp>
      </p:grpSp>
      <p:sp>
        <p:nvSpPr>
          <p:cNvPr id="5" name="TextBox 5"/>
          <p:cNvSpPr txBox="1"/>
          <p:nvPr/>
        </p:nvSpPr>
        <p:spPr>
          <a:xfrm>
            <a:off x="-2479040" y="241300"/>
            <a:ext cx="10166350" cy="1066800"/>
          </a:xfrm>
          <a:prstGeom prst="rect">
            <a:avLst/>
          </a:prstGeom>
        </p:spPr>
        <p:txBody>
          <a:bodyPr lIns="0" tIns="0" rIns="0" bIns="0" rtlCol="0" anchor="t">
            <a:spAutoFit/>
          </a:bodyPr>
          <a:lstStyle/>
          <a:p>
            <a:pPr algn="ctr">
              <a:lnSpc>
                <a:spcPts val="6719"/>
              </a:lnSpc>
            </a:pPr>
            <a:r>
              <a:rPr lang="en-US" sz="5599">
                <a:solidFill>
                  <a:srgbClr val="0070C0"/>
                </a:solidFill>
                <a:latin typeface="Arial Bold"/>
              </a:rPr>
              <a:t>Ucase:-</a:t>
            </a:r>
          </a:p>
        </p:txBody>
      </p:sp>
      <p:sp>
        <p:nvSpPr>
          <p:cNvPr id="6" name="TextBox 6"/>
          <p:cNvSpPr txBox="1"/>
          <p:nvPr/>
        </p:nvSpPr>
        <p:spPr>
          <a:xfrm>
            <a:off x="944880" y="2992120"/>
            <a:ext cx="16984980" cy="721360"/>
          </a:xfrm>
          <a:prstGeom prst="rect">
            <a:avLst/>
          </a:prstGeom>
        </p:spPr>
        <p:txBody>
          <a:bodyPr lIns="0" tIns="0" rIns="0" bIns="0" rtlCol="0" anchor="t">
            <a:spAutoFit/>
          </a:bodyPr>
          <a:lstStyle/>
          <a:p>
            <a:pPr marL="868680" lvl="1" indent="-434340" algn="l">
              <a:lnSpc>
                <a:spcPts val="4320"/>
              </a:lnSpc>
              <a:buFont typeface="Arial"/>
              <a:buChar char="•"/>
            </a:pPr>
            <a:r>
              <a:rPr lang="en-US" sz="3600">
                <a:solidFill>
                  <a:srgbClr val="0070C0"/>
                </a:solidFill>
                <a:latin typeface="Arial"/>
              </a:rPr>
              <a:t>Select emp_id,dep_no ,upper(emp_name) as emp_name from employee_det;</a:t>
            </a:r>
          </a:p>
        </p:txBody>
      </p:sp>
      <p:sp>
        <p:nvSpPr>
          <p:cNvPr id="7" name="TextBox 7"/>
          <p:cNvSpPr txBox="1"/>
          <p:nvPr/>
        </p:nvSpPr>
        <p:spPr>
          <a:xfrm>
            <a:off x="1169670" y="1512570"/>
            <a:ext cx="16523970" cy="721360"/>
          </a:xfrm>
          <a:prstGeom prst="rect">
            <a:avLst/>
          </a:prstGeom>
        </p:spPr>
        <p:txBody>
          <a:bodyPr lIns="0" tIns="0" rIns="0" bIns="0" rtlCol="0" anchor="t">
            <a:spAutoFit/>
          </a:bodyPr>
          <a:lstStyle/>
          <a:p>
            <a:pPr algn="l">
              <a:lnSpc>
                <a:spcPts val="4320"/>
              </a:lnSpc>
            </a:pPr>
            <a:r>
              <a:rPr lang="en-US" sz="3600">
                <a:solidFill>
                  <a:srgbClr val="0070C0"/>
                </a:solidFill>
                <a:latin typeface="Arial"/>
              </a:rPr>
              <a:t>The UCASE() function converts a string to upper-case.</a:t>
            </a:r>
          </a:p>
        </p:txBody>
      </p:sp>
      <p:sp>
        <p:nvSpPr>
          <p:cNvPr id="8" name="Freeform 8" descr="upper"/>
          <p:cNvSpPr/>
          <p:nvPr/>
        </p:nvSpPr>
        <p:spPr>
          <a:xfrm>
            <a:off x="1654810" y="4711700"/>
            <a:ext cx="6286500" cy="3543300"/>
          </a:xfrm>
          <a:custGeom>
            <a:avLst/>
            <a:gdLst/>
            <a:ahLst/>
            <a:cxnLst/>
            <a:rect l="l" t="t" r="r" b="b"/>
            <a:pathLst>
              <a:path w="6286500" h="3543300">
                <a:moveTo>
                  <a:pt x="0" y="0"/>
                </a:moveTo>
                <a:lnTo>
                  <a:pt x="6286500" y="0"/>
                </a:lnTo>
                <a:lnTo>
                  <a:pt x="6286500" y="3543300"/>
                </a:lnTo>
                <a:lnTo>
                  <a:pt x="0" y="3543300"/>
                </a:lnTo>
                <a:lnTo>
                  <a:pt x="0" y="0"/>
                </a:lnTo>
                <a:close/>
              </a:path>
            </a:pathLst>
          </a:custGeom>
          <a:blipFill>
            <a:blip r:embed="rId4"/>
            <a:stretch>
              <a:fillRect/>
            </a:stretch>
          </a:blipFill>
        </p:spPr>
      </p:sp>
    </p:spTree>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681536" y="5481438"/>
            <a:ext cx="914326" cy="914326"/>
          </a:xfrm>
          <a:custGeom>
            <a:avLst/>
            <a:gdLst/>
            <a:ahLst/>
            <a:cxnLst/>
            <a:rect l="l" t="t" r="r" b="b"/>
            <a:pathLst>
              <a:path w="914326" h="914326">
                <a:moveTo>
                  <a:pt x="0" y="0"/>
                </a:moveTo>
                <a:lnTo>
                  <a:pt x="914326" y="0"/>
                </a:lnTo>
                <a:lnTo>
                  <a:pt x="914326" y="914326"/>
                </a:lnTo>
                <a:lnTo>
                  <a:pt x="0" y="914326"/>
                </a:lnTo>
                <a:lnTo>
                  <a:pt x="0" y="0"/>
                </a:lnTo>
                <a:close/>
              </a:path>
            </a:pathLst>
          </a:custGeom>
          <a:blipFill>
            <a:blip r:embed="rId3"/>
            <a:stretch>
              <a:fillRect/>
            </a:stretch>
          </a:blipFill>
        </p:spPr>
      </p:sp>
      <p:grpSp>
        <p:nvGrpSpPr>
          <p:cNvPr id="3" name="Group 3"/>
          <p:cNvGrpSpPr/>
          <p:nvPr/>
        </p:nvGrpSpPr>
        <p:grpSpPr>
          <a:xfrm>
            <a:off x="1192" y="8284370"/>
            <a:ext cx="18288000" cy="2002630"/>
            <a:chOff x="0" y="0"/>
            <a:chExt cx="24384000" cy="2670173"/>
          </a:xfrm>
          <a:solidFill>
            <a:schemeClr val="accent5">
              <a:lumMod val="60000"/>
              <a:lumOff val="40000"/>
            </a:schemeClr>
          </a:solidFill>
        </p:grpSpPr>
        <p:sp>
          <p:nvSpPr>
            <p:cNvPr id="4" name="Freeform 4"/>
            <p:cNvSpPr/>
            <p:nvPr/>
          </p:nvSpPr>
          <p:spPr>
            <a:xfrm>
              <a:off x="0" y="0"/>
              <a:ext cx="24384000" cy="2670175"/>
            </a:xfrm>
            <a:custGeom>
              <a:avLst/>
              <a:gdLst/>
              <a:ahLst/>
              <a:cxnLst/>
              <a:rect l="l" t="t" r="r" b="b"/>
              <a:pathLst>
                <a:path w="24384000" h="2670175">
                  <a:moveTo>
                    <a:pt x="24384000" y="2670175"/>
                  </a:moveTo>
                  <a:lnTo>
                    <a:pt x="24384000" y="0"/>
                  </a:lnTo>
                  <a:lnTo>
                    <a:pt x="0" y="2670175"/>
                  </a:lnTo>
                  <a:close/>
                </a:path>
              </a:pathLst>
            </a:custGeom>
            <a:grpFill/>
          </p:spPr>
        </p:sp>
      </p:grpSp>
      <p:sp>
        <p:nvSpPr>
          <p:cNvPr id="5" name="TextBox 5"/>
          <p:cNvSpPr txBox="1"/>
          <p:nvPr/>
        </p:nvSpPr>
        <p:spPr>
          <a:xfrm>
            <a:off x="-2862580" y="34290"/>
            <a:ext cx="10166350" cy="1066800"/>
          </a:xfrm>
          <a:prstGeom prst="rect">
            <a:avLst/>
          </a:prstGeom>
        </p:spPr>
        <p:txBody>
          <a:bodyPr lIns="0" tIns="0" rIns="0" bIns="0" rtlCol="0" anchor="t">
            <a:spAutoFit/>
          </a:bodyPr>
          <a:lstStyle/>
          <a:p>
            <a:pPr algn="ctr">
              <a:lnSpc>
                <a:spcPts val="6719"/>
              </a:lnSpc>
            </a:pPr>
            <a:r>
              <a:rPr lang="en-US" sz="5599" dirty="0">
                <a:solidFill>
                  <a:srgbClr val="0070C0"/>
                </a:solidFill>
                <a:latin typeface="Arial Bold"/>
              </a:rPr>
              <a:t>Left:-</a:t>
            </a:r>
          </a:p>
        </p:txBody>
      </p:sp>
      <p:sp>
        <p:nvSpPr>
          <p:cNvPr id="6" name="TextBox 6"/>
          <p:cNvSpPr txBox="1"/>
          <p:nvPr/>
        </p:nvSpPr>
        <p:spPr>
          <a:xfrm>
            <a:off x="944880" y="2992120"/>
            <a:ext cx="16984980" cy="721360"/>
          </a:xfrm>
          <a:prstGeom prst="rect">
            <a:avLst/>
          </a:prstGeom>
        </p:spPr>
        <p:txBody>
          <a:bodyPr lIns="0" tIns="0" rIns="0" bIns="0" rtlCol="0" anchor="t">
            <a:spAutoFit/>
          </a:bodyPr>
          <a:lstStyle/>
          <a:p>
            <a:pPr marL="868680" lvl="1" indent="-434340" algn="l">
              <a:lnSpc>
                <a:spcPts val="4320"/>
              </a:lnSpc>
              <a:buFont typeface="Arial"/>
              <a:buChar char="•"/>
            </a:pPr>
            <a:r>
              <a:rPr lang="en-US" sz="3600">
                <a:solidFill>
                  <a:srgbClr val="0070C0"/>
                </a:solidFill>
                <a:latin typeface="Arial"/>
              </a:rPr>
              <a:t>select * ,left(sal_id,2) as number from salary_detail;</a:t>
            </a:r>
          </a:p>
        </p:txBody>
      </p:sp>
      <p:sp>
        <p:nvSpPr>
          <p:cNvPr id="7" name="TextBox 7"/>
          <p:cNvSpPr txBox="1"/>
          <p:nvPr/>
        </p:nvSpPr>
        <p:spPr>
          <a:xfrm>
            <a:off x="924560" y="1512570"/>
            <a:ext cx="16769080" cy="1275080"/>
          </a:xfrm>
          <a:prstGeom prst="rect">
            <a:avLst/>
          </a:prstGeom>
        </p:spPr>
        <p:txBody>
          <a:bodyPr lIns="0" tIns="0" rIns="0" bIns="0" rtlCol="0" anchor="t">
            <a:spAutoFit/>
          </a:bodyPr>
          <a:lstStyle/>
          <a:p>
            <a:pPr algn="l">
              <a:lnSpc>
                <a:spcPts val="4320"/>
              </a:lnSpc>
            </a:pPr>
            <a:r>
              <a:rPr lang="en-US" sz="3600" dirty="0">
                <a:solidFill>
                  <a:srgbClr val="0070C0"/>
                </a:solidFill>
                <a:latin typeface="Arial"/>
              </a:rPr>
              <a:t>The LEFT() function extracts a number of characters from a string (starting from left).</a:t>
            </a:r>
          </a:p>
        </p:txBody>
      </p:sp>
      <p:sp>
        <p:nvSpPr>
          <p:cNvPr id="8" name="Freeform 8" descr="left"/>
          <p:cNvSpPr/>
          <p:nvPr/>
        </p:nvSpPr>
        <p:spPr>
          <a:xfrm>
            <a:off x="1366520" y="4423410"/>
            <a:ext cx="8915400" cy="4324350"/>
          </a:xfrm>
          <a:custGeom>
            <a:avLst/>
            <a:gdLst/>
            <a:ahLst/>
            <a:cxnLst/>
            <a:rect l="l" t="t" r="r" b="b"/>
            <a:pathLst>
              <a:path w="8915400" h="4324350">
                <a:moveTo>
                  <a:pt x="0" y="0"/>
                </a:moveTo>
                <a:lnTo>
                  <a:pt x="8915400" y="0"/>
                </a:lnTo>
                <a:lnTo>
                  <a:pt x="8915400" y="4324350"/>
                </a:lnTo>
                <a:lnTo>
                  <a:pt x="0" y="4324350"/>
                </a:lnTo>
                <a:lnTo>
                  <a:pt x="0" y="0"/>
                </a:lnTo>
                <a:close/>
              </a:path>
            </a:pathLst>
          </a:custGeom>
          <a:blipFill>
            <a:blip r:embed="rId4"/>
            <a:stretch>
              <a:fillRect/>
            </a:stretch>
          </a:blipFill>
        </p:spPr>
      </p:sp>
    </p:spTree>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681536" y="5481438"/>
            <a:ext cx="914326" cy="914326"/>
          </a:xfrm>
          <a:custGeom>
            <a:avLst/>
            <a:gdLst/>
            <a:ahLst/>
            <a:cxnLst/>
            <a:rect l="l" t="t" r="r" b="b"/>
            <a:pathLst>
              <a:path w="914326" h="914326">
                <a:moveTo>
                  <a:pt x="0" y="0"/>
                </a:moveTo>
                <a:lnTo>
                  <a:pt x="914326" y="0"/>
                </a:lnTo>
                <a:lnTo>
                  <a:pt x="914326" y="914326"/>
                </a:lnTo>
                <a:lnTo>
                  <a:pt x="0" y="914326"/>
                </a:lnTo>
                <a:lnTo>
                  <a:pt x="0" y="0"/>
                </a:lnTo>
                <a:close/>
              </a:path>
            </a:pathLst>
          </a:custGeom>
          <a:blipFill>
            <a:blip r:embed="rId3"/>
            <a:stretch>
              <a:fillRect/>
            </a:stretch>
          </a:blipFill>
        </p:spPr>
      </p:sp>
      <p:grpSp>
        <p:nvGrpSpPr>
          <p:cNvPr id="3" name="Group 3"/>
          <p:cNvGrpSpPr/>
          <p:nvPr/>
        </p:nvGrpSpPr>
        <p:grpSpPr>
          <a:xfrm>
            <a:off x="1192" y="8284370"/>
            <a:ext cx="18288000" cy="2002630"/>
            <a:chOff x="0" y="0"/>
            <a:chExt cx="24384000" cy="2670173"/>
          </a:xfrm>
          <a:solidFill>
            <a:schemeClr val="accent5">
              <a:lumMod val="60000"/>
              <a:lumOff val="40000"/>
            </a:schemeClr>
          </a:solidFill>
        </p:grpSpPr>
        <p:sp>
          <p:nvSpPr>
            <p:cNvPr id="4" name="Freeform 4"/>
            <p:cNvSpPr/>
            <p:nvPr/>
          </p:nvSpPr>
          <p:spPr>
            <a:xfrm>
              <a:off x="0" y="0"/>
              <a:ext cx="24384000" cy="2670175"/>
            </a:xfrm>
            <a:custGeom>
              <a:avLst/>
              <a:gdLst/>
              <a:ahLst/>
              <a:cxnLst/>
              <a:rect l="l" t="t" r="r" b="b"/>
              <a:pathLst>
                <a:path w="24384000" h="2670175">
                  <a:moveTo>
                    <a:pt x="24384000" y="2670175"/>
                  </a:moveTo>
                  <a:lnTo>
                    <a:pt x="24384000" y="0"/>
                  </a:lnTo>
                  <a:lnTo>
                    <a:pt x="0" y="2670175"/>
                  </a:lnTo>
                  <a:close/>
                </a:path>
              </a:pathLst>
            </a:custGeom>
            <a:grpFill/>
          </p:spPr>
        </p:sp>
      </p:grpSp>
      <p:sp>
        <p:nvSpPr>
          <p:cNvPr id="5" name="TextBox 5"/>
          <p:cNvSpPr txBox="1"/>
          <p:nvPr/>
        </p:nvSpPr>
        <p:spPr>
          <a:xfrm>
            <a:off x="-2479040" y="241300"/>
            <a:ext cx="10166350" cy="1066800"/>
          </a:xfrm>
          <a:prstGeom prst="rect">
            <a:avLst/>
          </a:prstGeom>
        </p:spPr>
        <p:txBody>
          <a:bodyPr lIns="0" tIns="0" rIns="0" bIns="0" rtlCol="0" anchor="t">
            <a:spAutoFit/>
          </a:bodyPr>
          <a:lstStyle/>
          <a:p>
            <a:pPr algn="ctr">
              <a:lnSpc>
                <a:spcPts val="6719"/>
              </a:lnSpc>
            </a:pPr>
            <a:r>
              <a:rPr lang="en-US" sz="5599">
                <a:solidFill>
                  <a:srgbClr val="0070C0"/>
                </a:solidFill>
                <a:latin typeface="Arial Bold"/>
              </a:rPr>
              <a:t>Right:-</a:t>
            </a:r>
          </a:p>
        </p:txBody>
      </p:sp>
      <p:sp>
        <p:nvSpPr>
          <p:cNvPr id="6" name="TextBox 6"/>
          <p:cNvSpPr txBox="1"/>
          <p:nvPr/>
        </p:nvSpPr>
        <p:spPr>
          <a:xfrm>
            <a:off x="944880" y="3241040"/>
            <a:ext cx="16984980" cy="721360"/>
          </a:xfrm>
          <a:prstGeom prst="rect">
            <a:avLst/>
          </a:prstGeom>
        </p:spPr>
        <p:txBody>
          <a:bodyPr lIns="0" tIns="0" rIns="0" bIns="0" rtlCol="0" anchor="t">
            <a:spAutoFit/>
          </a:bodyPr>
          <a:lstStyle/>
          <a:p>
            <a:pPr marL="868680" lvl="1" indent="-434340" algn="l">
              <a:lnSpc>
                <a:spcPts val="4320"/>
              </a:lnSpc>
              <a:buFont typeface="Arial"/>
              <a:buChar char="•"/>
            </a:pPr>
            <a:r>
              <a:rPr lang="en-US" sz="3600">
                <a:solidFill>
                  <a:srgbClr val="0070C0"/>
                </a:solidFill>
                <a:latin typeface="Arial"/>
              </a:rPr>
              <a:t>select emp_id,emp_name,right(emp_id,2)as id from employee_det;</a:t>
            </a:r>
          </a:p>
        </p:txBody>
      </p:sp>
      <p:sp>
        <p:nvSpPr>
          <p:cNvPr id="7" name="TextBox 7"/>
          <p:cNvSpPr txBox="1"/>
          <p:nvPr/>
        </p:nvSpPr>
        <p:spPr>
          <a:xfrm>
            <a:off x="1169670" y="1512570"/>
            <a:ext cx="16523970" cy="1275080"/>
          </a:xfrm>
          <a:prstGeom prst="rect">
            <a:avLst/>
          </a:prstGeom>
        </p:spPr>
        <p:txBody>
          <a:bodyPr lIns="0" tIns="0" rIns="0" bIns="0" rtlCol="0" anchor="t">
            <a:spAutoFit/>
          </a:bodyPr>
          <a:lstStyle/>
          <a:p>
            <a:pPr algn="l">
              <a:lnSpc>
                <a:spcPts val="4320"/>
              </a:lnSpc>
            </a:pPr>
            <a:r>
              <a:rPr lang="en-US" sz="3600">
                <a:solidFill>
                  <a:srgbClr val="0070C0"/>
                </a:solidFill>
                <a:latin typeface="Arial"/>
              </a:rPr>
              <a:t>The RIGHT() function extracts a number of characters from a string (starting from right).</a:t>
            </a:r>
          </a:p>
        </p:txBody>
      </p:sp>
      <p:sp>
        <p:nvSpPr>
          <p:cNvPr id="8" name="Freeform 8" descr="right"/>
          <p:cNvSpPr/>
          <p:nvPr/>
        </p:nvSpPr>
        <p:spPr>
          <a:xfrm>
            <a:off x="1943100" y="4662170"/>
            <a:ext cx="7353300" cy="4305300"/>
          </a:xfrm>
          <a:custGeom>
            <a:avLst/>
            <a:gdLst/>
            <a:ahLst/>
            <a:cxnLst/>
            <a:rect l="l" t="t" r="r" b="b"/>
            <a:pathLst>
              <a:path w="7353300" h="4305300">
                <a:moveTo>
                  <a:pt x="0" y="0"/>
                </a:moveTo>
                <a:lnTo>
                  <a:pt x="7353300" y="0"/>
                </a:lnTo>
                <a:lnTo>
                  <a:pt x="7353300" y="4305300"/>
                </a:lnTo>
                <a:lnTo>
                  <a:pt x="0" y="4305300"/>
                </a:lnTo>
                <a:lnTo>
                  <a:pt x="0" y="0"/>
                </a:lnTo>
                <a:close/>
              </a:path>
            </a:pathLst>
          </a:custGeom>
          <a:blipFill>
            <a:blip r:embed="rId4"/>
            <a:stretch>
              <a:fillRect/>
            </a:stretch>
          </a:blipFill>
        </p:spPr>
      </p:sp>
    </p:spTree>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681536" y="5481438"/>
            <a:ext cx="914326" cy="914326"/>
          </a:xfrm>
          <a:custGeom>
            <a:avLst/>
            <a:gdLst/>
            <a:ahLst/>
            <a:cxnLst/>
            <a:rect l="l" t="t" r="r" b="b"/>
            <a:pathLst>
              <a:path w="914326" h="914326">
                <a:moveTo>
                  <a:pt x="0" y="0"/>
                </a:moveTo>
                <a:lnTo>
                  <a:pt x="914326" y="0"/>
                </a:lnTo>
                <a:lnTo>
                  <a:pt x="914326" y="914326"/>
                </a:lnTo>
                <a:lnTo>
                  <a:pt x="0" y="914326"/>
                </a:lnTo>
                <a:lnTo>
                  <a:pt x="0" y="0"/>
                </a:lnTo>
                <a:close/>
              </a:path>
            </a:pathLst>
          </a:custGeom>
          <a:blipFill>
            <a:blip r:embed="rId3"/>
            <a:stretch>
              <a:fillRect/>
            </a:stretch>
          </a:blipFill>
        </p:spPr>
      </p:sp>
      <p:grpSp>
        <p:nvGrpSpPr>
          <p:cNvPr id="3" name="Group 3"/>
          <p:cNvGrpSpPr/>
          <p:nvPr/>
        </p:nvGrpSpPr>
        <p:grpSpPr>
          <a:xfrm>
            <a:off x="1192" y="8284370"/>
            <a:ext cx="18288000" cy="2002630"/>
            <a:chOff x="0" y="0"/>
            <a:chExt cx="24384000" cy="2670173"/>
          </a:xfrm>
          <a:solidFill>
            <a:schemeClr val="accent5">
              <a:lumMod val="60000"/>
              <a:lumOff val="40000"/>
            </a:schemeClr>
          </a:solidFill>
        </p:grpSpPr>
        <p:sp>
          <p:nvSpPr>
            <p:cNvPr id="4" name="Freeform 4"/>
            <p:cNvSpPr/>
            <p:nvPr/>
          </p:nvSpPr>
          <p:spPr>
            <a:xfrm>
              <a:off x="0" y="0"/>
              <a:ext cx="24384000" cy="2670175"/>
            </a:xfrm>
            <a:custGeom>
              <a:avLst/>
              <a:gdLst/>
              <a:ahLst/>
              <a:cxnLst/>
              <a:rect l="l" t="t" r="r" b="b"/>
              <a:pathLst>
                <a:path w="24384000" h="2670175">
                  <a:moveTo>
                    <a:pt x="24384000" y="2670175"/>
                  </a:moveTo>
                  <a:lnTo>
                    <a:pt x="24384000" y="0"/>
                  </a:lnTo>
                  <a:lnTo>
                    <a:pt x="0" y="2670175"/>
                  </a:lnTo>
                  <a:close/>
                </a:path>
              </a:pathLst>
            </a:custGeom>
            <a:grpFill/>
          </p:spPr>
        </p:sp>
      </p:grpSp>
      <p:sp>
        <p:nvSpPr>
          <p:cNvPr id="5" name="TextBox 5"/>
          <p:cNvSpPr txBox="1"/>
          <p:nvPr/>
        </p:nvSpPr>
        <p:spPr>
          <a:xfrm>
            <a:off x="-2479040" y="241300"/>
            <a:ext cx="10166350" cy="1066800"/>
          </a:xfrm>
          <a:prstGeom prst="rect">
            <a:avLst/>
          </a:prstGeom>
        </p:spPr>
        <p:txBody>
          <a:bodyPr lIns="0" tIns="0" rIns="0" bIns="0" rtlCol="0" anchor="t">
            <a:spAutoFit/>
          </a:bodyPr>
          <a:lstStyle/>
          <a:p>
            <a:pPr algn="ctr">
              <a:lnSpc>
                <a:spcPts val="6719"/>
              </a:lnSpc>
            </a:pPr>
            <a:r>
              <a:rPr lang="en-US" sz="5599">
                <a:solidFill>
                  <a:srgbClr val="0070C0"/>
                </a:solidFill>
                <a:latin typeface="Arial Bold"/>
              </a:rPr>
              <a:t>Concat:-</a:t>
            </a:r>
          </a:p>
        </p:txBody>
      </p:sp>
      <p:sp>
        <p:nvSpPr>
          <p:cNvPr id="6" name="TextBox 6"/>
          <p:cNvSpPr txBox="1"/>
          <p:nvPr/>
        </p:nvSpPr>
        <p:spPr>
          <a:xfrm>
            <a:off x="944880" y="3241040"/>
            <a:ext cx="16984980" cy="721360"/>
          </a:xfrm>
          <a:prstGeom prst="rect">
            <a:avLst/>
          </a:prstGeom>
        </p:spPr>
        <p:txBody>
          <a:bodyPr lIns="0" tIns="0" rIns="0" bIns="0" rtlCol="0" anchor="t">
            <a:spAutoFit/>
          </a:bodyPr>
          <a:lstStyle/>
          <a:p>
            <a:pPr marL="868680" lvl="1" indent="-434340" algn="l">
              <a:lnSpc>
                <a:spcPts val="4320"/>
              </a:lnSpc>
              <a:buFont typeface="Arial"/>
              <a:buChar char="•"/>
            </a:pPr>
            <a:r>
              <a:rPr lang="en-US" sz="3600">
                <a:solidFill>
                  <a:srgbClr val="0070C0"/>
                </a:solidFill>
                <a:latin typeface="Arial"/>
              </a:rPr>
              <a:t>select * , concat(emp_name,'_',emp_id) as unique_id from employee_det;</a:t>
            </a:r>
          </a:p>
        </p:txBody>
      </p:sp>
      <p:sp>
        <p:nvSpPr>
          <p:cNvPr id="7" name="TextBox 7"/>
          <p:cNvSpPr txBox="1"/>
          <p:nvPr/>
        </p:nvSpPr>
        <p:spPr>
          <a:xfrm>
            <a:off x="1169670" y="1512570"/>
            <a:ext cx="16523970" cy="721360"/>
          </a:xfrm>
          <a:prstGeom prst="rect">
            <a:avLst/>
          </a:prstGeom>
        </p:spPr>
        <p:txBody>
          <a:bodyPr lIns="0" tIns="0" rIns="0" bIns="0" rtlCol="0" anchor="t">
            <a:spAutoFit/>
          </a:bodyPr>
          <a:lstStyle/>
          <a:p>
            <a:pPr algn="l">
              <a:lnSpc>
                <a:spcPts val="4320"/>
              </a:lnSpc>
            </a:pPr>
            <a:r>
              <a:rPr lang="en-US" sz="3600">
                <a:solidFill>
                  <a:srgbClr val="0070C0"/>
                </a:solidFill>
                <a:latin typeface="Arial"/>
              </a:rPr>
              <a:t>The CONCAT() function adds two or more expressions together.</a:t>
            </a:r>
          </a:p>
        </p:txBody>
      </p:sp>
      <p:sp>
        <p:nvSpPr>
          <p:cNvPr id="8" name="Freeform 8" descr="concat"/>
          <p:cNvSpPr/>
          <p:nvPr/>
        </p:nvSpPr>
        <p:spPr>
          <a:xfrm>
            <a:off x="1223010" y="4568190"/>
            <a:ext cx="11715750" cy="3448050"/>
          </a:xfrm>
          <a:custGeom>
            <a:avLst/>
            <a:gdLst/>
            <a:ahLst/>
            <a:cxnLst/>
            <a:rect l="l" t="t" r="r" b="b"/>
            <a:pathLst>
              <a:path w="11715750" h="3448050">
                <a:moveTo>
                  <a:pt x="0" y="0"/>
                </a:moveTo>
                <a:lnTo>
                  <a:pt x="11715750" y="0"/>
                </a:lnTo>
                <a:lnTo>
                  <a:pt x="11715750" y="3448050"/>
                </a:lnTo>
                <a:lnTo>
                  <a:pt x="0" y="3448050"/>
                </a:lnTo>
                <a:lnTo>
                  <a:pt x="0" y="0"/>
                </a:lnTo>
                <a:close/>
              </a:path>
            </a:pathLst>
          </a:custGeom>
          <a:blipFill>
            <a:blip r:embed="rId4"/>
            <a:stretch>
              <a:fillRect/>
            </a:stretch>
          </a:blipFill>
        </p:spPr>
      </p:sp>
    </p:spTree>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681536" y="5481438"/>
            <a:ext cx="914326" cy="914326"/>
          </a:xfrm>
          <a:custGeom>
            <a:avLst/>
            <a:gdLst/>
            <a:ahLst/>
            <a:cxnLst/>
            <a:rect l="l" t="t" r="r" b="b"/>
            <a:pathLst>
              <a:path w="914326" h="914326">
                <a:moveTo>
                  <a:pt x="0" y="0"/>
                </a:moveTo>
                <a:lnTo>
                  <a:pt x="914326" y="0"/>
                </a:lnTo>
                <a:lnTo>
                  <a:pt x="914326" y="914326"/>
                </a:lnTo>
                <a:lnTo>
                  <a:pt x="0" y="914326"/>
                </a:lnTo>
                <a:lnTo>
                  <a:pt x="0" y="0"/>
                </a:lnTo>
                <a:close/>
              </a:path>
            </a:pathLst>
          </a:custGeom>
          <a:blipFill>
            <a:blip r:embed="rId3"/>
            <a:stretch>
              <a:fillRect/>
            </a:stretch>
          </a:blipFill>
        </p:spPr>
      </p:sp>
      <p:grpSp>
        <p:nvGrpSpPr>
          <p:cNvPr id="3" name="Group 3"/>
          <p:cNvGrpSpPr/>
          <p:nvPr/>
        </p:nvGrpSpPr>
        <p:grpSpPr>
          <a:xfrm>
            <a:off x="1192" y="8284370"/>
            <a:ext cx="18288000" cy="2002630"/>
            <a:chOff x="0" y="0"/>
            <a:chExt cx="24384000" cy="2670173"/>
          </a:xfrm>
          <a:solidFill>
            <a:schemeClr val="accent5">
              <a:lumMod val="60000"/>
              <a:lumOff val="40000"/>
            </a:schemeClr>
          </a:solidFill>
        </p:grpSpPr>
        <p:sp>
          <p:nvSpPr>
            <p:cNvPr id="4" name="Freeform 4"/>
            <p:cNvSpPr/>
            <p:nvPr/>
          </p:nvSpPr>
          <p:spPr>
            <a:xfrm>
              <a:off x="0" y="0"/>
              <a:ext cx="24384000" cy="2670175"/>
            </a:xfrm>
            <a:custGeom>
              <a:avLst/>
              <a:gdLst/>
              <a:ahLst/>
              <a:cxnLst/>
              <a:rect l="l" t="t" r="r" b="b"/>
              <a:pathLst>
                <a:path w="24384000" h="2670175">
                  <a:moveTo>
                    <a:pt x="24384000" y="2670175"/>
                  </a:moveTo>
                  <a:lnTo>
                    <a:pt x="24384000" y="0"/>
                  </a:lnTo>
                  <a:lnTo>
                    <a:pt x="0" y="2670175"/>
                  </a:lnTo>
                  <a:close/>
                </a:path>
              </a:pathLst>
            </a:custGeom>
            <a:grpFill/>
          </p:spPr>
        </p:sp>
      </p:grpSp>
      <p:sp>
        <p:nvSpPr>
          <p:cNvPr id="5" name="TextBox 5"/>
          <p:cNvSpPr txBox="1"/>
          <p:nvPr/>
        </p:nvSpPr>
        <p:spPr>
          <a:xfrm>
            <a:off x="-2479040" y="241300"/>
            <a:ext cx="10166350" cy="1066800"/>
          </a:xfrm>
          <a:prstGeom prst="rect">
            <a:avLst/>
          </a:prstGeom>
        </p:spPr>
        <p:txBody>
          <a:bodyPr lIns="0" tIns="0" rIns="0" bIns="0" rtlCol="0" anchor="t">
            <a:spAutoFit/>
          </a:bodyPr>
          <a:lstStyle/>
          <a:p>
            <a:pPr algn="ctr">
              <a:lnSpc>
                <a:spcPts val="6719"/>
              </a:lnSpc>
            </a:pPr>
            <a:r>
              <a:rPr lang="en-US" sz="5599">
                <a:solidFill>
                  <a:srgbClr val="0070C0"/>
                </a:solidFill>
                <a:latin typeface="Arial Bold"/>
              </a:rPr>
              <a:t>Trim:-</a:t>
            </a:r>
          </a:p>
        </p:txBody>
      </p:sp>
      <p:sp>
        <p:nvSpPr>
          <p:cNvPr id="6" name="TextBox 6"/>
          <p:cNvSpPr txBox="1"/>
          <p:nvPr/>
        </p:nvSpPr>
        <p:spPr>
          <a:xfrm>
            <a:off x="944880" y="3241040"/>
            <a:ext cx="16984980" cy="721360"/>
          </a:xfrm>
          <a:prstGeom prst="rect">
            <a:avLst/>
          </a:prstGeom>
        </p:spPr>
        <p:txBody>
          <a:bodyPr lIns="0" tIns="0" rIns="0" bIns="0" rtlCol="0" anchor="t">
            <a:spAutoFit/>
          </a:bodyPr>
          <a:lstStyle/>
          <a:p>
            <a:pPr marL="868680" lvl="1" indent="-434340" algn="l">
              <a:lnSpc>
                <a:spcPts val="4320"/>
              </a:lnSpc>
              <a:buFont typeface="Arial"/>
              <a:buChar char="•"/>
            </a:pPr>
            <a:r>
              <a:rPr lang="en-US" sz="3600">
                <a:solidFill>
                  <a:srgbClr val="0070C0"/>
                </a:solidFill>
                <a:latin typeface="Arial"/>
              </a:rPr>
              <a:t>select trim(emp_name)from employee_det;</a:t>
            </a:r>
          </a:p>
        </p:txBody>
      </p:sp>
      <p:sp>
        <p:nvSpPr>
          <p:cNvPr id="7" name="TextBox 7"/>
          <p:cNvSpPr txBox="1"/>
          <p:nvPr/>
        </p:nvSpPr>
        <p:spPr>
          <a:xfrm>
            <a:off x="1169670" y="1512570"/>
            <a:ext cx="16523970" cy="721360"/>
          </a:xfrm>
          <a:prstGeom prst="rect">
            <a:avLst/>
          </a:prstGeom>
        </p:spPr>
        <p:txBody>
          <a:bodyPr lIns="0" tIns="0" rIns="0" bIns="0" rtlCol="0" anchor="t">
            <a:spAutoFit/>
          </a:bodyPr>
          <a:lstStyle/>
          <a:p>
            <a:pPr algn="l">
              <a:lnSpc>
                <a:spcPts val="4320"/>
              </a:lnSpc>
            </a:pPr>
            <a:r>
              <a:rPr lang="en-US" sz="3600">
                <a:solidFill>
                  <a:srgbClr val="0070C0"/>
                </a:solidFill>
                <a:latin typeface="Arial"/>
              </a:rPr>
              <a:t>Remove leading and trailing spaces from a string.</a:t>
            </a:r>
          </a:p>
        </p:txBody>
      </p:sp>
      <p:sp>
        <p:nvSpPr>
          <p:cNvPr id="8" name="Freeform 8" descr="trim"/>
          <p:cNvSpPr/>
          <p:nvPr/>
        </p:nvSpPr>
        <p:spPr>
          <a:xfrm>
            <a:off x="1798320" y="4999990"/>
            <a:ext cx="6629400" cy="3448050"/>
          </a:xfrm>
          <a:custGeom>
            <a:avLst/>
            <a:gdLst/>
            <a:ahLst/>
            <a:cxnLst/>
            <a:rect l="l" t="t" r="r" b="b"/>
            <a:pathLst>
              <a:path w="6629400" h="3448050">
                <a:moveTo>
                  <a:pt x="0" y="0"/>
                </a:moveTo>
                <a:lnTo>
                  <a:pt x="6629400" y="0"/>
                </a:lnTo>
                <a:lnTo>
                  <a:pt x="6629400" y="3448050"/>
                </a:lnTo>
                <a:lnTo>
                  <a:pt x="0" y="3448050"/>
                </a:lnTo>
                <a:lnTo>
                  <a:pt x="0" y="0"/>
                </a:lnTo>
                <a:close/>
              </a:path>
            </a:pathLst>
          </a:custGeom>
          <a:blipFill>
            <a:blip r:embed="rId4"/>
            <a:stretch>
              <a:fillRect/>
            </a:stretch>
          </a:blipFill>
        </p:spPr>
      </p:sp>
    </p:spTree>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681536" y="5481438"/>
            <a:ext cx="914326" cy="914326"/>
          </a:xfrm>
          <a:custGeom>
            <a:avLst/>
            <a:gdLst/>
            <a:ahLst/>
            <a:cxnLst/>
            <a:rect l="l" t="t" r="r" b="b"/>
            <a:pathLst>
              <a:path w="914326" h="914326">
                <a:moveTo>
                  <a:pt x="0" y="0"/>
                </a:moveTo>
                <a:lnTo>
                  <a:pt x="914326" y="0"/>
                </a:lnTo>
                <a:lnTo>
                  <a:pt x="914326" y="914326"/>
                </a:lnTo>
                <a:lnTo>
                  <a:pt x="0" y="914326"/>
                </a:lnTo>
                <a:lnTo>
                  <a:pt x="0" y="0"/>
                </a:lnTo>
                <a:close/>
              </a:path>
            </a:pathLst>
          </a:custGeom>
          <a:blipFill>
            <a:blip r:embed="rId3"/>
            <a:stretch>
              <a:fillRect/>
            </a:stretch>
          </a:blipFill>
        </p:spPr>
      </p:sp>
      <p:grpSp>
        <p:nvGrpSpPr>
          <p:cNvPr id="3" name="Group 3"/>
          <p:cNvGrpSpPr/>
          <p:nvPr/>
        </p:nvGrpSpPr>
        <p:grpSpPr>
          <a:xfrm>
            <a:off x="1192" y="8284370"/>
            <a:ext cx="18288000" cy="2002630"/>
            <a:chOff x="0" y="0"/>
            <a:chExt cx="24384000" cy="2670173"/>
          </a:xfrm>
          <a:solidFill>
            <a:schemeClr val="accent5">
              <a:lumMod val="60000"/>
              <a:lumOff val="40000"/>
            </a:schemeClr>
          </a:solidFill>
        </p:grpSpPr>
        <p:sp>
          <p:nvSpPr>
            <p:cNvPr id="4" name="Freeform 4"/>
            <p:cNvSpPr/>
            <p:nvPr/>
          </p:nvSpPr>
          <p:spPr>
            <a:xfrm>
              <a:off x="0" y="0"/>
              <a:ext cx="24384000" cy="2670175"/>
            </a:xfrm>
            <a:custGeom>
              <a:avLst/>
              <a:gdLst/>
              <a:ahLst/>
              <a:cxnLst/>
              <a:rect l="l" t="t" r="r" b="b"/>
              <a:pathLst>
                <a:path w="24384000" h="2670175">
                  <a:moveTo>
                    <a:pt x="24384000" y="2670175"/>
                  </a:moveTo>
                  <a:lnTo>
                    <a:pt x="24384000" y="0"/>
                  </a:lnTo>
                  <a:lnTo>
                    <a:pt x="0" y="2670175"/>
                  </a:lnTo>
                  <a:close/>
                </a:path>
              </a:pathLst>
            </a:custGeom>
            <a:grpFill/>
          </p:spPr>
        </p:sp>
      </p:grpSp>
      <p:sp>
        <p:nvSpPr>
          <p:cNvPr id="5" name="TextBox 5"/>
          <p:cNvSpPr txBox="1"/>
          <p:nvPr/>
        </p:nvSpPr>
        <p:spPr>
          <a:xfrm>
            <a:off x="-1710690" y="322580"/>
            <a:ext cx="10166350" cy="1066800"/>
          </a:xfrm>
          <a:prstGeom prst="rect">
            <a:avLst/>
          </a:prstGeom>
        </p:spPr>
        <p:txBody>
          <a:bodyPr lIns="0" tIns="0" rIns="0" bIns="0" rtlCol="0" anchor="t">
            <a:spAutoFit/>
          </a:bodyPr>
          <a:lstStyle/>
          <a:p>
            <a:pPr algn="ctr">
              <a:lnSpc>
                <a:spcPts val="6719"/>
              </a:lnSpc>
            </a:pPr>
            <a:r>
              <a:rPr lang="en-US" sz="5599">
                <a:solidFill>
                  <a:srgbClr val="0070C0"/>
                </a:solidFill>
                <a:latin typeface="Arial Bold"/>
              </a:rPr>
              <a:t>Char Length:-</a:t>
            </a:r>
          </a:p>
        </p:txBody>
      </p:sp>
      <p:sp>
        <p:nvSpPr>
          <p:cNvPr id="6" name="TextBox 6"/>
          <p:cNvSpPr txBox="1"/>
          <p:nvPr/>
        </p:nvSpPr>
        <p:spPr>
          <a:xfrm>
            <a:off x="882650" y="2809240"/>
            <a:ext cx="16810990" cy="1113790"/>
          </a:xfrm>
          <a:prstGeom prst="rect">
            <a:avLst/>
          </a:prstGeom>
        </p:spPr>
        <p:txBody>
          <a:bodyPr lIns="0" tIns="0" rIns="0" bIns="0" rtlCol="0" anchor="t">
            <a:spAutoFit/>
          </a:bodyPr>
          <a:lstStyle/>
          <a:p>
            <a:pPr marL="868680" lvl="1" indent="-434340" algn="l">
              <a:lnSpc>
                <a:spcPts val="4320"/>
              </a:lnSpc>
              <a:buFont typeface="Arial"/>
              <a:buChar char="•"/>
            </a:pPr>
            <a:r>
              <a:rPr lang="en-US" sz="3600">
                <a:solidFill>
                  <a:srgbClr val="0070C0"/>
                </a:solidFill>
                <a:latin typeface="Arial"/>
              </a:rPr>
              <a:t>select emp_name,char_length(emp_name) as length_of_string from employee_det;</a:t>
            </a:r>
          </a:p>
        </p:txBody>
      </p:sp>
      <p:sp>
        <p:nvSpPr>
          <p:cNvPr id="7" name="TextBox 7"/>
          <p:cNvSpPr txBox="1"/>
          <p:nvPr/>
        </p:nvSpPr>
        <p:spPr>
          <a:xfrm>
            <a:off x="1169670" y="1512570"/>
            <a:ext cx="16523970" cy="721360"/>
          </a:xfrm>
          <a:prstGeom prst="rect">
            <a:avLst/>
          </a:prstGeom>
        </p:spPr>
        <p:txBody>
          <a:bodyPr lIns="0" tIns="0" rIns="0" bIns="0" rtlCol="0" anchor="t">
            <a:spAutoFit/>
          </a:bodyPr>
          <a:lstStyle/>
          <a:p>
            <a:pPr algn="l">
              <a:lnSpc>
                <a:spcPts val="4320"/>
              </a:lnSpc>
            </a:pPr>
            <a:r>
              <a:rPr lang="en-US" sz="3600">
                <a:solidFill>
                  <a:srgbClr val="0070C0"/>
                </a:solidFill>
                <a:latin typeface="Arial"/>
              </a:rPr>
              <a:t>The CHAR_LENGTH() function return the length of a string (in characters).</a:t>
            </a:r>
          </a:p>
        </p:txBody>
      </p:sp>
      <p:sp>
        <p:nvSpPr>
          <p:cNvPr id="8" name="Freeform 8" descr="char_length"/>
          <p:cNvSpPr/>
          <p:nvPr/>
        </p:nvSpPr>
        <p:spPr>
          <a:xfrm>
            <a:off x="1510030" y="4528820"/>
            <a:ext cx="5943600" cy="4000500"/>
          </a:xfrm>
          <a:custGeom>
            <a:avLst/>
            <a:gdLst/>
            <a:ahLst/>
            <a:cxnLst/>
            <a:rect l="l" t="t" r="r" b="b"/>
            <a:pathLst>
              <a:path w="5943600" h="4000500">
                <a:moveTo>
                  <a:pt x="0" y="0"/>
                </a:moveTo>
                <a:lnTo>
                  <a:pt x="5943600" y="0"/>
                </a:lnTo>
                <a:lnTo>
                  <a:pt x="5943600" y="4000500"/>
                </a:lnTo>
                <a:lnTo>
                  <a:pt x="0" y="4000500"/>
                </a:lnTo>
                <a:lnTo>
                  <a:pt x="0" y="0"/>
                </a:lnTo>
                <a:close/>
              </a:path>
            </a:pathLst>
          </a:custGeom>
          <a:blipFill>
            <a:blip r:embed="rId4"/>
            <a:stretch>
              <a:fillRect/>
            </a:stretch>
          </a:blipFill>
        </p:spPr>
      </p:sp>
    </p:spTree>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681536" y="5481438"/>
            <a:ext cx="914326" cy="914326"/>
          </a:xfrm>
          <a:custGeom>
            <a:avLst/>
            <a:gdLst/>
            <a:ahLst/>
            <a:cxnLst/>
            <a:rect l="l" t="t" r="r" b="b"/>
            <a:pathLst>
              <a:path w="914326" h="914326">
                <a:moveTo>
                  <a:pt x="0" y="0"/>
                </a:moveTo>
                <a:lnTo>
                  <a:pt x="914326" y="0"/>
                </a:lnTo>
                <a:lnTo>
                  <a:pt x="914326" y="914326"/>
                </a:lnTo>
                <a:lnTo>
                  <a:pt x="0" y="914326"/>
                </a:lnTo>
                <a:lnTo>
                  <a:pt x="0" y="0"/>
                </a:lnTo>
                <a:close/>
              </a:path>
            </a:pathLst>
          </a:custGeom>
          <a:blipFill>
            <a:blip r:embed="rId3"/>
            <a:stretch>
              <a:fillRect/>
            </a:stretch>
          </a:blipFill>
        </p:spPr>
      </p:sp>
      <p:grpSp>
        <p:nvGrpSpPr>
          <p:cNvPr id="3" name="Group 3"/>
          <p:cNvGrpSpPr/>
          <p:nvPr/>
        </p:nvGrpSpPr>
        <p:grpSpPr>
          <a:xfrm>
            <a:off x="1192" y="8284370"/>
            <a:ext cx="18288000" cy="2002630"/>
            <a:chOff x="0" y="0"/>
            <a:chExt cx="24384000" cy="2670173"/>
          </a:xfrm>
          <a:solidFill>
            <a:schemeClr val="accent5">
              <a:lumMod val="60000"/>
              <a:lumOff val="40000"/>
            </a:schemeClr>
          </a:solidFill>
        </p:grpSpPr>
        <p:sp>
          <p:nvSpPr>
            <p:cNvPr id="4" name="Freeform 4"/>
            <p:cNvSpPr/>
            <p:nvPr/>
          </p:nvSpPr>
          <p:spPr>
            <a:xfrm>
              <a:off x="0" y="0"/>
              <a:ext cx="24384000" cy="2670175"/>
            </a:xfrm>
            <a:custGeom>
              <a:avLst/>
              <a:gdLst/>
              <a:ahLst/>
              <a:cxnLst/>
              <a:rect l="l" t="t" r="r" b="b"/>
              <a:pathLst>
                <a:path w="24384000" h="2670175">
                  <a:moveTo>
                    <a:pt x="24384000" y="2670175"/>
                  </a:moveTo>
                  <a:lnTo>
                    <a:pt x="24384000" y="0"/>
                  </a:lnTo>
                  <a:lnTo>
                    <a:pt x="0" y="2670175"/>
                  </a:lnTo>
                  <a:close/>
                </a:path>
              </a:pathLst>
            </a:custGeom>
            <a:grpFill/>
          </p:spPr>
        </p:sp>
      </p:grpSp>
      <p:sp>
        <p:nvSpPr>
          <p:cNvPr id="5" name="TextBox 5"/>
          <p:cNvSpPr txBox="1"/>
          <p:nvPr/>
        </p:nvSpPr>
        <p:spPr>
          <a:xfrm>
            <a:off x="91440" y="322580"/>
            <a:ext cx="12251690" cy="1066800"/>
          </a:xfrm>
          <a:prstGeom prst="rect">
            <a:avLst/>
          </a:prstGeom>
        </p:spPr>
        <p:txBody>
          <a:bodyPr lIns="0" tIns="0" rIns="0" bIns="0" rtlCol="0" anchor="t">
            <a:spAutoFit/>
          </a:bodyPr>
          <a:lstStyle/>
          <a:p>
            <a:pPr algn="ctr">
              <a:lnSpc>
                <a:spcPts val="6719"/>
              </a:lnSpc>
            </a:pPr>
            <a:r>
              <a:rPr lang="en-US" sz="5599">
                <a:solidFill>
                  <a:srgbClr val="0070C0"/>
                </a:solidFill>
                <a:latin typeface="Arial Bold"/>
              </a:rPr>
              <a:t>My Sql Date Functions:-</a:t>
            </a:r>
          </a:p>
        </p:txBody>
      </p:sp>
      <p:sp>
        <p:nvSpPr>
          <p:cNvPr id="6" name="Freeform 6"/>
          <p:cNvSpPr/>
          <p:nvPr/>
        </p:nvSpPr>
        <p:spPr>
          <a:xfrm>
            <a:off x="1654810" y="1813560"/>
            <a:ext cx="13350240" cy="6659880"/>
          </a:xfrm>
          <a:custGeom>
            <a:avLst/>
            <a:gdLst/>
            <a:ahLst/>
            <a:cxnLst/>
            <a:rect l="l" t="t" r="r" b="b"/>
            <a:pathLst>
              <a:path w="13350240" h="6659880">
                <a:moveTo>
                  <a:pt x="0" y="0"/>
                </a:moveTo>
                <a:lnTo>
                  <a:pt x="13350240" y="0"/>
                </a:lnTo>
                <a:lnTo>
                  <a:pt x="13350240" y="6659880"/>
                </a:lnTo>
                <a:lnTo>
                  <a:pt x="0" y="6659880"/>
                </a:lnTo>
                <a:lnTo>
                  <a:pt x="0" y="0"/>
                </a:lnTo>
                <a:close/>
              </a:path>
            </a:pathLst>
          </a:custGeom>
          <a:blipFill>
            <a:blip r:embed="rId4"/>
            <a:stretch>
              <a:fillRect/>
            </a:stretch>
          </a:blipFill>
        </p:spPr>
      </p:sp>
    </p:spTree>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681536" y="5481438"/>
            <a:ext cx="914326" cy="914326"/>
          </a:xfrm>
          <a:custGeom>
            <a:avLst/>
            <a:gdLst/>
            <a:ahLst/>
            <a:cxnLst/>
            <a:rect l="l" t="t" r="r" b="b"/>
            <a:pathLst>
              <a:path w="914326" h="914326">
                <a:moveTo>
                  <a:pt x="0" y="0"/>
                </a:moveTo>
                <a:lnTo>
                  <a:pt x="914326" y="0"/>
                </a:lnTo>
                <a:lnTo>
                  <a:pt x="914326" y="914326"/>
                </a:lnTo>
                <a:lnTo>
                  <a:pt x="0" y="914326"/>
                </a:lnTo>
                <a:lnTo>
                  <a:pt x="0" y="0"/>
                </a:lnTo>
                <a:close/>
              </a:path>
            </a:pathLst>
          </a:custGeom>
          <a:blipFill>
            <a:blip r:embed="rId3"/>
            <a:stretch>
              <a:fillRect/>
            </a:stretch>
          </a:blipFill>
        </p:spPr>
      </p:sp>
      <p:grpSp>
        <p:nvGrpSpPr>
          <p:cNvPr id="3" name="Group 3"/>
          <p:cNvGrpSpPr/>
          <p:nvPr/>
        </p:nvGrpSpPr>
        <p:grpSpPr>
          <a:xfrm>
            <a:off x="1192" y="8284370"/>
            <a:ext cx="18288000" cy="2002630"/>
            <a:chOff x="0" y="0"/>
            <a:chExt cx="24384000" cy="2670173"/>
          </a:xfrm>
          <a:solidFill>
            <a:schemeClr val="accent5">
              <a:lumMod val="60000"/>
              <a:lumOff val="40000"/>
            </a:schemeClr>
          </a:solidFill>
        </p:grpSpPr>
        <p:sp>
          <p:nvSpPr>
            <p:cNvPr id="4" name="Freeform 4"/>
            <p:cNvSpPr/>
            <p:nvPr/>
          </p:nvSpPr>
          <p:spPr>
            <a:xfrm>
              <a:off x="0" y="0"/>
              <a:ext cx="24384000" cy="2670175"/>
            </a:xfrm>
            <a:custGeom>
              <a:avLst/>
              <a:gdLst/>
              <a:ahLst/>
              <a:cxnLst/>
              <a:rect l="l" t="t" r="r" b="b"/>
              <a:pathLst>
                <a:path w="24384000" h="2670175">
                  <a:moveTo>
                    <a:pt x="24384000" y="2670175"/>
                  </a:moveTo>
                  <a:lnTo>
                    <a:pt x="24384000" y="0"/>
                  </a:lnTo>
                  <a:lnTo>
                    <a:pt x="0" y="2670175"/>
                  </a:lnTo>
                  <a:close/>
                </a:path>
              </a:pathLst>
            </a:custGeom>
            <a:grpFill/>
          </p:spPr>
        </p:sp>
      </p:grpSp>
      <p:sp>
        <p:nvSpPr>
          <p:cNvPr id="5" name="TextBox 5"/>
          <p:cNvSpPr txBox="1"/>
          <p:nvPr/>
        </p:nvSpPr>
        <p:spPr>
          <a:xfrm>
            <a:off x="-1710690" y="322580"/>
            <a:ext cx="10166350" cy="1066800"/>
          </a:xfrm>
          <a:prstGeom prst="rect">
            <a:avLst/>
          </a:prstGeom>
        </p:spPr>
        <p:txBody>
          <a:bodyPr lIns="0" tIns="0" rIns="0" bIns="0" rtlCol="0" anchor="t">
            <a:spAutoFit/>
          </a:bodyPr>
          <a:lstStyle/>
          <a:p>
            <a:pPr algn="ctr">
              <a:lnSpc>
                <a:spcPts val="6719"/>
              </a:lnSpc>
            </a:pPr>
            <a:r>
              <a:rPr lang="en-US" sz="5599">
                <a:solidFill>
                  <a:srgbClr val="0070C0"/>
                </a:solidFill>
                <a:latin typeface="Arial Bold"/>
              </a:rPr>
              <a:t>Date Add:-</a:t>
            </a:r>
          </a:p>
        </p:txBody>
      </p:sp>
      <p:sp>
        <p:nvSpPr>
          <p:cNvPr id="6" name="TextBox 6"/>
          <p:cNvSpPr txBox="1"/>
          <p:nvPr/>
        </p:nvSpPr>
        <p:spPr>
          <a:xfrm>
            <a:off x="882650" y="2809240"/>
            <a:ext cx="16810990" cy="1113790"/>
          </a:xfrm>
          <a:prstGeom prst="rect">
            <a:avLst/>
          </a:prstGeom>
        </p:spPr>
        <p:txBody>
          <a:bodyPr lIns="0" tIns="0" rIns="0" bIns="0" rtlCol="0" anchor="t">
            <a:spAutoFit/>
          </a:bodyPr>
          <a:lstStyle/>
          <a:p>
            <a:pPr marL="868680" lvl="1" indent="-434340" algn="l">
              <a:lnSpc>
                <a:spcPts val="4320"/>
              </a:lnSpc>
              <a:buFont typeface="Arial"/>
              <a:buChar char="•"/>
            </a:pPr>
            <a:r>
              <a:rPr lang="en-US" sz="3600">
                <a:solidFill>
                  <a:srgbClr val="0070C0"/>
                </a:solidFill>
                <a:latin typeface="Arial"/>
              </a:rPr>
              <a:t>SELECT * ,date_add(doj,interval 5 year) as add_years from employee_det;</a:t>
            </a:r>
          </a:p>
        </p:txBody>
      </p:sp>
      <p:sp>
        <p:nvSpPr>
          <p:cNvPr id="7" name="TextBox 7"/>
          <p:cNvSpPr txBox="1"/>
          <p:nvPr/>
        </p:nvSpPr>
        <p:spPr>
          <a:xfrm>
            <a:off x="1169670" y="1522095"/>
            <a:ext cx="16523970" cy="711835"/>
          </a:xfrm>
          <a:prstGeom prst="rect">
            <a:avLst/>
          </a:prstGeom>
        </p:spPr>
        <p:txBody>
          <a:bodyPr lIns="0" tIns="0" rIns="0" bIns="0" rtlCol="0" anchor="t">
            <a:spAutoFit/>
          </a:bodyPr>
          <a:lstStyle/>
          <a:p>
            <a:pPr algn="l">
              <a:lnSpc>
                <a:spcPts val="3840"/>
              </a:lnSpc>
            </a:pPr>
            <a:r>
              <a:rPr lang="en-US" sz="3200">
                <a:solidFill>
                  <a:srgbClr val="0070C0"/>
                </a:solidFill>
                <a:latin typeface="Arial"/>
              </a:rPr>
              <a:t> DATE_ADD() function adds a time/date interval to a date and then returns the date.</a:t>
            </a:r>
          </a:p>
        </p:txBody>
      </p:sp>
      <p:sp>
        <p:nvSpPr>
          <p:cNvPr id="8" name="Freeform 8" descr="dateadd"/>
          <p:cNvSpPr/>
          <p:nvPr/>
        </p:nvSpPr>
        <p:spPr>
          <a:xfrm>
            <a:off x="1366520" y="4711700"/>
            <a:ext cx="10953750" cy="3371850"/>
          </a:xfrm>
          <a:custGeom>
            <a:avLst/>
            <a:gdLst/>
            <a:ahLst/>
            <a:cxnLst/>
            <a:rect l="l" t="t" r="r" b="b"/>
            <a:pathLst>
              <a:path w="10953750" h="3371850">
                <a:moveTo>
                  <a:pt x="0" y="0"/>
                </a:moveTo>
                <a:lnTo>
                  <a:pt x="10953750" y="0"/>
                </a:lnTo>
                <a:lnTo>
                  <a:pt x="10953750" y="3371850"/>
                </a:lnTo>
                <a:lnTo>
                  <a:pt x="0" y="3371850"/>
                </a:lnTo>
                <a:lnTo>
                  <a:pt x="0" y="0"/>
                </a:lnTo>
                <a:close/>
              </a:path>
            </a:pathLst>
          </a:custGeom>
          <a:blipFill>
            <a:blip r:embed="rId4"/>
            <a:stretch>
              <a:fillRect/>
            </a:stretch>
          </a:blipFill>
        </p:spPr>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681536" y="5481438"/>
            <a:ext cx="914326" cy="914326"/>
          </a:xfrm>
          <a:custGeom>
            <a:avLst/>
            <a:gdLst/>
            <a:ahLst/>
            <a:cxnLst/>
            <a:rect l="l" t="t" r="r" b="b"/>
            <a:pathLst>
              <a:path w="914326" h="914326">
                <a:moveTo>
                  <a:pt x="0" y="0"/>
                </a:moveTo>
                <a:lnTo>
                  <a:pt x="914326" y="0"/>
                </a:lnTo>
                <a:lnTo>
                  <a:pt x="914326" y="914326"/>
                </a:lnTo>
                <a:lnTo>
                  <a:pt x="0" y="914326"/>
                </a:lnTo>
                <a:lnTo>
                  <a:pt x="0" y="0"/>
                </a:lnTo>
                <a:close/>
              </a:path>
            </a:pathLst>
          </a:custGeom>
          <a:blipFill>
            <a:blip r:embed="rId3"/>
            <a:stretch>
              <a:fillRect/>
            </a:stretch>
          </a:blipFill>
        </p:spPr>
      </p:sp>
      <p:grpSp>
        <p:nvGrpSpPr>
          <p:cNvPr id="3" name="Group 3"/>
          <p:cNvGrpSpPr/>
          <p:nvPr/>
        </p:nvGrpSpPr>
        <p:grpSpPr>
          <a:xfrm>
            <a:off x="1192" y="8284370"/>
            <a:ext cx="18288000" cy="2002630"/>
            <a:chOff x="0" y="0"/>
            <a:chExt cx="24384000" cy="2670173"/>
          </a:xfrm>
          <a:solidFill>
            <a:schemeClr val="accent5">
              <a:lumMod val="60000"/>
              <a:lumOff val="40000"/>
            </a:schemeClr>
          </a:solidFill>
        </p:grpSpPr>
        <p:sp>
          <p:nvSpPr>
            <p:cNvPr id="4" name="Freeform 4"/>
            <p:cNvSpPr/>
            <p:nvPr/>
          </p:nvSpPr>
          <p:spPr>
            <a:xfrm>
              <a:off x="0" y="0"/>
              <a:ext cx="24384000" cy="2670175"/>
            </a:xfrm>
            <a:custGeom>
              <a:avLst/>
              <a:gdLst/>
              <a:ahLst/>
              <a:cxnLst/>
              <a:rect l="l" t="t" r="r" b="b"/>
              <a:pathLst>
                <a:path w="24384000" h="2670175">
                  <a:moveTo>
                    <a:pt x="24384000" y="2670175"/>
                  </a:moveTo>
                  <a:lnTo>
                    <a:pt x="24384000" y="0"/>
                  </a:lnTo>
                  <a:lnTo>
                    <a:pt x="0" y="2670175"/>
                  </a:lnTo>
                  <a:close/>
                </a:path>
              </a:pathLst>
            </a:custGeom>
            <a:grpFill/>
          </p:spPr>
        </p:sp>
      </p:grpSp>
      <p:sp>
        <p:nvSpPr>
          <p:cNvPr id="5" name="TextBox 5"/>
          <p:cNvSpPr txBox="1"/>
          <p:nvPr/>
        </p:nvSpPr>
        <p:spPr>
          <a:xfrm>
            <a:off x="1314450" y="3366770"/>
            <a:ext cx="16305530" cy="6836410"/>
          </a:xfrm>
          <a:prstGeom prst="rect">
            <a:avLst/>
          </a:prstGeom>
        </p:spPr>
        <p:txBody>
          <a:bodyPr lIns="0" tIns="0" rIns="0" bIns="0" rtlCol="0" anchor="t">
            <a:spAutoFit/>
          </a:bodyPr>
          <a:lstStyle/>
          <a:p>
            <a:pPr marL="1158240" lvl="1" indent="-579120" algn="just">
              <a:lnSpc>
                <a:spcPts val="5759"/>
              </a:lnSpc>
              <a:buFont typeface="Arial"/>
              <a:buChar char="•"/>
            </a:pPr>
            <a:r>
              <a:rPr lang="en-US" sz="4800">
                <a:solidFill>
                  <a:srgbClr val="0070C0"/>
                </a:solidFill>
                <a:latin typeface="Arial"/>
              </a:rPr>
              <a:t>RDBMS stands for relational database management system—a software system that enables you to define, create, maintain, and control access to relational databases. It is the underlying part of the interface layer that helps you store and work with data.</a:t>
            </a:r>
          </a:p>
        </p:txBody>
      </p:sp>
      <p:sp>
        <p:nvSpPr>
          <p:cNvPr id="6" name="TextBox 6"/>
          <p:cNvSpPr txBox="1"/>
          <p:nvPr/>
        </p:nvSpPr>
        <p:spPr>
          <a:xfrm>
            <a:off x="737672" y="1632644"/>
            <a:ext cx="7593494" cy="1291376"/>
          </a:xfrm>
          <a:prstGeom prst="rect">
            <a:avLst/>
          </a:prstGeom>
        </p:spPr>
        <p:txBody>
          <a:bodyPr lIns="0" tIns="0" rIns="0" bIns="0" rtlCol="0" anchor="t">
            <a:spAutoFit/>
          </a:bodyPr>
          <a:lstStyle/>
          <a:p>
            <a:pPr algn="ctr">
              <a:lnSpc>
                <a:spcPts val="6719"/>
              </a:lnSpc>
            </a:pPr>
            <a:r>
              <a:rPr lang="en-US" sz="5599" dirty="0">
                <a:solidFill>
                  <a:srgbClr val="0070C0"/>
                </a:solidFill>
                <a:latin typeface="Arial Bold"/>
              </a:rPr>
              <a:t>What is  RDBMS?</a:t>
            </a:r>
          </a:p>
        </p:txBody>
      </p:sp>
      <p:sp>
        <p:nvSpPr>
          <p:cNvPr id="7" name="TextBox 7"/>
          <p:cNvSpPr txBox="1"/>
          <p:nvPr/>
        </p:nvSpPr>
        <p:spPr>
          <a:xfrm>
            <a:off x="1710604" y="5925798"/>
            <a:ext cx="14866792" cy="373380"/>
          </a:xfrm>
          <a:prstGeom prst="rect">
            <a:avLst/>
          </a:prstGeom>
        </p:spPr>
        <p:txBody>
          <a:bodyPr lIns="0" tIns="0" rIns="0" bIns="0" rtlCol="0" anchor="t">
            <a:spAutoFit/>
          </a:bodyPr>
          <a:lstStyle/>
          <a:p>
            <a:pPr algn="ctr">
              <a:lnSpc>
                <a:spcPts val="1767"/>
              </a:lnSpc>
            </a:pPr>
            <a:r>
              <a:rPr lang="en-US" sz="1159">
                <a:solidFill>
                  <a:srgbClr val="808080"/>
                </a:solidFill>
                <a:latin typeface="Arial"/>
              </a:rPr>
              <a:t>.</a:t>
            </a:r>
          </a:p>
        </p:txBody>
      </p:sp>
    </p:spTree>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681536" y="5481438"/>
            <a:ext cx="914326" cy="914326"/>
          </a:xfrm>
          <a:custGeom>
            <a:avLst/>
            <a:gdLst/>
            <a:ahLst/>
            <a:cxnLst/>
            <a:rect l="l" t="t" r="r" b="b"/>
            <a:pathLst>
              <a:path w="914326" h="914326">
                <a:moveTo>
                  <a:pt x="0" y="0"/>
                </a:moveTo>
                <a:lnTo>
                  <a:pt x="914326" y="0"/>
                </a:lnTo>
                <a:lnTo>
                  <a:pt x="914326" y="914326"/>
                </a:lnTo>
                <a:lnTo>
                  <a:pt x="0" y="914326"/>
                </a:lnTo>
                <a:lnTo>
                  <a:pt x="0" y="0"/>
                </a:lnTo>
                <a:close/>
              </a:path>
            </a:pathLst>
          </a:custGeom>
          <a:blipFill>
            <a:blip r:embed="rId3"/>
            <a:stretch>
              <a:fillRect/>
            </a:stretch>
          </a:blipFill>
        </p:spPr>
      </p:sp>
      <p:grpSp>
        <p:nvGrpSpPr>
          <p:cNvPr id="3" name="Group 3"/>
          <p:cNvGrpSpPr/>
          <p:nvPr/>
        </p:nvGrpSpPr>
        <p:grpSpPr>
          <a:xfrm>
            <a:off x="1192" y="8284370"/>
            <a:ext cx="18288000" cy="2002630"/>
            <a:chOff x="0" y="0"/>
            <a:chExt cx="24384000" cy="2670173"/>
          </a:xfrm>
          <a:solidFill>
            <a:schemeClr val="accent5">
              <a:lumMod val="60000"/>
              <a:lumOff val="40000"/>
            </a:schemeClr>
          </a:solidFill>
        </p:grpSpPr>
        <p:sp>
          <p:nvSpPr>
            <p:cNvPr id="4" name="Freeform 4"/>
            <p:cNvSpPr/>
            <p:nvPr/>
          </p:nvSpPr>
          <p:spPr>
            <a:xfrm>
              <a:off x="0" y="0"/>
              <a:ext cx="24384000" cy="2670175"/>
            </a:xfrm>
            <a:custGeom>
              <a:avLst/>
              <a:gdLst/>
              <a:ahLst/>
              <a:cxnLst/>
              <a:rect l="l" t="t" r="r" b="b"/>
              <a:pathLst>
                <a:path w="24384000" h="2670175">
                  <a:moveTo>
                    <a:pt x="24384000" y="2670175"/>
                  </a:moveTo>
                  <a:lnTo>
                    <a:pt x="24384000" y="0"/>
                  </a:lnTo>
                  <a:lnTo>
                    <a:pt x="0" y="2670175"/>
                  </a:lnTo>
                  <a:close/>
                </a:path>
              </a:pathLst>
            </a:custGeom>
            <a:grpFill/>
          </p:spPr>
        </p:sp>
      </p:grpSp>
      <p:sp>
        <p:nvSpPr>
          <p:cNvPr id="5" name="TextBox 5"/>
          <p:cNvSpPr txBox="1"/>
          <p:nvPr/>
        </p:nvSpPr>
        <p:spPr>
          <a:xfrm>
            <a:off x="-1710690" y="322580"/>
            <a:ext cx="10166350" cy="1066800"/>
          </a:xfrm>
          <a:prstGeom prst="rect">
            <a:avLst/>
          </a:prstGeom>
        </p:spPr>
        <p:txBody>
          <a:bodyPr lIns="0" tIns="0" rIns="0" bIns="0" rtlCol="0" anchor="t">
            <a:spAutoFit/>
          </a:bodyPr>
          <a:lstStyle/>
          <a:p>
            <a:pPr algn="ctr">
              <a:lnSpc>
                <a:spcPts val="6719"/>
              </a:lnSpc>
            </a:pPr>
            <a:r>
              <a:rPr lang="en-US" sz="5599">
                <a:solidFill>
                  <a:srgbClr val="0070C0"/>
                </a:solidFill>
                <a:latin typeface="Arial Bold"/>
              </a:rPr>
              <a:t>Date Diff:-</a:t>
            </a:r>
          </a:p>
        </p:txBody>
      </p:sp>
      <p:sp>
        <p:nvSpPr>
          <p:cNvPr id="6" name="TextBox 6"/>
          <p:cNvSpPr txBox="1"/>
          <p:nvPr/>
        </p:nvSpPr>
        <p:spPr>
          <a:xfrm>
            <a:off x="882650" y="2809240"/>
            <a:ext cx="16634460" cy="1113790"/>
          </a:xfrm>
          <a:prstGeom prst="rect">
            <a:avLst/>
          </a:prstGeom>
        </p:spPr>
        <p:txBody>
          <a:bodyPr lIns="0" tIns="0" rIns="0" bIns="0" rtlCol="0" anchor="t">
            <a:spAutoFit/>
          </a:bodyPr>
          <a:lstStyle/>
          <a:p>
            <a:pPr marL="868680" lvl="1" indent="-434340" algn="l">
              <a:lnSpc>
                <a:spcPts val="4320"/>
              </a:lnSpc>
              <a:buFont typeface="Arial"/>
              <a:buChar char="•"/>
            </a:pPr>
            <a:r>
              <a:rPr lang="en-US" sz="3600">
                <a:solidFill>
                  <a:srgbClr val="0070C0"/>
                </a:solidFill>
                <a:latin typeface="Arial"/>
              </a:rPr>
              <a:t>select *,round(datediff(curdate(),doj)/365,2) as num_of_years from employee_det;</a:t>
            </a:r>
          </a:p>
        </p:txBody>
      </p:sp>
      <p:sp>
        <p:nvSpPr>
          <p:cNvPr id="7" name="TextBox 7"/>
          <p:cNvSpPr txBox="1"/>
          <p:nvPr/>
        </p:nvSpPr>
        <p:spPr>
          <a:xfrm>
            <a:off x="1169670" y="1512570"/>
            <a:ext cx="16523970" cy="721360"/>
          </a:xfrm>
          <a:prstGeom prst="rect">
            <a:avLst/>
          </a:prstGeom>
        </p:spPr>
        <p:txBody>
          <a:bodyPr lIns="0" tIns="0" rIns="0" bIns="0" rtlCol="0" anchor="t">
            <a:spAutoFit/>
          </a:bodyPr>
          <a:lstStyle/>
          <a:p>
            <a:pPr algn="l">
              <a:lnSpc>
                <a:spcPts val="4320"/>
              </a:lnSpc>
            </a:pPr>
            <a:r>
              <a:rPr lang="en-US" sz="3600">
                <a:solidFill>
                  <a:srgbClr val="0070C0"/>
                </a:solidFill>
                <a:latin typeface="Arial"/>
              </a:rPr>
              <a:t> The DATEDIFF() function returns the number of days between two date values.</a:t>
            </a:r>
          </a:p>
        </p:txBody>
      </p:sp>
      <p:sp>
        <p:nvSpPr>
          <p:cNvPr id="8" name="Freeform 8" descr="datediff"/>
          <p:cNvSpPr/>
          <p:nvPr/>
        </p:nvSpPr>
        <p:spPr>
          <a:xfrm>
            <a:off x="1223010" y="4423410"/>
            <a:ext cx="10820400" cy="3829050"/>
          </a:xfrm>
          <a:custGeom>
            <a:avLst/>
            <a:gdLst/>
            <a:ahLst/>
            <a:cxnLst/>
            <a:rect l="l" t="t" r="r" b="b"/>
            <a:pathLst>
              <a:path w="10820400" h="3829050">
                <a:moveTo>
                  <a:pt x="0" y="0"/>
                </a:moveTo>
                <a:lnTo>
                  <a:pt x="10820400" y="0"/>
                </a:lnTo>
                <a:lnTo>
                  <a:pt x="10820400" y="3829050"/>
                </a:lnTo>
                <a:lnTo>
                  <a:pt x="0" y="3829050"/>
                </a:lnTo>
                <a:lnTo>
                  <a:pt x="0" y="0"/>
                </a:lnTo>
                <a:close/>
              </a:path>
            </a:pathLst>
          </a:custGeom>
          <a:blipFill>
            <a:blip r:embed="rId4"/>
            <a:stretch>
              <a:fillRect/>
            </a:stretch>
          </a:blipFill>
        </p:spPr>
      </p:sp>
    </p:spTree>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681536" y="5481438"/>
            <a:ext cx="914326" cy="914326"/>
          </a:xfrm>
          <a:custGeom>
            <a:avLst/>
            <a:gdLst/>
            <a:ahLst/>
            <a:cxnLst/>
            <a:rect l="l" t="t" r="r" b="b"/>
            <a:pathLst>
              <a:path w="914326" h="914326">
                <a:moveTo>
                  <a:pt x="0" y="0"/>
                </a:moveTo>
                <a:lnTo>
                  <a:pt x="914326" y="0"/>
                </a:lnTo>
                <a:lnTo>
                  <a:pt x="914326" y="914326"/>
                </a:lnTo>
                <a:lnTo>
                  <a:pt x="0" y="914326"/>
                </a:lnTo>
                <a:lnTo>
                  <a:pt x="0" y="0"/>
                </a:lnTo>
                <a:close/>
              </a:path>
            </a:pathLst>
          </a:custGeom>
          <a:blipFill>
            <a:blip r:embed="rId3"/>
            <a:stretch>
              <a:fillRect/>
            </a:stretch>
          </a:blipFill>
        </p:spPr>
      </p:sp>
      <p:grpSp>
        <p:nvGrpSpPr>
          <p:cNvPr id="3" name="Group 3"/>
          <p:cNvGrpSpPr/>
          <p:nvPr/>
        </p:nvGrpSpPr>
        <p:grpSpPr>
          <a:xfrm>
            <a:off x="1192" y="8284370"/>
            <a:ext cx="18288000" cy="2002630"/>
            <a:chOff x="0" y="0"/>
            <a:chExt cx="24384000" cy="2670173"/>
          </a:xfrm>
          <a:solidFill>
            <a:schemeClr val="accent5">
              <a:lumMod val="60000"/>
              <a:lumOff val="40000"/>
            </a:schemeClr>
          </a:solidFill>
        </p:grpSpPr>
        <p:sp>
          <p:nvSpPr>
            <p:cNvPr id="4" name="Freeform 4"/>
            <p:cNvSpPr/>
            <p:nvPr/>
          </p:nvSpPr>
          <p:spPr>
            <a:xfrm>
              <a:off x="0" y="0"/>
              <a:ext cx="24384000" cy="2670175"/>
            </a:xfrm>
            <a:custGeom>
              <a:avLst/>
              <a:gdLst/>
              <a:ahLst/>
              <a:cxnLst/>
              <a:rect l="l" t="t" r="r" b="b"/>
              <a:pathLst>
                <a:path w="24384000" h="2670175">
                  <a:moveTo>
                    <a:pt x="24384000" y="2670175"/>
                  </a:moveTo>
                  <a:lnTo>
                    <a:pt x="24384000" y="0"/>
                  </a:lnTo>
                  <a:lnTo>
                    <a:pt x="0" y="2670175"/>
                  </a:lnTo>
                  <a:close/>
                </a:path>
              </a:pathLst>
            </a:custGeom>
            <a:grpFill/>
          </p:spPr>
        </p:sp>
      </p:grpSp>
      <p:sp>
        <p:nvSpPr>
          <p:cNvPr id="5" name="TextBox 5"/>
          <p:cNvSpPr txBox="1"/>
          <p:nvPr/>
        </p:nvSpPr>
        <p:spPr>
          <a:xfrm>
            <a:off x="-1422400" y="322580"/>
            <a:ext cx="10166350" cy="1066800"/>
          </a:xfrm>
          <a:prstGeom prst="rect">
            <a:avLst/>
          </a:prstGeom>
        </p:spPr>
        <p:txBody>
          <a:bodyPr lIns="0" tIns="0" rIns="0" bIns="0" rtlCol="0" anchor="t">
            <a:spAutoFit/>
          </a:bodyPr>
          <a:lstStyle/>
          <a:p>
            <a:pPr algn="ctr">
              <a:lnSpc>
                <a:spcPts val="6719"/>
              </a:lnSpc>
            </a:pPr>
            <a:r>
              <a:rPr lang="en-US" sz="5599">
                <a:solidFill>
                  <a:srgbClr val="0070C0"/>
                </a:solidFill>
                <a:latin typeface="Arial Bold"/>
              </a:rPr>
              <a:t>Time Stamp:-</a:t>
            </a:r>
          </a:p>
        </p:txBody>
      </p:sp>
      <p:sp>
        <p:nvSpPr>
          <p:cNvPr id="6" name="TextBox 6"/>
          <p:cNvSpPr txBox="1"/>
          <p:nvPr/>
        </p:nvSpPr>
        <p:spPr>
          <a:xfrm>
            <a:off x="882650" y="3097530"/>
            <a:ext cx="16810990" cy="1113790"/>
          </a:xfrm>
          <a:prstGeom prst="rect">
            <a:avLst/>
          </a:prstGeom>
        </p:spPr>
        <p:txBody>
          <a:bodyPr lIns="0" tIns="0" rIns="0" bIns="0" rtlCol="0" anchor="t">
            <a:spAutoFit/>
          </a:bodyPr>
          <a:lstStyle/>
          <a:p>
            <a:pPr marL="868680" lvl="1" indent="-434340" algn="l">
              <a:lnSpc>
                <a:spcPts val="4320"/>
              </a:lnSpc>
              <a:buFont typeface="Arial"/>
              <a:buChar char="•"/>
            </a:pPr>
            <a:r>
              <a:rPr lang="en-US" sz="3600">
                <a:solidFill>
                  <a:srgbClr val="0070C0"/>
                </a:solidFill>
                <a:latin typeface="Arial"/>
              </a:rPr>
              <a:t>select *,timestampdiff(month,doj,curdate()) as experience from employee_det;</a:t>
            </a:r>
          </a:p>
        </p:txBody>
      </p:sp>
      <p:sp>
        <p:nvSpPr>
          <p:cNvPr id="7" name="TextBox 7"/>
          <p:cNvSpPr txBox="1"/>
          <p:nvPr/>
        </p:nvSpPr>
        <p:spPr>
          <a:xfrm>
            <a:off x="1169670" y="1512570"/>
            <a:ext cx="16523970" cy="1275080"/>
          </a:xfrm>
          <a:prstGeom prst="rect">
            <a:avLst/>
          </a:prstGeom>
        </p:spPr>
        <p:txBody>
          <a:bodyPr lIns="0" tIns="0" rIns="0" bIns="0" rtlCol="0" anchor="t">
            <a:spAutoFit/>
          </a:bodyPr>
          <a:lstStyle/>
          <a:p>
            <a:pPr algn="l">
              <a:lnSpc>
                <a:spcPts val="4320"/>
              </a:lnSpc>
            </a:pPr>
            <a:r>
              <a:rPr lang="en-US" sz="3600">
                <a:solidFill>
                  <a:srgbClr val="0070C0"/>
                </a:solidFill>
                <a:latin typeface="Arial"/>
              </a:rPr>
              <a:t> The TIMESTAMP() function returns a datetime value based on a date or datetime value.</a:t>
            </a:r>
          </a:p>
        </p:txBody>
      </p:sp>
      <p:sp>
        <p:nvSpPr>
          <p:cNvPr id="8" name="Freeform 8" descr="timestampdiff"/>
          <p:cNvSpPr/>
          <p:nvPr/>
        </p:nvSpPr>
        <p:spPr>
          <a:xfrm>
            <a:off x="1366520" y="4423410"/>
            <a:ext cx="10096500" cy="4171950"/>
          </a:xfrm>
          <a:custGeom>
            <a:avLst/>
            <a:gdLst/>
            <a:ahLst/>
            <a:cxnLst/>
            <a:rect l="l" t="t" r="r" b="b"/>
            <a:pathLst>
              <a:path w="10096500" h="4171950">
                <a:moveTo>
                  <a:pt x="0" y="0"/>
                </a:moveTo>
                <a:lnTo>
                  <a:pt x="10096500" y="0"/>
                </a:lnTo>
                <a:lnTo>
                  <a:pt x="10096500" y="4171950"/>
                </a:lnTo>
                <a:lnTo>
                  <a:pt x="0" y="4171950"/>
                </a:lnTo>
                <a:lnTo>
                  <a:pt x="0" y="0"/>
                </a:lnTo>
                <a:close/>
              </a:path>
            </a:pathLst>
          </a:custGeom>
          <a:blipFill>
            <a:blip r:embed="rId4"/>
            <a:stretch>
              <a:fillRect/>
            </a:stretch>
          </a:blipFill>
        </p:spPr>
      </p:sp>
    </p:spTree>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681536" y="5481438"/>
            <a:ext cx="914326" cy="914326"/>
          </a:xfrm>
          <a:custGeom>
            <a:avLst/>
            <a:gdLst/>
            <a:ahLst/>
            <a:cxnLst/>
            <a:rect l="l" t="t" r="r" b="b"/>
            <a:pathLst>
              <a:path w="914326" h="914326">
                <a:moveTo>
                  <a:pt x="0" y="0"/>
                </a:moveTo>
                <a:lnTo>
                  <a:pt x="914326" y="0"/>
                </a:lnTo>
                <a:lnTo>
                  <a:pt x="914326" y="914326"/>
                </a:lnTo>
                <a:lnTo>
                  <a:pt x="0" y="914326"/>
                </a:lnTo>
                <a:lnTo>
                  <a:pt x="0" y="0"/>
                </a:lnTo>
                <a:close/>
              </a:path>
            </a:pathLst>
          </a:custGeom>
          <a:blipFill>
            <a:blip r:embed="rId3"/>
            <a:stretch>
              <a:fillRect/>
            </a:stretch>
          </a:blipFill>
        </p:spPr>
      </p:sp>
      <p:grpSp>
        <p:nvGrpSpPr>
          <p:cNvPr id="3" name="Group 3"/>
          <p:cNvGrpSpPr/>
          <p:nvPr/>
        </p:nvGrpSpPr>
        <p:grpSpPr>
          <a:xfrm>
            <a:off x="1192" y="8284370"/>
            <a:ext cx="18288000" cy="2002630"/>
            <a:chOff x="0" y="0"/>
            <a:chExt cx="24384000" cy="2670173"/>
          </a:xfrm>
          <a:solidFill>
            <a:schemeClr val="accent5">
              <a:lumMod val="60000"/>
              <a:lumOff val="40000"/>
            </a:schemeClr>
          </a:solidFill>
        </p:grpSpPr>
        <p:sp>
          <p:nvSpPr>
            <p:cNvPr id="4" name="Freeform 4"/>
            <p:cNvSpPr/>
            <p:nvPr/>
          </p:nvSpPr>
          <p:spPr>
            <a:xfrm>
              <a:off x="0" y="0"/>
              <a:ext cx="24384000" cy="2670175"/>
            </a:xfrm>
            <a:custGeom>
              <a:avLst/>
              <a:gdLst/>
              <a:ahLst/>
              <a:cxnLst/>
              <a:rect l="l" t="t" r="r" b="b"/>
              <a:pathLst>
                <a:path w="24384000" h="2670175">
                  <a:moveTo>
                    <a:pt x="24384000" y="2670175"/>
                  </a:moveTo>
                  <a:lnTo>
                    <a:pt x="24384000" y="0"/>
                  </a:lnTo>
                  <a:lnTo>
                    <a:pt x="0" y="2670175"/>
                  </a:lnTo>
                  <a:close/>
                </a:path>
              </a:pathLst>
            </a:custGeom>
            <a:grpFill/>
          </p:spPr>
        </p:sp>
      </p:grpSp>
      <p:sp>
        <p:nvSpPr>
          <p:cNvPr id="5" name="TextBox 5"/>
          <p:cNvSpPr txBox="1"/>
          <p:nvPr/>
        </p:nvSpPr>
        <p:spPr>
          <a:xfrm>
            <a:off x="-1277620" y="322580"/>
            <a:ext cx="10166350" cy="1066800"/>
          </a:xfrm>
          <a:prstGeom prst="rect">
            <a:avLst/>
          </a:prstGeom>
        </p:spPr>
        <p:txBody>
          <a:bodyPr lIns="0" tIns="0" rIns="0" bIns="0" rtlCol="0" anchor="t">
            <a:spAutoFit/>
          </a:bodyPr>
          <a:lstStyle/>
          <a:p>
            <a:pPr algn="ctr">
              <a:lnSpc>
                <a:spcPts val="6719"/>
              </a:lnSpc>
            </a:pPr>
            <a:r>
              <a:rPr lang="en-US" sz="5599">
                <a:solidFill>
                  <a:srgbClr val="0070C0"/>
                </a:solidFill>
                <a:latin typeface="Arial Bold"/>
              </a:rPr>
              <a:t>Date Format:-</a:t>
            </a:r>
          </a:p>
        </p:txBody>
      </p:sp>
      <p:sp>
        <p:nvSpPr>
          <p:cNvPr id="6" name="TextBox 6"/>
          <p:cNvSpPr txBox="1"/>
          <p:nvPr/>
        </p:nvSpPr>
        <p:spPr>
          <a:xfrm>
            <a:off x="882650" y="2809240"/>
            <a:ext cx="16810990" cy="1113790"/>
          </a:xfrm>
          <a:prstGeom prst="rect">
            <a:avLst/>
          </a:prstGeom>
        </p:spPr>
        <p:txBody>
          <a:bodyPr lIns="0" tIns="0" rIns="0" bIns="0" rtlCol="0" anchor="t">
            <a:spAutoFit/>
          </a:bodyPr>
          <a:lstStyle/>
          <a:p>
            <a:pPr marL="868680" lvl="1" indent="-434340" algn="l">
              <a:lnSpc>
                <a:spcPts val="4320"/>
              </a:lnSpc>
              <a:buFont typeface="Arial"/>
              <a:buChar char="•"/>
            </a:pPr>
            <a:r>
              <a:rPr lang="en-US" sz="3600">
                <a:solidFill>
                  <a:srgbClr val="0070C0"/>
                </a:solidFill>
                <a:latin typeface="Arial"/>
              </a:rPr>
              <a:t>select*,date_format(doj,'%M') as month_of_join from employee_det;</a:t>
            </a:r>
          </a:p>
        </p:txBody>
      </p:sp>
      <p:sp>
        <p:nvSpPr>
          <p:cNvPr id="7" name="TextBox 7"/>
          <p:cNvSpPr txBox="1"/>
          <p:nvPr/>
        </p:nvSpPr>
        <p:spPr>
          <a:xfrm>
            <a:off x="1169670" y="1657350"/>
            <a:ext cx="16523970" cy="1705610"/>
          </a:xfrm>
          <a:prstGeom prst="rect">
            <a:avLst/>
          </a:prstGeom>
        </p:spPr>
        <p:txBody>
          <a:bodyPr lIns="0" tIns="0" rIns="0" bIns="0" rtlCol="0" anchor="t">
            <a:spAutoFit/>
          </a:bodyPr>
          <a:lstStyle/>
          <a:p>
            <a:pPr algn="l">
              <a:lnSpc>
                <a:spcPts val="4320"/>
              </a:lnSpc>
            </a:pPr>
            <a:r>
              <a:rPr lang="en-US" sz="3600">
                <a:solidFill>
                  <a:srgbClr val="0070C0"/>
                </a:solidFill>
                <a:latin typeface="Arial"/>
              </a:rPr>
              <a:t>The DATE_FORMAT() function formats a date as specified.</a:t>
            </a:r>
          </a:p>
          <a:p>
            <a:pPr algn="l">
              <a:lnSpc>
                <a:spcPts val="4320"/>
              </a:lnSpc>
            </a:pPr>
            <a:endParaRPr lang="en-US" sz="3600">
              <a:solidFill>
                <a:srgbClr val="0070C0"/>
              </a:solidFill>
              <a:latin typeface="Arial"/>
            </a:endParaRPr>
          </a:p>
          <a:p>
            <a:pPr algn="l">
              <a:lnSpc>
                <a:spcPts val="4320"/>
              </a:lnSpc>
            </a:pPr>
            <a:endParaRPr lang="en-US" sz="3600">
              <a:solidFill>
                <a:srgbClr val="0070C0"/>
              </a:solidFill>
              <a:latin typeface="Arial"/>
            </a:endParaRPr>
          </a:p>
        </p:txBody>
      </p:sp>
      <p:sp>
        <p:nvSpPr>
          <p:cNvPr id="8" name="Freeform 8" descr="dateformat"/>
          <p:cNvSpPr/>
          <p:nvPr/>
        </p:nvSpPr>
        <p:spPr>
          <a:xfrm>
            <a:off x="1366520" y="4136390"/>
            <a:ext cx="11144250" cy="3981450"/>
          </a:xfrm>
          <a:custGeom>
            <a:avLst/>
            <a:gdLst/>
            <a:ahLst/>
            <a:cxnLst/>
            <a:rect l="l" t="t" r="r" b="b"/>
            <a:pathLst>
              <a:path w="11144250" h="3981450">
                <a:moveTo>
                  <a:pt x="0" y="0"/>
                </a:moveTo>
                <a:lnTo>
                  <a:pt x="11144250" y="0"/>
                </a:lnTo>
                <a:lnTo>
                  <a:pt x="11144250" y="3981450"/>
                </a:lnTo>
                <a:lnTo>
                  <a:pt x="0" y="3981450"/>
                </a:lnTo>
                <a:lnTo>
                  <a:pt x="0" y="0"/>
                </a:lnTo>
                <a:close/>
              </a:path>
            </a:pathLst>
          </a:custGeom>
          <a:blipFill>
            <a:blip r:embed="rId4"/>
            <a:stretch>
              <a:fillRect/>
            </a:stretch>
          </a:blipFill>
        </p:spPr>
      </p:sp>
    </p:spTree>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681536" y="5481438"/>
            <a:ext cx="914326" cy="914326"/>
          </a:xfrm>
          <a:custGeom>
            <a:avLst/>
            <a:gdLst/>
            <a:ahLst/>
            <a:cxnLst/>
            <a:rect l="l" t="t" r="r" b="b"/>
            <a:pathLst>
              <a:path w="914326" h="914326">
                <a:moveTo>
                  <a:pt x="0" y="0"/>
                </a:moveTo>
                <a:lnTo>
                  <a:pt x="914326" y="0"/>
                </a:lnTo>
                <a:lnTo>
                  <a:pt x="914326" y="914326"/>
                </a:lnTo>
                <a:lnTo>
                  <a:pt x="0" y="914326"/>
                </a:lnTo>
                <a:lnTo>
                  <a:pt x="0" y="0"/>
                </a:lnTo>
                <a:close/>
              </a:path>
            </a:pathLst>
          </a:custGeom>
          <a:blipFill>
            <a:blip r:embed="rId3"/>
            <a:stretch>
              <a:fillRect/>
            </a:stretch>
          </a:blipFill>
        </p:spPr>
      </p:sp>
      <p:grpSp>
        <p:nvGrpSpPr>
          <p:cNvPr id="3" name="Group 3"/>
          <p:cNvGrpSpPr/>
          <p:nvPr/>
        </p:nvGrpSpPr>
        <p:grpSpPr>
          <a:xfrm>
            <a:off x="1192" y="8284370"/>
            <a:ext cx="18288000" cy="2002630"/>
            <a:chOff x="0" y="0"/>
            <a:chExt cx="24384000" cy="2670173"/>
          </a:xfrm>
          <a:solidFill>
            <a:schemeClr val="accent5">
              <a:lumMod val="60000"/>
              <a:lumOff val="40000"/>
            </a:schemeClr>
          </a:solidFill>
        </p:grpSpPr>
        <p:sp>
          <p:nvSpPr>
            <p:cNvPr id="4" name="Freeform 4"/>
            <p:cNvSpPr/>
            <p:nvPr/>
          </p:nvSpPr>
          <p:spPr>
            <a:xfrm>
              <a:off x="0" y="0"/>
              <a:ext cx="24384000" cy="2670175"/>
            </a:xfrm>
            <a:custGeom>
              <a:avLst/>
              <a:gdLst/>
              <a:ahLst/>
              <a:cxnLst/>
              <a:rect l="l" t="t" r="r" b="b"/>
              <a:pathLst>
                <a:path w="24384000" h="2670175">
                  <a:moveTo>
                    <a:pt x="24384000" y="2670175"/>
                  </a:moveTo>
                  <a:lnTo>
                    <a:pt x="24384000" y="0"/>
                  </a:lnTo>
                  <a:lnTo>
                    <a:pt x="0" y="2670175"/>
                  </a:lnTo>
                  <a:close/>
                </a:path>
              </a:pathLst>
            </a:custGeom>
            <a:grpFill/>
          </p:spPr>
        </p:sp>
      </p:grpSp>
      <p:sp>
        <p:nvSpPr>
          <p:cNvPr id="5" name="TextBox 5"/>
          <p:cNvSpPr txBox="1"/>
          <p:nvPr/>
        </p:nvSpPr>
        <p:spPr>
          <a:xfrm>
            <a:off x="-2717800" y="322580"/>
            <a:ext cx="10166350" cy="1066800"/>
          </a:xfrm>
          <a:prstGeom prst="rect">
            <a:avLst/>
          </a:prstGeom>
        </p:spPr>
        <p:txBody>
          <a:bodyPr lIns="0" tIns="0" rIns="0" bIns="0" rtlCol="0" anchor="t">
            <a:spAutoFit/>
          </a:bodyPr>
          <a:lstStyle/>
          <a:p>
            <a:pPr algn="ctr">
              <a:lnSpc>
                <a:spcPts val="6719"/>
              </a:lnSpc>
            </a:pPr>
            <a:r>
              <a:rPr lang="en-US" sz="5599">
                <a:solidFill>
                  <a:srgbClr val="0070C0"/>
                </a:solidFill>
                <a:latin typeface="Arial Bold"/>
              </a:rPr>
              <a:t>Now:-</a:t>
            </a:r>
          </a:p>
        </p:txBody>
      </p:sp>
      <p:sp>
        <p:nvSpPr>
          <p:cNvPr id="6" name="TextBox 6"/>
          <p:cNvSpPr txBox="1"/>
          <p:nvPr/>
        </p:nvSpPr>
        <p:spPr>
          <a:xfrm>
            <a:off x="882650" y="2809240"/>
            <a:ext cx="16810990" cy="1113790"/>
          </a:xfrm>
          <a:prstGeom prst="rect">
            <a:avLst/>
          </a:prstGeom>
        </p:spPr>
        <p:txBody>
          <a:bodyPr lIns="0" tIns="0" rIns="0" bIns="0" rtlCol="0" anchor="t">
            <a:spAutoFit/>
          </a:bodyPr>
          <a:lstStyle/>
          <a:p>
            <a:pPr marL="868680" lvl="1" indent="-434340" algn="l">
              <a:lnSpc>
                <a:spcPts val="4320"/>
              </a:lnSpc>
              <a:buFont typeface="Arial"/>
              <a:buChar char="•"/>
            </a:pPr>
            <a:r>
              <a:rPr lang="en-US" sz="3600">
                <a:solidFill>
                  <a:srgbClr val="0070C0"/>
                </a:solidFill>
                <a:latin typeface="Arial"/>
              </a:rPr>
              <a:t>select *,now() from employee_det;</a:t>
            </a:r>
          </a:p>
        </p:txBody>
      </p:sp>
      <p:sp>
        <p:nvSpPr>
          <p:cNvPr id="7" name="TextBox 7"/>
          <p:cNvSpPr txBox="1"/>
          <p:nvPr/>
        </p:nvSpPr>
        <p:spPr>
          <a:xfrm>
            <a:off x="1169670" y="1522095"/>
            <a:ext cx="16523970" cy="649605"/>
          </a:xfrm>
          <a:prstGeom prst="rect">
            <a:avLst/>
          </a:prstGeom>
        </p:spPr>
        <p:txBody>
          <a:bodyPr lIns="0" tIns="0" rIns="0" bIns="0" rtlCol="0" anchor="t">
            <a:spAutoFit/>
          </a:bodyPr>
          <a:lstStyle/>
          <a:p>
            <a:pPr algn="l">
              <a:lnSpc>
                <a:spcPts val="3840"/>
              </a:lnSpc>
            </a:pPr>
            <a:r>
              <a:rPr lang="en-US" sz="3200">
                <a:solidFill>
                  <a:srgbClr val="0070C0"/>
                </a:solidFill>
                <a:latin typeface="Arial"/>
              </a:rPr>
              <a:t>The NOW() function returns the current date and time.</a:t>
            </a:r>
          </a:p>
        </p:txBody>
      </p:sp>
      <p:sp>
        <p:nvSpPr>
          <p:cNvPr id="8" name="Freeform 8" descr="now"/>
          <p:cNvSpPr/>
          <p:nvPr/>
        </p:nvSpPr>
        <p:spPr>
          <a:xfrm>
            <a:off x="1078230" y="4055110"/>
            <a:ext cx="11582400" cy="4229100"/>
          </a:xfrm>
          <a:custGeom>
            <a:avLst/>
            <a:gdLst/>
            <a:ahLst/>
            <a:cxnLst/>
            <a:rect l="l" t="t" r="r" b="b"/>
            <a:pathLst>
              <a:path w="11582400" h="4229100">
                <a:moveTo>
                  <a:pt x="0" y="0"/>
                </a:moveTo>
                <a:lnTo>
                  <a:pt x="11582400" y="0"/>
                </a:lnTo>
                <a:lnTo>
                  <a:pt x="11582400" y="4229100"/>
                </a:lnTo>
                <a:lnTo>
                  <a:pt x="0" y="4229100"/>
                </a:lnTo>
                <a:lnTo>
                  <a:pt x="0" y="0"/>
                </a:lnTo>
                <a:close/>
              </a:path>
            </a:pathLst>
          </a:custGeom>
          <a:blipFill>
            <a:blip r:embed="rId4"/>
            <a:stretch>
              <a:fillRect/>
            </a:stretch>
          </a:blipFill>
        </p:spPr>
      </p:sp>
    </p:spTree>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864090" y="2694940"/>
            <a:ext cx="6205220" cy="773430"/>
            <a:chOff x="0" y="0"/>
            <a:chExt cx="8273627" cy="1031240"/>
          </a:xfrm>
        </p:grpSpPr>
        <p:sp>
          <p:nvSpPr>
            <p:cNvPr id="3" name="Freeform 3"/>
            <p:cNvSpPr/>
            <p:nvPr/>
          </p:nvSpPr>
          <p:spPr>
            <a:xfrm>
              <a:off x="0" y="0"/>
              <a:ext cx="8273669" cy="1031240"/>
            </a:xfrm>
            <a:custGeom>
              <a:avLst/>
              <a:gdLst/>
              <a:ahLst/>
              <a:cxnLst/>
              <a:rect l="l" t="t" r="r" b="b"/>
              <a:pathLst>
                <a:path w="8273669" h="1031240">
                  <a:moveTo>
                    <a:pt x="0" y="0"/>
                  </a:moveTo>
                  <a:lnTo>
                    <a:pt x="8273669" y="0"/>
                  </a:lnTo>
                  <a:lnTo>
                    <a:pt x="8273669" y="1031240"/>
                  </a:lnTo>
                  <a:lnTo>
                    <a:pt x="0" y="1031240"/>
                  </a:lnTo>
                  <a:close/>
                </a:path>
              </a:pathLst>
            </a:custGeom>
            <a:solidFill>
              <a:srgbClr val="0070C0"/>
            </a:solidFill>
          </p:spPr>
        </p:sp>
        <p:sp>
          <p:nvSpPr>
            <p:cNvPr id="4" name="TextBox 4"/>
            <p:cNvSpPr txBox="1"/>
            <p:nvPr/>
          </p:nvSpPr>
          <p:spPr>
            <a:xfrm>
              <a:off x="0" y="-76200"/>
              <a:ext cx="8273627" cy="1107440"/>
            </a:xfrm>
            <a:prstGeom prst="rect">
              <a:avLst/>
            </a:prstGeom>
          </p:spPr>
          <p:txBody>
            <a:bodyPr lIns="50800" tIns="50800" rIns="50800" bIns="50800" rtlCol="0" anchor="ctr"/>
            <a:lstStyle/>
            <a:p>
              <a:pPr algn="ctr">
                <a:lnSpc>
                  <a:spcPts val="4320"/>
                </a:lnSpc>
              </a:pPr>
              <a:r>
                <a:rPr lang="en-US" sz="3600">
                  <a:solidFill>
                    <a:srgbClr val="FFFFFF"/>
                  </a:solidFill>
                  <a:latin typeface="Arial"/>
                </a:rPr>
                <a:t>IF CONDITIONS</a:t>
              </a:r>
            </a:p>
          </p:txBody>
        </p:sp>
      </p:grpSp>
      <p:grpSp>
        <p:nvGrpSpPr>
          <p:cNvPr id="5" name="Group 5"/>
          <p:cNvGrpSpPr/>
          <p:nvPr/>
        </p:nvGrpSpPr>
        <p:grpSpPr>
          <a:xfrm>
            <a:off x="9972040" y="4566920"/>
            <a:ext cx="6206490" cy="773430"/>
            <a:chOff x="0" y="0"/>
            <a:chExt cx="8275320" cy="1031240"/>
          </a:xfrm>
        </p:grpSpPr>
        <p:sp>
          <p:nvSpPr>
            <p:cNvPr id="6" name="Freeform 6"/>
            <p:cNvSpPr/>
            <p:nvPr/>
          </p:nvSpPr>
          <p:spPr>
            <a:xfrm>
              <a:off x="0" y="0"/>
              <a:ext cx="8275320" cy="1031240"/>
            </a:xfrm>
            <a:custGeom>
              <a:avLst/>
              <a:gdLst/>
              <a:ahLst/>
              <a:cxnLst/>
              <a:rect l="l" t="t" r="r" b="b"/>
              <a:pathLst>
                <a:path w="8275320" h="1031240">
                  <a:moveTo>
                    <a:pt x="0" y="0"/>
                  </a:moveTo>
                  <a:lnTo>
                    <a:pt x="8275320" y="0"/>
                  </a:lnTo>
                  <a:lnTo>
                    <a:pt x="8275320" y="1031240"/>
                  </a:lnTo>
                  <a:lnTo>
                    <a:pt x="0" y="1031240"/>
                  </a:lnTo>
                  <a:close/>
                </a:path>
              </a:pathLst>
            </a:custGeom>
            <a:solidFill>
              <a:srgbClr val="0070C0"/>
            </a:solidFill>
          </p:spPr>
        </p:sp>
        <p:sp>
          <p:nvSpPr>
            <p:cNvPr id="7" name="TextBox 7"/>
            <p:cNvSpPr txBox="1"/>
            <p:nvPr/>
          </p:nvSpPr>
          <p:spPr>
            <a:xfrm>
              <a:off x="0" y="-76200"/>
              <a:ext cx="8275320" cy="1107440"/>
            </a:xfrm>
            <a:prstGeom prst="rect">
              <a:avLst/>
            </a:prstGeom>
          </p:spPr>
          <p:txBody>
            <a:bodyPr lIns="50800" tIns="50800" rIns="50800" bIns="50800" rtlCol="0" anchor="ctr"/>
            <a:lstStyle/>
            <a:p>
              <a:pPr algn="ctr">
                <a:lnSpc>
                  <a:spcPts val="4320"/>
                </a:lnSpc>
              </a:pPr>
              <a:r>
                <a:rPr lang="en-US" sz="3600">
                  <a:solidFill>
                    <a:srgbClr val="FFFFFF"/>
                  </a:solidFill>
                  <a:latin typeface="Arial"/>
                </a:rPr>
                <a:t>IF WITH AND CONDITIONS</a:t>
              </a:r>
            </a:p>
          </p:txBody>
        </p:sp>
      </p:grpSp>
      <p:grpSp>
        <p:nvGrpSpPr>
          <p:cNvPr id="8" name="Group 8"/>
          <p:cNvGrpSpPr/>
          <p:nvPr/>
        </p:nvGrpSpPr>
        <p:grpSpPr>
          <a:xfrm>
            <a:off x="9842500" y="6438900"/>
            <a:ext cx="6606540" cy="773430"/>
            <a:chOff x="0" y="0"/>
            <a:chExt cx="8808720" cy="1031240"/>
          </a:xfrm>
        </p:grpSpPr>
        <p:sp>
          <p:nvSpPr>
            <p:cNvPr id="9" name="Freeform 9"/>
            <p:cNvSpPr/>
            <p:nvPr/>
          </p:nvSpPr>
          <p:spPr>
            <a:xfrm>
              <a:off x="0" y="0"/>
              <a:ext cx="8808720" cy="1031240"/>
            </a:xfrm>
            <a:custGeom>
              <a:avLst/>
              <a:gdLst/>
              <a:ahLst/>
              <a:cxnLst/>
              <a:rect l="l" t="t" r="r" b="b"/>
              <a:pathLst>
                <a:path w="8808720" h="1031240">
                  <a:moveTo>
                    <a:pt x="0" y="0"/>
                  </a:moveTo>
                  <a:lnTo>
                    <a:pt x="8808720" y="0"/>
                  </a:lnTo>
                  <a:lnTo>
                    <a:pt x="8808720" y="1031240"/>
                  </a:lnTo>
                  <a:lnTo>
                    <a:pt x="0" y="1031240"/>
                  </a:lnTo>
                  <a:close/>
                </a:path>
              </a:pathLst>
            </a:custGeom>
            <a:solidFill>
              <a:srgbClr val="0070C0"/>
            </a:solidFill>
          </p:spPr>
        </p:sp>
        <p:sp>
          <p:nvSpPr>
            <p:cNvPr id="10" name="TextBox 10"/>
            <p:cNvSpPr txBox="1"/>
            <p:nvPr/>
          </p:nvSpPr>
          <p:spPr>
            <a:xfrm>
              <a:off x="0" y="-76200"/>
              <a:ext cx="8808720" cy="1107440"/>
            </a:xfrm>
            <a:prstGeom prst="rect">
              <a:avLst/>
            </a:prstGeom>
          </p:spPr>
          <p:txBody>
            <a:bodyPr lIns="50800" tIns="50800" rIns="50800" bIns="50800" rtlCol="0" anchor="ctr"/>
            <a:lstStyle/>
            <a:p>
              <a:pPr algn="ctr">
                <a:lnSpc>
                  <a:spcPts val="4320"/>
                </a:lnSpc>
              </a:pPr>
              <a:r>
                <a:rPr lang="en-US" sz="3600">
                  <a:solidFill>
                    <a:srgbClr val="FFFFFF"/>
                  </a:solidFill>
                  <a:latin typeface="Arial"/>
                </a:rPr>
                <a:t>IF WITH OR CONDITIONS</a:t>
              </a:r>
            </a:p>
          </p:txBody>
        </p:sp>
      </p:grpSp>
      <p:sp>
        <p:nvSpPr>
          <p:cNvPr id="11" name="TextBox 11"/>
          <p:cNvSpPr txBox="1"/>
          <p:nvPr/>
        </p:nvSpPr>
        <p:spPr>
          <a:xfrm>
            <a:off x="882862" y="2817511"/>
            <a:ext cx="7123430" cy="3542665"/>
          </a:xfrm>
          <a:prstGeom prst="rect">
            <a:avLst/>
          </a:prstGeom>
        </p:spPr>
        <p:txBody>
          <a:bodyPr lIns="0" tIns="0" rIns="0" bIns="0" rtlCol="0" anchor="t">
            <a:spAutoFit/>
          </a:bodyPr>
          <a:lstStyle/>
          <a:p>
            <a:pPr algn="ctr">
              <a:lnSpc>
                <a:spcPts val="8640"/>
              </a:lnSpc>
            </a:pPr>
            <a:r>
              <a:rPr lang="en-US" sz="7200">
                <a:solidFill>
                  <a:srgbClr val="0070C0"/>
                </a:solidFill>
                <a:latin typeface="Arial Bold"/>
              </a:rPr>
              <a:t>LOGICAL</a:t>
            </a:r>
          </a:p>
          <a:p>
            <a:pPr algn="ctr">
              <a:lnSpc>
                <a:spcPts val="8640"/>
              </a:lnSpc>
            </a:pPr>
            <a:r>
              <a:rPr lang="en-US" sz="7200">
                <a:solidFill>
                  <a:srgbClr val="0070C0"/>
                </a:solidFill>
                <a:latin typeface="Arial Bold"/>
              </a:rPr>
              <a:t>FUNCTIONS</a:t>
            </a:r>
          </a:p>
        </p:txBody>
      </p:sp>
      <p:grpSp>
        <p:nvGrpSpPr>
          <p:cNvPr id="12" name="Group 12"/>
          <p:cNvGrpSpPr/>
          <p:nvPr/>
        </p:nvGrpSpPr>
        <p:grpSpPr>
          <a:xfrm>
            <a:off x="3572" y="0"/>
            <a:ext cx="18285620" cy="1255068"/>
            <a:chOff x="0" y="0"/>
            <a:chExt cx="24380827" cy="1673424"/>
          </a:xfrm>
          <a:solidFill>
            <a:schemeClr val="accent5">
              <a:lumMod val="60000"/>
              <a:lumOff val="40000"/>
            </a:schemeClr>
          </a:solidFill>
        </p:grpSpPr>
        <p:sp>
          <p:nvSpPr>
            <p:cNvPr id="13" name="Freeform 13"/>
            <p:cNvSpPr/>
            <p:nvPr/>
          </p:nvSpPr>
          <p:spPr>
            <a:xfrm>
              <a:off x="0" y="0"/>
              <a:ext cx="24380825" cy="1673479"/>
            </a:xfrm>
            <a:custGeom>
              <a:avLst/>
              <a:gdLst/>
              <a:ahLst/>
              <a:cxnLst/>
              <a:rect l="l" t="t" r="r" b="b"/>
              <a:pathLst>
                <a:path w="24380825" h="1673479">
                  <a:moveTo>
                    <a:pt x="0" y="0"/>
                  </a:moveTo>
                  <a:lnTo>
                    <a:pt x="24380825" y="0"/>
                  </a:lnTo>
                  <a:lnTo>
                    <a:pt x="24380825" y="1673479"/>
                  </a:lnTo>
                  <a:lnTo>
                    <a:pt x="0" y="1673479"/>
                  </a:lnTo>
                  <a:close/>
                </a:path>
              </a:pathLst>
            </a:custGeom>
            <a:grpFill/>
          </p:spPr>
        </p:sp>
      </p:grpSp>
    </p:spTree>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681536" y="5481438"/>
            <a:ext cx="914326" cy="914326"/>
          </a:xfrm>
          <a:custGeom>
            <a:avLst/>
            <a:gdLst/>
            <a:ahLst/>
            <a:cxnLst/>
            <a:rect l="l" t="t" r="r" b="b"/>
            <a:pathLst>
              <a:path w="914326" h="914326">
                <a:moveTo>
                  <a:pt x="0" y="0"/>
                </a:moveTo>
                <a:lnTo>
                  <a:pt x="914326" y="0"/>
                </a:lnTo>
                <a:lnTo>
                  <a:pt x="914326" y="914326"/>
                </a:lnTo>
                <a:lnTo>
                  <a:pt x="0" y="914326"/>
                </a:lnTo>
                <a:lnTo>
                  <a:pt x="0" y="0"/>
                </a:lnTo>
                <a:close/>
              </a:path>
            </a:pathLst>
          </a:custGeom>
          <a:blipFill>
            <a:blip r:embed="rId3"/>
            <a:stretch>
              <a:fillRect/>
            </a:stretch>
          </a:blipFill>
        </p:spPr>
      </p:sp>
      <p:grpSp>
        <p:nvGrpSpPr>
          <p:cNvPr id="3" name="Group 3"/>
          <p:cNvGrpSpPr/>
          <p:nvPr/>
        </p:nvGrpSpPr>
        <p:grpSpPr>
          <a:xfrm>
            <a:off x="1192" y="8284370"/>
            <a:ext cx="18288000" cy="2002630"/>
            <a:chOff x="0" y="0"/>
            <a:chExt cx="24384000" cy="2670173"/>
          </a:xfrm>
          <a:solidFill>
            <a:schemeClr val="accent5">
              <a:lumMod val="60000"/>
              <a:lumOff val="40000"/>
            </a:schemeClr>
          </a:solidFill>
        </p:grpSpPr>
        <p:sp>
          <p:nvSpPr>
            <p:cNvPr id="4" name="Freeform 4"/>
            <p:cNvSpPr/>
            <p:nvPr/>
          </p:nvSpPr>
          <p:spPr>
            <a:xfrm>
              <a:off x="0" y="0"/>
              <a:ext cx="24384000" cy="2670175"/>
            </a:xfrm>
            <a:custGeom>
              <a:avLst/>
              <a:gdLst/>
              <a:ahLst/>
              <a:cxnLst/>
              <a:rect l="l" t="t" r="r" b="b"/>
              <a:pathLst>
                <a:path w="24384000" h="2670175">
                  <a:moveTo>
                    <a:pt x="24384000" y="2670175"/>
                  </a:moveTo>
                  <a:lnTo>
                    <a:pt x="24384000" y="0"/>
                  </a:lnTo>
                  <a:lnTo>
                    <a:pt x="0" y="2670175"/>
                  </a:lnTo>
                  <a:close/>
                </a:path>
              </a:pathLst>
            </a:custGeom>
            <a:grpFill/>
          </p:spPr>
        </p:sp>
      </p:grpSp>
      <p:sp>
        <p:nvSpPr>
          <p:cNvPr id="5" name="TextBox 5"/>
          <p:cNvSpPr txBox="1"/>
          <p:nvPr/>
        </p:nvSpPr>
        <p:spPr>
          <a:xfrm>
            <a:off x="-1422400" y="179070"/>
            <a:ext cx="10166350" cy="1066800"/>
          </a:xfrm>
          <a:prstGeom prst="rect">
            <a:avLst/>
          </a:prstGeom>
        </p:spPr>
        <p:txBody>
          <a:bodyPr lIns="0" tIns="0" rIns="0" bIns="0" rtlCol="0" anchor="t">
            <a:spAutoFit/>
          </a:bodyPr>
          <a:lstStyle/>
          <a:p>
            <a:pPr algn="ctr">
              <a:lnSpc>
                <a:spcPts val="6719"/>
              </a:lnSpc>
            </a:pPr>
            <a:r>
              <a:rPr lang="en-US" sz="5599">
                <a:solidFill>
                  <a:srgbClr val="0070C0"/>
                </a:solidFill>
                <a:latin typeface="Arial Bold"/>
              </a:rPr>
              <a:t>IF Condition:-</a:t>
            </a:r>
          </a:p>
        </p:txBody>
      </p:sp>
      <p:sp>
        <p:nvSpPr>
          <p:cNvPr id="6" name="TextBox 6"/>
          <p:cNvSpPr txBox="1"/>
          <p:nvPr/>
        </p:nvSpPr>
        <p:spPr>
          <a:xfrm>
            <a:off x="882650" y="2952750"/>
            <a:ext cx="16810990" cy="1113790"/>
          </a:xfrm>
          <a:prstGeom prst="rect">
            <a:avLst/>
          </a:prstGeom>
        </p:spPr>
        <p:txBody>
          <a:bodyPr lIns="0" tIns="0" rIns="0" bIns="0" rtlCol="0" anchor="t">
            <a:spAutoFit/>
          </a:bodyPr>
          <a:lstStyle/>
          <a:p>
            <a:pPr marL="868680" lvl="1" indent="-434340" algn="l">
              <a:lnSpc>
                <a:spcPts val="4320"/>
              </a:lnSpc>
              <a:buFont typeface="Arial"/>
              <a:buChar char="•"/>
            </a:pPr>
            <a:r>
              <a:rPr lang="en-US" sz="3600">
                <a:solidFill>
                  <a:srgbClr val="0070C0"/>
                </a:solidFill>
                <a:latin typeface="Arial"/>
              </a:rPr>
              <a:t>select *,if(amount &gt;15000 ,'1','0') as sal_value from salary_detail;</a:t>
            </a:r>
          </a:p>
        </p:txBody>
      </p:sp>
      <p:sp>
        <p:nvSpPr>
          <p:cNvPr id="7" name="TextBox 7"/>
          <p:cNvSpPr txBox="1"/>
          <p:nvPr/>
        </p:nvSpPr>
        <p:spPr>
          <a:xfrm>
            <a:off x="1169670" y="1522095"/>
            <a:ext cx="16523970" cy="1142365"/>
          </a:xfrm>
          <a:prstGeom prst="rect">
            <a:avLst/>
          </a:prstGeom>
        </p:spPr>
        <p:txBody>
          <a:bodyPr lIns="0" tIns="0" rIns="0" bIns="0" rtlCol="0" anchor="t">
            <a:spAutoFit/>
          </a:bodyPr>
          <a:lstStyle/>
          <a:p>
            <a:pPr algn="l">
              <a:lnSpc>
                <a:spcPts val="3840"/>
              </a:lnSpc>
            </a:pPr>
            <a:r>
              <a:rPr lang="en-US" sz="3200">
                <a:solidFill>
                  <a:srgbClr val="0070C0"/>
                </a:solidFill>
                <a:latin typeface="Arial"/>
              </a:rPr>
              <a:t>The IF() function returns a value if a condition is TRUE, or another value if a condition is FALSE.</a:t>
            </a:r>
          </a:p>
        </p:txBody>
      </p:sp>
      <p:sp>
        <p:nvSpPr>
          <p:cNvPr id="8" name="Freeform 8" descr="if"/>
          <p:cNvSpPr/>
          <p:nvPr/>
        </p:nvSpPr>
        <p:spPr>
          <a:xfrm>
            <a:off x="2518410" y="4711700"/>
            <a:ext cx="8953500" cy="3981450"/>
          </a:xfrm>
          <a:custGeom>
            <a:avLst/>
            <a:gdLst/>
            <a:ahLst/>
            <a:cxnLst/>
            <a:rect l="l" t="t" r="r" b="b"/>
            <a:pathLst>
              <a:path w="8953500" h="3981450">
                <a:moveTo>
                  <a:pt x="0" y="0"/>
                </a:moveTo>
                <a:lnTo>
                  <a:pt x="8953500" y="0"/>
                </a:lnTo>
                <a:lnTo>
                  <a:pt x="8953500" y="3981450"/>
                </a:lnTo>
                <a:lnTo>
                  <a:pt x="0" y="3981450"/>
                </a:lnTo>
                <a:lnTo>
                  <a:pt x="0" y="0"/>
                </a:lnTo>
                <a:close/>
              </a:path>
            </a:pathLst>
          </a:custGeom>
          <a:blipFill>
            <a:blip r:embed="rId4"/>
            <a:stretch>
              <a:fillRect/>
            </a:stretch>
          </a:blipFill>
        </p:spPr>
      </p:sp>
    </p:spTree>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681536" y="5481438"/>
            <a:ext cx="914326" cy="914326"/>
          </a:xfrm>
          <a:custGeom>
            <a:avLst/>
            <a:gdLst/>
            <a:ahLst/>
            <a:cxnLst/>
            <a:rect l="l" t="t" r="r" b="b"/>
            <a:pathLst>
              <a:path w="914326" h="914326">
                <a:moveTo>
                  <a:pt x="0" y="0"/>
                </a:moveTo>
                <a:lnTo>
                  <a:pt x="914326" y="0"/>
                </a:lnTo>
                <a:lnTo>
                  <a:pt x="914326" y="914326"/>
                </a:lnTo>
                <a:lnTo>
                  <a:pt x="0" y="914326"/>
                </a:lnTo>
                <a:lnTo>
                  <a:pt x="0" y="0"/>
                </a:lnTo>
                <a:close/>
              </a:path>
            </a:pathLst>
          </a:custGeom>
          <a:blipFill>
            <a:blip r:embed="rId3"/>
            <a:stretch>
              <a:fillRect/>
            </a:stretch>
          </a:blipFill>
        </p:spPr>
      </p:sp>
      <p:grpSp>
        <p:nvGrpSpPr>
          <p:cNvPr id="3" name="Group 3"/>
          <p:cNvGrpSpPr/>
          <p:nvPr/>
        </p:nvGrpSpPr>
        <p:grpSpPr>
          <a:xfrm>
            <a:off x="1192" y="8284370"/>
            <a:ext cx="18288000" cy="2002630"/>
            <a:chOff x="0" y="0"/>
            <a:chExt cx="24384000" cy="2670173"/>
          </a:xfrm>
          <a:solidFill>
            <a:schemeClr val="accent5">
              <a:lumMod val="60000"/>
              <a:lumOff val="40000"/>
            </a:schemeClr>
          </a:solidFill>
        </p:grpSpPr>
        <p:sp>
          <p:nvSpPr>
            <p:cNvPr id="4" name="Freeform 4"/>
            <p:cNvSpPr/>
            <p:nvPr/>
          </p:nvSpPr>
          <p:spPr>
            <a:xfrm>
              <a:off x="0" y="0"/>
              <a:ext cx="24384000" cy="2670175"/>
            </a:xfrm>
            <a:custGeom>
              <a:avLst/>
              <a:gdLst/>
              <a:ahLst/>
              <a:cxnLst/>
              <a:rect l="l" t="t" r="r" b="b"/>
              <a:pathLst>
                <a:path w="24384000" h="2670175">
                  <a:moveTo>
                    <a:pt x="24384000" y="2670175"/>
                  </a:moveTo>
                  <a:lnTo>
                    <a:pt x="24384000" y="0"/>
                  </a:lnTo>
                  <a:lnTo>
                    <a:pt x="0" y="2670175"/>
                  </a:lnTo>
                  <a:close/>
                </a:path>
              </a:pathLst>
            </a:custGeom>
            <a:grpFill/>
          </p:spPr>
        </p:sp>
      </p:grpSp>
      <p:sp>
        <p:nvSpPr>
          <p:cNvPr id="5" name="TextBox 5"/>
          <p:cNvSpPr txBox="1"/>
          <p:nvPr/>
        </p:nvSpPr>
        <p:spPr>
          <a:xfrm>
            <a:off x="-125730" y="1438910"/>
            <a:ext cx="10166350" cy="1066800"/>
          </a:xfrm>
          <a:prstGeom prst="rect">
            <a:avLst/>
          </a:prstGeom>
        </p:spPr>
        <p:txBody>
          <a:bodyPr lIns="0" tIns="0" rIns="0" bIns="0" rtlCol="0" anchor="t">
            <a:spAutoFit/>
          </a:bodyPr>
          <a:lstStyle/>
          <a:p>
            <a:pPr algn="ctr">
              <a:lnSpc>
                <a:spcPts val="6719"/>
              </a:lnSpc>
            </a:pPr>
            <a:r>
              <a:rPr lang="en-US" sz="5599">
                <a:solidFill>
                  <a:srgbClr val="0070C0"/>
                </a:solidFill>
                <a:latin typeface="Arial Bold"/>
              </a:rPr>
              <a:t>IF with andCondition:-</a:t>
            </a:r>
          </a:p>
        </p:txBody>
      </p:sp>
      <p:sp>
        <p:nvSpPr>
          <p:cNvPr id="6" name="TextBox 6"/>
          <p:cNvSpPr txBox="1"/>
          <p:nvPr/>
        </p:nvSpPr>
        <p:spPr>
          <a:xfrm>
            <a:off x="882650" y="2952750"/>
            <a:ext cx="16810990" cy="1113790"/>
          </a:xfrm>
          <a:prstGeom prst="rect">
            <a:avLst/>
          </a:prstGeom>
        </p:spPr>
        <p:txBody>
          <a:bodyPr lIns="0" tIns="0" rIns="0" bIns="0" rtlCol="0" anchor="t">
            <a:spAutoFit/>
          </a:bodyPr>
          <a:lstStyle/>
          <a:p>
            <a:pPr marL="868680" lvl="1" indent="-434340" algn="l">
              <a:lnSpc>
                <a:spcPts val="4320"/>
              </a:lnSpc>
              <a:buFont typeface="Arial"/>
              <a:buChar char="•"/>
            </a:pPr>
            <a:r>
              <a:rPr lang="en-US" sz="3600">
                <a:solidFill>
                  <a:srgbClr val="0070C0"/>
                </a:solidFill>
                <a:latin typeface="Arial"/>
              </a:rPr>
              <a:t>select *,if ((amount &gt; 15000) and (emp_id &gt; 17015) ,'accept','reject') as approval  from salary_detail;</a:t>
            </a:r>
          </a:p>
        </p:txBody>
      </p:sp>
      <p:sp>
        <p:nvSpPr>
          <p:cNvPr id="7" name="Freeform 7" descr="if and"/>
          <p:cNvSpPr/>
          <p:nvPr/>
        </p:nvSpPr>
        <p:spPr>
          <a:xfrm>
            <a:off x="1654810" y="4711700"/>
            <a:ext cx="9258300" cy="3829050"/>
          </a:xfrm>
          <a:custGeom>
            <a:avLst/>
            <a:gdLst/>
            <a:ahLst/>
            <a:cxnLst/>
            <a:rect l="l" t="t" r="r" b="b"/>
            <a:pathLst>
              <a:path w="9258300" h="3829050">
                <a:moveTo>
                  <a:pt x="0" y="0"/>
                </a:moveTo>
                <a:lnTo>
                  <a:pt x="9258300" y="0"/>
                </a:lnTo>
                <a:lnTo>
                  <a:pt x="9258300" y="3829050"/>
                </a:lnTo>
                <a:lnTo>
                  <a:pt x="0" y="3829050"/>
                </a:lnTo>
                <a:lnTo>
                  <a:pt x="0" y="0"/>
                </a:lnTo>
                <a:close/>
              </a:path>
            </a:pathLst>
          </a:custGeom>
          <a:blipFill>
            <a:blip r:embed="rId4"/>
            <a:stretch>
              <a:fillRect/>
            </a:stretch>
          </a:blipFill>
        </p:spPr>
      </p:sp>
      <p:grpSp>
        <p:nvGrpSpPr>
          <p:cNvPr id="8" name="Group 8"/>
          <p:cNvGrpSpPr/>
          <p:nvPr/>
        </p:nvGrpSpPr>
        <p:grpSpPr>
          <a:xfrm>
            <a:off x="3572" y="0"/>
            <a:ext cx="18285620" cy="1255068"/>
            <a:chOff x="0" y="0"/>
            <a:chExt cx="24380827" cy="1673424"/>
          </a:xfrm>
          <a:solidFill>
            <a:schemeClr val="accent5">
              <a:lumMod val="60000"/>
              <a:lumOff val="40000"/>
            </a:schemeClr>
          </a:solidFill>
        </p:grpSpPr>
        <p:sp>
          <p:nvSpPr>
            <p:cNvPr id="9" name="Freeform 9"/>
            <p:cNvSpPr/>
            <p:nvPr/>
          </p:nvSpPr>
          <p:spPr>
            <a:xfrm>
              <a:off x="0" y="0"/>
              <a:ext cx="24380825" cy="1673479"/>
            </a:xfrm>
            <a:custGeom>
              <a:avLst/>
              <a:gdLst/>
              <a:ahLst/>
              <a:cxnLst/>
              <a:rect l="l" t="t" r="r" b="b"/>
              <a:pathLst>
                <a:path w="24380825" h="1673479">
                  <a:moveTo>
                    <a:pt x="0" y="0"/>
                  </a:moveTo>
                  <a:lnTo>
                    <a:pt x="24380825" y="0"/>
                  </a:lnTo>
                  <a:lnTo>
                    <a:pt x="24380825" y="1673479"/>
                  </a:lnTo>
                  <a:lnTo>
                    <a:pt x="0" y="1673479"/>
                  </a:lnTo>
                  <a:close/>
                </a:path>
              </a:pathLst>
            </a:custGeom>
            <a:grpFill/>
          </p:spPr>
        </p:sp>
      </p:grpSp>
    </p:spTree>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681536" y="5481438"/>
            <a:ext cx="914326" cy="914326"/>
          </a:xfrm>
          <a:custGeom>
            <a:avLst/>
            <a:gdLst/>
            <a:ahLst/>
            <a:cxnLst/>
            <a:rect l="l" t="t" r="r" b="b"/>
            <a:pathLst>
              <a:path w="914326" h="914326">
                <a:moveTo>
                  <a:pt x="0" y="0"/>
                </a:moveTo>
                <a:lnTo>
                  <a:pt x="914326" y="0"/>
                </a:lnTo>
                <a:lnTo>
                  <a:pt x="914326" y="914326"/>
                </a:lnTo>
                <a:lnTo>
                  <a:pt x="0" y="914326"/>
                </a:lnTo>
                <a:lnTo>
                  <a:pt x="0" y="0"/>
                </a:lnTo>
                <a:close/>
              </a:path>
            </a:pathLst>
          </a:custGeom>
          <a:blipFill>
            <a:blip r:embed="rId3"/>
            <a:stretch>
              <a:fillRect/>
            </a:stretch>
          </a:blipFill>
        </p:spPr>
      </p:sp>
      <p:grpSp>
        <p:nvGrpSpPr>
          <p:cNvPr id="3" name="Group 3"/>
          <p:cNvGrpSpPr/>
          <p:nvPr/>
        </p:nvGrpSpPr>
        <p:grpSpPr>
          <a:xfrm>
            <a:off x="1192" y="8284370"/>
            <a:ext cx="18288000" cy="2002630"/>
            <a:chOff x="0" y="0"/>
            <a:chExt cx="24384000" cy="2670173"/>
          </a:xfrm>
          <a:solidFill>
            <a:schemeClr val="accent5">
              <a:lumMod val="60000"/>
              <a:lumOff val="40000"/>
            </a:schemeClr>
          </a:solidFill>
        </p:grpSpPr>
        <p:sp>
          <p:nvSpPr>
            <p:cNvPr id="4" name="Freeform 4"/>
            <p:cNvSpPr/>
            <p:nvPr/>
          </p:nvSpPr>
          <p:spPr>
            <a:xfrm>
              <a:off x="0" y="0"/>
              <a:ext cx="24384000" cy="2670175"/>
            </a:xfrm>
            <a:custGeom>
              <a:avLst/>
              <a:gdLst/>
              <a:ahLst/>
              <a:cxnLst/>
              <a:rect l="l" t="t" r="r" b="b"/>
              <a:pathLst>
                <a:path w="24384000" h="2670175">
                  <a:moveTo>
                    <a:pt x="24384000" y="2670175"/>
                  </a:moveTo>
                  <a:lnTo>
                    <a:pt x="24384000" y="0"/>
                  </a:lnTo>
                  <a:lnTo>
                    <a:pt x="0" y="2670175"/>
                  </a:lnTo>
                  <a:close/>
                </a:path>
              </a:pathLst>
            </a:custGeom>
            <a:grpFill/>
          </p:spPr>
        </p:sp>
      </p:grpSp>
      <p:sp>
        <p:nvSpPr>
          <p:cNvPr id="5" name="TextBox 5"/>
          <p:cNvSpPr txBox="1"/>
          <p:nvPr/>
        </p:nvSpPr>
        <p:spPr>
          <a:xfrm>
            <a:off x="-2717800" y="1672590"/>
            <a:ext cx="10166350" cy="1066800"/>
          </a:xfrm>
          <a:prstGeom prst="rect">
            <a:avLst/>
          </a:prstGeom>
        </p:spPr>
        <p:txBody>
          <a:bodyPr lIns="0" tIns="0" rIns="0" bIns="0" rtlCol="0" anchor="t">
            <a:spAutoFit/>
          </a:bodyPr>
          <a:lstStyle/>
          <a:p>
            <a:pPr algn="ctr">
              <a:lnSpc>
                <a:spcPts val="6719"/>
              </a:lnSpc>
            </a:pPr>
            <a:r>
              <a:rPr lang="en-US" sz="5599">
                <a:solidFill>
                  <a:srgbClr val="0070C0"/>
                </a:solidFill>
                <a:latin typeface="Arial Bold"/>
              </a:rPr>
              <a:t>RDBMS:-</a:t>
            </a:r>
          </a:p>
        </p:txBody>
      </p:sp>
      <p:sp>
        <p:nvSpPr>
          <p:cNvPr id="6" name="TextBox 6"/>
          <p:cNvSpPr txBox="1"/>
          <p:nvPr/>
        </p:nvSpPr>
        <p:spPr>
          <a:xfrm>
            <a:off x="533400" y="3238500"/>
            <a:ext cx="16523970" cy="5904230"/>
          </a:xfrm>
          <a:prstGeom prst="rect">
            <a:avLst/>
          </a:prstGeom>
        </p:spPr>
        <p:txBody>
          <a:bodyPr lIns="0" tIns="0" rIns="0" bIns="0" rtlCol="0" anchor="t">
            <a:spAutoFit/>
          </a:bodyPr>
          <a:lstStyle/>
          <a:p>
            <a:pPr marL="868680" lvl="1" indent="-434340" algn="l">
              <a:lnSpc>
                <a:spcPts val="4320"/>
              </a:lnSpc>
              <a:buFont typeface="Arial"/>
              <a:buChar char="•"/>
            </a:pPr>
            <a:r>
              <a:rPr lang="en-US" sz="3600">
                <a:solidFill>
                  <a:srgbClr val="0070C0"/>
                </a:solidFill>
                <a:latin typeface="Arial"/>
              </a:rPr>
              <a:t>A relational database defines database relationships in the form of tables. The tables are related to each other - based on data common to each.</a:t>
            </a:r>
          </a:p>
          <a:p>
            <a:pPr marL="868680" lvl="1" indent="-434340" algn="l">
              <a:lnSpc>
                <a:spcPts val="4320"/>
              </a:lnSpc>
            </a:pPr>
            <a:endParaRPr lang="en-US" sz="3600">
              <a:solidFill>
                <a:srgbClr val="0070C0"/>
              </a:solidFill>
              <a:latin typeface="Arial"/>
            </a:endParaRPr>
          </a:p>
          <a:p>
            <a:pPr marL="868680" lvl="1" indent="-434340" algn="l">
              <a:lnSpc>
                <a:spcPts val="4320"/>
              </a:lnSpc>
              <a:buFont typeface="Arial"/>
              <a:buChar char="•"/>
            </a:pPr>
            <a:r>
              <a:rPr lang="en-US" sz="3600">
                <a:solidFill>
                  <a:srgbClr val="0070C0"/>
                </a:solidFill>
                <a:latin typeface="Arial"/>
              </a:rPr>
              <a:t>A relational database is a type of database. It uses a structure that allows us to identify and access data in relation to another piece of data in the database. Often, data in a relational database is organized into tables.</a:t>
            </a:r>
          </a:p>
        </p:txBody>
      </p:sp>
      <p:grpSp>
        <p:nvGrpSpPr>
          <p:cNvPr id="7" name="Group 7"/>
          <p:cNvGrpSpPr/>
          <p:nvPr/>
        </p:nvGrpSpPr>
        <p:grpSpPr>
          <a:xfrm>
            <a:off x="3572" y="0"/>
            <a:ext cx="18285620" cy="1255068"/>
            <a:chOff x="0" y="0"/>
            <a:chExt cx="24380827" cy="1673424"/>
          </a:xfrm>
          <a:solidFill>
            <a:schemeClr val="accent5">
              <a:lumMod val="60000"/>
              <a:lumOff val="40000"/>
            </a:schemeClr>
          </a:solidFill>
        </p:grpSpPr>
        <p:sp>
          <p:nvSpPr>
            <p:cNvPr id="8" name="Freeform 8"/>
            <p:cNvSpPr/>
            <p:nvPr/>
          </p:nvSpPr>
          <p:spPr>
            <a:xfrm>
              <a:off x="0" y="0"/>
              <a:ext cx="24380825" cy="1673479"/>
            </a:xfrm>
            <a:custGeom>
              <a:avLst/>
              <a:gdLst/>
              <a:ahLst/>
              <a:cxnLst/>
              <a:rect l="l" t="t" r="r" b="b"/>
              <a:pathLst>
                <a:path w="24380825" h="1673479">
                  <a:moveTo>
                    <a:pt x="0" y="0"/>
                  </a:moveTo>
                  <a:lnTo>
                    <a:pt x="24380825" y="0"/>
                  </a:lnTo>
                  <a:lnTo>
                    <a:pt x="24380825" y="1673479"/>
                  </a:lnTo>
                  <a:lnTo>
                    <a:pt x="0" y="1673479"/>
                  </a:lnTo>
                  <a:close/>
                </a:path>
              </a:pathLst>
            </a:custGeom>
            <a:grpFill/>
          </p:spPr>
        </p:sp>
      </p:grpSp>
    </p:spTree>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681536" y="5481438"/>
            <a:ext cx="914326" cy="914326"/>
          </a:xfrm>
          <a:custGeom>
            <a:avLst/>
            <a:gdLst/>
            <a:ahLst/>
            <a:cxnLst/>
            <a:rect l="l" t="t" r="r" b="b"/>
            <a:pathLst>
              <a:path w="914326" h="914326">
                <a:moveTo>
                  <a:pt x="0" y="0"/>
                </a:moveTo>
                <a:lnTo>
                  <a:pt x="914326" y="0"/>
                </a:lnTo>
                <a:lnTo>
                  <a:pt x="914326" y="914326"/>
                </a:lnTo>
                <a:lnTo>
                  <a:pt x="0" y="914326"/>
                </a:lnTo>
                <a:lnTo>
                  <a:pt x="0" y="0"/>
                </a:lnTo>
                <a:close/>
              </a:path>
            </a:pathLst>
          </a:custGeom>
          <a:blipFill>
            <a:blip r:embed="rId3"/>
            <a:stretch>
              <a:fillRect/>
            </a:stretch>
          </a:blipFill>
        </p:spPr>
      </p:sp>
      <p:grpSp>
        <p:nvGrpSpPr>
          <p:cNvPr id="3" name="Group 3"/>
          <p:cNvGrpSpPr/>
          <p:nvPr/>
        </p:nvGrpSpPr>
        <p:grpSpPr>
          <a:xfrm>
            <a:off x="1192" y="8284370"/>
            <a:ext cx="18288000" cy="2002630"/>
            <a:chOff x="0" y="0"/>
            <a:chExt cx="24384000" cy="2670173"/>
          </a:xfrm>
          <a:solidFill>
            <a:schemeClr val="accent5">
              <a:lumMod val="60000"/>
              <a:lumOff val="40000"/>
            </a:schemeClr>
          </a:solidFill>
        </p:grpSpPr>
        <p:sp>
          <p:nvSpPr>
            <p:cNvPr id="4" name="Freeform 4"/>
            <p:cNvSpPr/>
            <p:nvPr/>
          </p:nvSpPr>
          <p:spPr>
            <a:xfrm>
              <a:off x="0" y="0"/>
              <a:ext cx="24384000" cy="2670175"/>
            </a:xfrm>
            <a:custGeom>
              <a:avLst/>
              <a:gdLst/>
              <a:ahLst/>
              <a:cxnLst/>
              <a:rect l="l" t="t" r="r" b="b"/>
              <a:pathLst>
                <a:path w="24384000" h="2670175">
                  <a:moveTo>
                    <a:pt x="24384000" y="2670175"/>
                  </a:moveTo>
                  <a:lnTo>
                    <a:pt x="24384000" y="0"/>
                  </a:lnTo>
                  <a:lnTo>
                    <a:pt x="0" y="2670175"/>
                  </a:lnTo>
                  <a:close/>
                </a:path>
              </a:pathLst>
            </a:custGeom>
            <a:grpFill/>
          </p:spPr>
        </p:sp>
      </p:grpSp>
      <p:sp>
        <p:nvSpPr>
          <p:cNvPr id="5" name="TextBox 5"/>
          <p:cNvSpPr txBox="1"/>
          <p:nvPr/>
        </p:nvSpPr>
        <p:spPr>
          <a:xfrm>
            <a:off x="92710" y="1619250"/>
            <a:ext cx="10166350" cy="1066800"/>
          </a:xfrm>
          <a:prstGeom prst="rect">
            <a:avLst/>
          </a:prstGeom>
        </p:spPr>
        <p:txBody>
          <a:bodyPr lIns="0" tIns="0" rIns="0" bIns="0" rtlCol="0" anchor="t">
            <a:spAutoFit/>
          </a:bodyPr>
          <a:lstStyle/>
          <a:p>
            <a:pPr algn="ctr">
              <a:lnSpc>
                <a:spcPts val="6719"/>
              </a:lnSpc>
            </a:pPr>
            <a:r>
              <a:rPr lang="en-US" sz="5599">
                <a:solidFill>
                  <a:srgbClr val="0070C0"/>
                </a:solidFill>
                <a:latin typeface="Arial Bold"/>
              </a:rPr>
              <a:t>Two Table Connection:-</a:t>
            </a:r>
          </a:p>
        </p:txBody>
      </p:sp>
      <p:sp>
        <p:nvSpPr>
          <p:cNvPr id="6" name="TextBox 6"/>
          <p:cNvSpPr txBox="1"/>
          <p:nvPr/>
        </p:nvSpPr>
        <p:spPr>
          <a:xfrm>
            <a:off x="1169670" y="3097530"/>
            <a:ext cx="15212060" cy="4536440"/>
          </a:xfrm>
          <a:prstGeom prst="rect">
            <a:avLst/>
          </a:prstGeom>
        </p:spPr>
        <p:txBody>
          <a:bodyPr lIns="0" tIns="0" rIns="0" bIns="0" rtlCol="0" anchor="t">
            <a:spAutoFit/>
          </a:bodyPr>
          <a:lstStyle/>
          <a:p>
            <a:pPr algn="just">
              <a:lnSpc>
                <a:spcPts val="4320"/>
              </a:lnSpc>
            </a:pPr>
            <a:r>
              <a:rPr lang="en-US" sz="3600">
                <a:solidFill>
                  <a:srgbClr val="0070C0"/>
                </a:solidFill>
                <a:latin typeface="Arial"/>
              </a:rPr>
              <a:t>Joining two tables in SQL can be done in four major ways: </a:t>
            </a:r>
          </a:p>
          <a:p>
            <a:pPr algn="just">
              <a:lnSpc>
                <a:spcPts val="4320"/>
              </a:lnSpc>
            </a:pPr>
            <a:endParaRPr lang="en-US" sz="3600">
              <a:solidFill>
                <a:srgbClr val="0070C0"/>
              </a:solidFill>
              <a:latin typeface="Arial"/>
            </a:endParaRPr>
          </a:p>
          <a:p>
            <a:pPr marL="868680" lvl="1" indent="-434340" algn="just">
              <a:lnSpc>
                <a:spcPts val="4320"/>
              </a:lnSpc>
              <a:buFont typeface="Arial"/>
              <a:buChar char="•"/>
            </a:pPr>
            <a:r>
              <a:rPr lang="en-US" sz="3600">
                <a:solidFill>
                  <a:srgbClr val="0070C0"/>
                </a:solidFill>
                <a:latin typeface="Arial Bold"/>
              </a:rPr>
              <a:t>Inner Join-</a:t>
            </a:r>
            <a:r>
              <a:rPr lang="en-US" sz="3600">
                <a:solidFill>
                  <a:srgbClr val="0070C0"/>
                </a:solidFill>
                <a:latin typeface="Arial"/>
              </a:rPr>
              <a:t> (returns rows with matching columns)</a:t>
            </a:r>
          </a:p>
          <a:p>
            <a:pPr marL="868680" lvl="1" indent="-434340" algn="just">
              <a:lnSpc>
                <a:spcPts val="4320"/>
              </a:lnSpc>
              <a:buFont typeface="Arial"/>
              <a:buChar char="•"/>
            </a:pPr>
            <a:r>
              <a:rPr lang="en-US" sz="3600">
                <a:solidFill>
                  <a:srgbClr val="0070C0"/>
                </a:solidFill>
                <a:latin typeface="Arial Bold"/>
              </a:rPr>
              <a:t>Left Join -(</a:t>
            </a:r>
            <a:r>
              <a:rPr lang="en-US" sz="3600">
                <a:solidFill>
                  <a:srgbClr val="0070C0"/>
                </a:solidFill>
                <a:latin typeface="Arial"/>
              </a:rPr>
              <a:t>ALL records in the left table and matching records in the right table) </a:t>
            </a:r>
          </a:p>
          <a:p>
            <a:pPr marL="868680" lvl="1" indent="-434340" algn="just">
              <a:lnSpc>
                <a:spcPts val="4320"/>
              </a:lnSpc>
              <a:buFont typeface="Arial"/>
              <a:buChar char="•"/>
            </a:pPr>
            <a:r>
              <a:rPr lang="en-US" sz="3600">
                <a:solidFill>
                  <a:srgbClr val="0070C0"/>
                </a:solidFill>
                <a:latin typeface="Arial Bold"/>
              </a:rPr>
              <a:t>Right Join- </a:t>
            </a:r>
            <a:r>
              <a:rPr lang="en-US" sz="3600">
                <a:solidFill>
                  <a:srgbClr val="0070C0"/>
                </a:solidFill>
                <a:latin typeface="Arial"/>
              </a:rPr>
              <a:t>(ALL records in the right table and matching records in the left table)</a:t>
            </a:r>
          </a:p>
          <a:p>
            <a:pPr marL="868680" lvl="1" indent="-434340" algn="just">
              <a:lnSpc>
                <a:spcPts val="4320"/>
              </a:lnSpc>
              <a:buFont typeface="Arial"/>
              <a:buChar char="•"/>
            </a:pPr>
            <a:r>
              <a:rPr lang="en-US" sz="3600">
                <a:solidFill>
                  <a:srgbClr val="0070C0"/>
                </a:solidFill>
                <a:latin typeface="Arial Bold"/>
              </a:rPr>
              <a:t>Union - </a:t>
            </a:r>
            <a:r>
              <a:rPr lang="en-US" sz="3600">
                <a:solidFill>
                  <a:srgbClr val="0070C0"/>
                </a:solidFill>
                <a:latin typeface="Arial"/>
              </a:rPr>
              <a:t>(removes duplicates).</a:t>
            </a:r>
          </a:p>
        </p:txBody>
      </p:sp>
      <p:grpSp>
        <p:nvGrpSpPr>
          <p:cNvPr id="7" name="Group 7"/>
          <p:cNvGrpSpPr/>
          <p:nvPr/>
        </p:nvGrpSpPr>
        <p:grpSpPr>
          <a:xfrm>
            <a:off x="3572" y="0"/>
            <a:ext cx="18285620" cy="1255068"/>
            <a:chOff x="0" y="0"/>
            <a:chExt cx="24380827" cy="1673424"/>
          </a:xfrm>
          <a:solidFill>
            <a:schemeClr val="accent5">
              <a:lumMod val="60000"/>
              <a:lumOff val="40000"/>
            </a:schemeClr>
          </a:solidFill>
        </p:grpSpPr>
        <p:sp>
          <p:nvSpPr>
            <p:cNvPr id="8" name="Freeform 8"/>
            <p:cNvSpPr/>
            <p:nvPr/>
          </p:nvSpPr>
          <p:spPr>
            <a:xfrm>
              <a:off x="0" y="0"/>
              <a:ext cx="24380825" cy="1673479"/>
            </a:xfrm>
            <a:custGeom>
              <a:avLst/>
              <a:gdLst/>
              <a:ahLst/>
              <a:cxnLst/>
              <a:rect l="l" t="t" r="r" b="b"/>
              <a:pathLst>
                <a:path w="24380825" h="1673479">
                  <a:moveTo>
                    <a:pt x="0" y="0"/>
                  </a:moveTo>
                  <a:lnTo>
                    <a:pt x="24380825" y="0"/>
                  </a:lnTo>
                  <a:lnTo>
                    <a:pt x="24380825" y="1673479"/>
                  </a:lnTo>
                  <a:lnTo>
                    <a:pt x="0" y="1673479"/>
                  </a:lnTo>
                  <a:close/>
                </a:path>
              </a:pathLst>
            </a:custGeom>
            <a:grpFill/>
          </p:spPr>
        </p:sp>
      </p:grpSp>
    </p:spTree>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681536" y="5481438"/>
            <a:ext cx="914326" cy="914326"/>
          </a:xfrm>
          <a:custGeom>
            <a:avLst/>
            <a:gdLst/>
            <a:ahLst/>
            <a:cxnLst/>
            <a:rect l="l" t="t" r="r" b="b"/>
            <a:pathLst>
              <a:path w="914326" h="914326">
                <a:moveTo>
                  <a:pt x="0" y="0"/>
                </a:moveTo>
                <a:lnTo>
                  <a:pt x="914326" y="0"/>
                </a:lnTo>
                <a:lnTo>
                  <a:pt x="914326" y="914326"/>
                </a:lnTo>
                <a:lnTo>
                  <a:pt x="0" y="914326"/>
                </a:lnTo>
                <a:lnTo>
                  <a:pt x="0" y="0"/>
                </a:lnTo>
                <a:close/>
              </a:path>
            </a:pathLst>
          </a:custGeom>
          <a:blipFill>
            <a:blip r:embed="rId3"/>
            <a:stretch>
              <a:fillRect/>
            </a:stretch>
          </a:blipFill>
        </p:spPr>
      </p:sp>
      <p:grpSp>
        <p:nvGrpSpPr>
          <p:cNvPr id="3" name="Group 3"/>
          <p:cNvGrpSpPr/>
          <p:nvPr/>
        </p:nvGrpSpPr>
        <p:grpSpPr>
          <a:xfrm>
            <a:off x="1192" y="8284370"/>
            <a:ext cx="18288000" cy="2002630"/>
            <a:chOff x="0" y="0"/>
            <a:chExt cx="24384000" cy="2670173"/>
          </a:xfrm>
        </p:grpSpPr>
        <p:sp>
          <p:nvSpPr>
            <p:cNvPr id="4" name="Freeform 4"/>
            <p:cNvSpPr/>
            <p:nvPr/>
          </p:nvSpPr>
          <p:spPr>
            <a:xfrm>
              <a:off x="0" y="0"/>
              <a:ext cx="24384000" cy="2670175"/>
            </a:xfrm>
            <a:custGeom>
              <a:avLst/>
              <a:gdLst/>
              <a:ahLst/>
              <a:cxnLst/>
              <a:rect l="l" t="t" r="r" b="b"/>
              <a:pathLst>
                <a:path w="24384000" h="2670175">
                  <a:moveTo>
                    <a:pt x="24384000" y="2670175"/>
                  </a:moveTo>
                  <a:lnTo>
                    <a:pt x="24384000" y="0"/>
                  </a:lnTo>
                  <a:lnTo>
                    <a:pt x="0" y="2670175"/>
                  </a:lnTo>
                  <a:close/>
                </a:path>
              </a:pathLst>
            </a:custGeom>
            <a:solidFill>
              <a:schemeClr val="accent5">
                <a:lumMod val="60000"/>
                <a:lumOff val="40000"/>
              </a:schemeClr>
            </a:solidFill>
          </p:spPr>
        </p:sp>
      </p:grpSp>
      <p:sp>
        <p:nvSpPr>
          <p:cNvPr id="5" name="TextBox 5"/>
          <p:cNvSpPr txBox="1"/>
          <p:nvPr/>
        </p:nvSpPr>
        <p:spPr>
          <a:xfrm>
            <a:off x="92710" y="1619250"/>
            <a:ext cx="10166350" cy="1066800"/>
          </a:xfrm>
          <a:prstGeom prst="rect">
            <a:avLst/>
          </a:prstGeom>
        </p:spPr>
        <p:txBody>
          <a:bodyPr lIns="0" tIns="0" rIns="0" bIns="0" rtlCol="0" anchor="t">
            <a:spAutoFit/>
          </a:bodyPr>
          <a:lstStyle/>
          <a:p>
            <a:pPr algn="ctr">
              <a:lnSpc>
                <a:spcPts val="6719"/>
              </a:lnSpc>
            </a:pPr>
            <a:r>
              <a:rPr lang="en-US" sz="5599">
                <a:solidFill>
                  <a:srgbClr val="0070C0"/>
                </a:solidFill>
                <a:latin typeface="Arial Bold"/>
              </a:rPr>
              <a:t>Three Table Connection:-</a:t>
            </a:r>
          </a:p>
        </p:txBody>
      </p:sp>
      <p:sp>
        <p:nvSpPr>
          <p:cNvPr id="6" name="TextBox 6"/>
          <p:cNvSpPr txBox="1"/>
          <p:nvPr/>
        </p:nvSpPr>
        <p:spPr>
          <a:xfrm>
            <a:off x="1169670" y="3097530"/>
            <a:ext cx="8319770" cy="4536440"/>
          </a:xfrm>
          <a:prstGeom prst="rect">
            <a:avLst/>
          </a:prstGeom>
        </p:spPr>
        <p:txBody>
          <a:bodyPr lIns="0" tIns="0" rIns="0" bIns="0" rtlCol="0" anchor="t">
            <a:spAutoFit/>
          </a:bodyPr>
          <a:lstStyle/>
          <a:p>
            <a:pPr marL="868680" lvl="1" indent="-434340" algn="just">
              <a:lnSpc>
                <a:spcPts val="4320"/>
              </a:lnSpc>
              <a:buFont typeface="Arial"/>
              <a:buChar char="•"/>
            </a:pPr>
            <a:r>
              <a:rPr lang="en-US" sz="3600">
                <a:solidFill>
                  <a:srgbClr val="0070C0"/>
                </a:solidFill>
                <a:latin typeface="Arial"/>
              </a:rPr>
              <a:t>To join three or more tables using a subquery, you can use a nested SELECT statement to retrieve data from one table based on the values in another table, and then join the results of the subquery with the remaining tables in the outer SELECT statement.</a:t>
            </a:r>
          </a:p>
        </p:txBody>
      </p:sp>
      <p:grpSp>
        <p:nvGrpSpPr>
          <p:cNvPr id="7" name="Group 7"/>
          <p:cNvGrpSpPr/>
          <p:nvPr/>
        </p:nvGrpSpPr>
        <p:grpSpPr>
          <a:xfrm>
            <a:off x="3572" y="0"/>
            <a:ext cx="18285620" cy="1255068"/>
            <a:chOff x="0" y="0"/>
            <a:chExt cx="24380827" cy="1673424"/>
          </a:xfrm>
          <a:solidFill>
            <a:schemeClr val="accent5">
              <a:lumMod val="60000"/>
              <a:lumOff val="40000"/>
            </a:schemeClr>
          </a:solidFill>
        </p:grpSpPr>
        <p:sp>
          <p:nvSpPr>
            <p:cNvPr id="8" name="Freeform 8"/>
            <p:cNvSpPr/>
            <p:nvPr/>
          </p:nvSpPr>
          <p:spPr>
            <a:xfrm>
              <a:off x="0" y="0"/>
              <a:ext cx="24380825" cy="1673479"/>
            </a:xfrm>
            <a:custGeom>
              <a:avLst/>
              <a:gdLst/>
              <a:ahLst/>
              <a:cxnLst/>
              <a:rect l="l" t="t" r="r" b="b"/>
              <a:pathLst>
                <a:path w="24380825" h="1673479">
                  <a:moveTo>
                    <a:pt x="0" y="0"/>
                  </a:moveTo>
                  <a:lnTo>
                    <a:pt x="24380825" y="0"/>
                  </a:lnTo>
                  <a:lnTo>
                    <a:pt x="24380825" y="1673479"/>
                  </a:lnTo>
                  <a:lnTo>
                    <a:pt x="0" y="1673479"/>
                  </a:lnTo>
                  <a:close/>
                </a:path>
              </a:pathLst>
            </a:custGeom>
            <a:grpFill/>
          </p:spPr>
        </p:sp>
      </p:grpSp>
      <p:sp>
        <p:nvSpPr>
          <p:cNvPr id="9" name="Freeform 9"/>
          <p:cNvSpPr/>
          <p:nvPr/>
        </p:nvSpPr>
        <p:spPr>
          <a:xfrm>
            <a:off x="10350500" y="2839720"/>
            <a:ext cx="6431280" cy="4160520"/>
          </a:xfrm>
          <a:custGeom>
            <a:avLst/>
            <a:gdLst/>
            <a:ahLst/>
            <a:cxnLst/>
            <a:rect l="l" t="t" r="r" b="b"/>
            <a:pathLst>
              <a:path w="6431280" h="4160520">
                <a:moveTo>
                  <a:pt x="0" y="0"/>
                </a:moveTo>
                <a:lnTo>
                  <a:pt x="6431280" y="0"/>
                </a:lnTo>
                <a:lnTo>
                  <a:pt x="6431280" y="4160520"/>
                </a:lnTo>
                <a:lnTo>
                  <a:pt x="0" y="4160520"/>
                </a:lnTo>
                <a:lnTo>
                  <a:pt x="0" y="0"/>
                </a:lnTo>
                <a:close/>
              </a:path>
            </a:pathLst>
          </a:custGeom>
          <a:blipFill>
            <a:blip r:embed="rId4"/>
            <a:stretch>
              <a:fillRect/>
            </a:stretch>
          </a:blipFill>
        </p:spPr>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681536" y="5481438"/>
            <a:ext cx="914326" cy="914326"/>
          </a:xfrm>
          <a:custGeom>
            <a:avLst/>
            <a:gdLst/>
            <a:ahLst/>
            <a:cxnLst/>
            <a:rect l="l" t="t" r="r" b="b"/>
            <a:pathLst>
              <a:path w="914326" h="914326">
                <a:moveTo>
                  <a:pt x="0" y="0"/>
                </a:moveTo>
                <a:lnTo>
                  <a:pt x="914326" y="0"/>
                </a:lnTo>
                <a:lnTo>
                  <a:pt x="914326" y="914326"/>
                </a:lnTo>
                <a:lnTo>
                  <a:pt x="0" y="914326"/>
                </a:lnTo>
                <a:lnTo>
                  <a:pt x="0" y="0"/>
                </a:lnTo>
                <a:close/>
              </a:path>
            </a:pathLst>
          </a:custGeom>
          <a:blipFill>
            <a:blip r:embed="rId3"/>
            <a:stretch>
              <a:fillRect/>
            </a:stretch>
          </a:blipFill>
        </p:spPr>
      </p:sp>
      <p:grpSp>
        <p:nvGrpSpPr>
          <p:cNvPr id="3" name="Group 3"/>
          <p:cNvGrpSpPr/>
          <p:nvPr/>
        </p:nvGrpSpPr>
        <p:grpSpPr>
          <a:xfrm>
            <a:off x="1192" y="8284370"/>
            <a:ext cx="18288000" cy="2002630"/>
            <a:chOff x="0" y="0"/>
            <a:chExt cx="24384000" cy="2670173"/>
          </a:xfrm>
          <a:solidFill>
            <a:schemeClr val="accent5">
              <a:lumMod val="60000"/>
              <a:lumOff val="40000"/>
            </a:schemeClr>
          </a:solidFill>
        </p:grpSpPr>
        <p:sp>
          <p:nvSpPr>
            <p:cNvPr id="4" name="Freeform 4"/>
            <p:cNvSpPr/>
            <p:nvPr/>
          </p:nvSpPr>
          <p:spPr>
            <a:xfrm>
              <a:off x="0" y="0"/>
              <a:ext cx="24384000" cy="2670175"/>
            </a:xfrm>
            <a:custGeom>
              <a:avLst/>
              <a:gdLst/>
              <a:ahLst/>
              <a:cxnLst/>
              <a:rect l="l" t="t" r="r" b="b"/>
              <a:pathLst>
                <a:path w="24384000" h="2670175">
                  <a:moveTo>
                    <a:pt x="24384000" y="2670175"/>
                  </a:moveTo>
                  <a:lnTo>
                    <a:pt x="24384000" y="0"/>
                  </a:lnTo>
                  <a:lnTo>
                    <a:pt x="0" y="2670175"/>
                  </a:lnTo>
                  <a:close/>
                </a:path>
              </a:pathLst>
            </a:custGeom>
            <a:grpFill/>
          </p:spPr>
        </p:sp>
      </p:grpSp>
      <p:sp>
        <p:nvSpPr>
          <p:cNvPr id="5" name="TextBox 5"/>
          <p:cNvSpPr txBox="1"/>
          <p:nvPr/>
        </p:nvSpPr>
        <p:spPr>
          <a:xfrm>
            <a:off x="1314450" y="2501900"/>
            <a:ext cx="6372860" cy="6419850"/>
          </a:xfrm>
          <a:prstGeom prst="rect">
            <a:avLst/>
          </a:prstGeom>
        </p:spPr>
        <p:txBody>
          <a:bodyPr lIns="0" tIns="0" rIns="0" bIns="0" rtlCol="0" anchor="t">
            <a:spAutoFit/>
          </a:bodyPr>
          <a:lstStyle/>
          <a:p>
            <a:pPr marL="1158240" lvl="1" indent="-579120" algn="just">
              <a:lnSpc>
                <a:spcPts val="5759"/>
              </a:lnSpc>
              <a:buFont typeface="Arial"/>
              <a:buChar char="•"/>
            </a:pPr>
            <a:r>
              <a:rPr lang="en-US" sz="4800">
                <a:solidFill>
                  <a:srgbClr val="0070C0"/>
                </a:solidFill>
                <a:latin typeface="Arial"/>
              </a:rPr>
              <a:t>Create database</a:t>
            </a:r>
          </a:p>
          <a:p>
            <a:pPr marL="1158240" lvl="1" indent="-579120" algn="just">
              <a:lnSpc>
                <a:spcPts val="5759"/>
              </a:lnSpc>
              <a:buFont typeface="Arial"/>
              <a:buChar char="•"/>
            </a:pPr>
            <a:r>
              <a:rPr lang="en-US" sz="4800">
                <a:solidFill>
                  <a:srgbClr val="0070C0"/>
                </a:solidFill>
                <a:latin typeface="Arial"/>
              </a:rPr>
              <a:t>Show database</a:t>
            </a:r>
          </a:p>
          <a:p>
            <a:pPr marL="1158240" lvl="1" indent="-579120" algn="just">
              <a:lnSpc>
                <a:spcPts val="5759"/>
              </a:lnSpc>
              <a:buFont typeface="Arial"/>
              <a:buChar char="•"/>
            </a:pPr>
            <a:r>
              <a:rPr lang="en-US" sz="4800">
                <a:solidFill>
                  <a:srgbClr val="0070C0"/>
                </a:solidFill>
                <a:latin typeface="Arial"/>
              </a:rPr>
              <a:t>Drop database</a:t>
            </a:r>
          </a:p>
          <a:p>
            <a:pPr marL="1158240" lvl="1" indent="-579120" algn="just">
              <a:lnSpc>
                <a:spcPts val="5759"/>
              </a:lnSpc>
              <a:buFont typeface="Arial"/>
              <a:buChar char="•"/>
            </a:pPr>
            <a:r>
              <a:rPr lang="en-US" sz="4800">
                <a:solidFill>
                  <a:srgbClr val="0070C0"/>
                </a:solidFill>
                <a:latin typeface="Arial"/>
              </a:rPr>
              <a:t>Alter database</a:t>
            </a:r>
          </a:p>
          <a:p>
            <a:pPr marL="1158240" lvl="1" indent="-579120" algn="just">
              <a:lnSpc>
                <a:spcPts val="5759"/>
              </a:lnSpc>
              <a:buFont typeface="Arial"/>
              <a:buChar char="•"/>
            </a:pPr>
            <a:r>
              <a:rPr lang="en-US" sz="4800">
                <a:solidFill>
                  <a:srgbClr val="0070C0"/>
                </a:solidFill>
                <a:latin typeface="Arial"/>
              </a:rPr>
              <a:t>Show tables</a:t>
            </a:r>
          </a:p>
          <a:p>
            <a:pPr marL="1158240" lvl="1" indent="-579120" algn="just">
              <a:lnSpc>
                <a:spcPts val="5759"/>
              </a:lnSpc>
              <a:buFont typeface="Arial"/>
              <a:buChar char="•"/>
            </a:pPr>
            <a:r>
              <a:rPr lang="en-US" sz="4800">
                <a:solidFill>
                  <a:srgbClr val="0070C0"/>
                </a:solidFill>
                <a:latin typeface="Arial"/>
              </a:rPr>
              <a:t>Insert values</a:t>
            </a:r>
          </a:p>
          <a:p>
            <a:pPr marL="1158240" lvl="1" indent="-579120" algn="just">
              <a:lnSpc>
                <a:spcPts val="5759"/>
              </a:lnSpc>
              <a:buFont typeface="Arial"/>
              <a:buChar char="•"/>
            </a:pPr>
            <a:r>
              <a:rPr lang="en-US" sz="4800">
                <a:solidFill>
                  <a:srgbClr val="0070C0"/>
                </a:solidFill>
                <a:latin typeface="Arial"/>
              </a:rPr>
              <a:t>Drop tables</a:t>
            </a:r>
          </a:p>
          <a:p>
            <a:pPr marL="1158240" lvl="1" indent="-579120" algn="just">
              <a:lnSpc>
                <a:spcPts val="5759"/>
              </a:lnSpc>
            </a:pPr>
            <a:endParaRPr lang="en-US" sz="4800">
              <a:solidFill>
                <a:srgbClr val="0070C0"/>
              </a:solidFill>
              <a:latin typeface="Arial"/>
            </a:endParaRPr>
          </a:p>
        </p:txBody>
      </p:sp>
      <p:sp>
        <p:nvSpPr>
          <p:cNvPr id="6" name="TextBox 6"/>
          <p:cNvSpPr txBox="1"/>
          <p:nvPr/>
        </p:nvSpPr>
        <p:spPr>
          <a:xfrm>
            <a:off x="594360" y="744855"/>
            <a:ext cx="10166350" cy="1199515"/>
          </a:xfrm>
          <a:prstGeom prst="rect">
            <a:avLst/>
          </a:prstGeom>
        </p:spPr>
        <p:txBody>
          <a:bodyPr lIns="0" tIns="0" rIns="0" bIns="0" rtlCol="0" anchor="t">
            <a:spAutoFit/>
          </a:bodyPr>
          <a:lstStyle/>
          <a:p>
            <a:pPr algn="ctr">
              <a:lnSpc>
                <a:spcPts val="7680"/>
              </a:lnSpc>
            </a:pPr>
            <a:r>
              <a:rPr lang="en-US" sz="6400">
                <a:solidFill>
                  <a:srgbClr val="0070C0"/>
                </a:solidFill>
                <a:latin typeface="Arial Bold"/>
              </a:rPr>
              <a:t>My Sql Commands:</a:t>
            </a:r>
          </a:p>
        </p:txBody>
      </p:sp>
      <p:sp>
        <p:nvSpPr>
          <p:cNvPr id="7" name="TextBox 7"/>
          <p:cNvSpPr txBox="1"/>
          <p:nvPr/>
        </p:nvSpPr>
        <p:spPr>
          <a:xfrm>
            <a:off x="7938770" y="2646680"/>
            <a:ext cx="8961120" cy="5350510"/>
          </a:xfrm>
          <a:prstGeom prst="rect">
            <a:avLst/>
          </a:prstGeom>
        </p:spPr>
        <p:txBody>
          <a:bodyPr lIns="0" tIns="0" rIns="0" bIns="0" rtlCol="0" anchor="t">
            <a:spAutoFit/>
          </a:bodyPr>
          <a:lstStyle/>
          <a:p>
            <a:pPr marL="1158240" lvl="1" indent="-579120" algn="just">
              <a:lnSpc>
                <a:spcPts val="5759"/>
              </a:lnSpc>
              <a:buFont typeface="Arial"/>
              <a:buChar char="•"/>
            </a:pPr>
            <a:r>
              <a:rPr lang="en-US" sz="4800">
                <a:solidFill>
                  <a:srgbClr val="0070C0"/>
                </a:solidFill>
                <a:latin typeface="Arial"/>
              </a:rPr>
              <a:t>Alter table</a:t>
            </a:r>
          </a:p>
          <a:p>
            <a:pPr marL="1158240" lvl="1" indent="-579120" algn="just">
              <a:lnSpc>
                <a:spcPts val="5759"/>
              </a:lnSpc>
              <a:buFont typeface="Arial"/>
              <a:buChar char="•"/>
            </a:pPr>
            <a:r>
              <a:rPr lang="en-US" sz="4800">
                <a:solidFill>
                  <a:srgbClr val="0070C0"/>
                </a:solidFill>
                <a:latin typeface="Arial"/>
              </a:rPr>
              <a:t>Alter table modify</a:t>
            </a:r>
          </a:p>
          <a:p>
            <a:pPr marL="1158240" lvl="1" indent="-579120" algn="just">
              <a:lnSpc>
                <a:spcPts val="5759"/>
              </a:lnSpc>
              <a:buFont typeface="Arial"/>
              <a:buChar char="•"/>
            </a:pPr>
            <a:r>
              <a:rPr lang="en-US" sz="4800">
                <a:solidFill>
                  <a:srgbClr val="0070C0"/>
                </a:solidFill>
                <a:latin typeface="Arial"/>
              </a:rPr>
              <a:t>Alter table drop</a:t>
            </a:r>
          </a:p>
          <a:p>
            <a:pPr marL="1158240" lvl="1" indent="-579120" algn="just">
              <a:lnSpc>
                <a:spcPts val="5759"/>
              </a:lnSpc>
              <a:buFont typeface="Arial"/>
              <a:buChar char="•"/>
            </a:pPr>
            <a:r>
              <a:rPr lang="en-US" sz="4800">
                <a:solidFill>
                  <a:srgbClr val="0070C0"/>
                </a:solidFill>
                <a:latin typeface="Arial"/>
              </a:rPr>
              <a:t>Alter table  rename</a:t>
            </a:r>
          </a:p>
          <a:p>
            <a:pPr marL="1158240" lvl="1" indent="-579120" algn="just">
              <a:lnSpc>
                <a:spcPts val="5759"/>
              </a:lnSpc>
              <a:buFont typeface="Arial"/>
              <a:buChar char="•"/>
            </a:pPr>
            <a:r>
              <a:rPr lang="en-US" sz="4800">
                <a:solidFill>
                  <a:srgbClr val="0070C0"/>
                </a:solidFill>
                <a:latin typeface="Arial"/>
              </a:rPr>
              <a:t>Update table</a:t>
            </a:r>
          </a:p>
          <a:p>
            <a:pPr marL="1158240" lvl="1" indent="-579120" algn="just">
              <a:lnSpc>
                <a:spcPts val="5759"/>
              </a:lnSpc>
              <a:buFont typeface="Arial"/>
              <a:buChar char="•"/>
            </a:pPr>
            <a:r>
              <a:rPr lang="en-US" sz="4800">
                <a:solidFill>
                  <a:srgbClr val="0070C0"/>
                </a:solidFill>
                <a:latin typeface="Arial"/>
              </a:rPr>
              <a:t>Delete statement</a:t>
            </a:r>
          </a:p>
        </p:txBody>
      </p:sp>
    </p:spTree>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681536" y="5481438"/>
            <a:ext cx="914326" cy="914326"/>
          </a:xfrm>
          <a:custGeom>
            <a:avLst/>
            <a:gdLst/>
            <a:ahLst/>
            <a:cxnLst/>
            <a:rect l="l" t="t" r="r" b="b"/>
            <a:pathLst>
              <a:path w="914326" h="914326">
                <a:moveTo>
                  <a:pt x="0" y="0"/>
                </a:moveTo>
                <a:lnTo>
                  <a:pt x="914326" y="0"/>
                </a:lnTo>
                <a:lnTo>
                  <a:pt x="914326" y="914326"/>
                </a:lnTo>
                <a:lnTo>
                  <a:pt x="0" y="914326"/>
                </a:lnTo>
                <a:lnTo>
                  <a:pt x="0" y="0"/>
                </a:lnTo>
                <a:close/>
              </a:path>
            </a:pathLst>
          </a:custGeom>
          <a:blipFill>
            <a:blip r:embed="rId3"/>
            <a:stretch>
              <a:fillRect/>
            </a:stretch>
          </a:blipFill>
        </p:spPr>
      </p:sp>
      <p:sp>
        <p:nvSpPr>
          <p:cNvPr id="3" name="TextBox 3"/>
          <p:cNvSpPr txBox="1"/>
          <p:nvPr/>
        </p:nvSpPr>
        <p:spPr>
          <a:xfrm>
            <a:off x="-1134110" y="1619250"/>
            <a:ext cx="10166350" cy="1066800"/>
          </a:xfrm>
          <a:prstGeom prst="rect">
            <a:avLst/>
          </a:prstGeom>
        </p:spPr>
        <p:txBody>
          <a:bodyPr lIns="0" tIns="0" rIns="0" bIns="0" rtlCol="0" anchor="t">
            <a:spAutoFit/>
          </a:bodyPr>
          <a:lstStyle/>
          <a:p>
            <a:pPr algn="ctr">
              <a:lnSpc>
                <a:spcPts val="6719"/>
              </a:lnSpc>
            </a:pPr>
            <a:r>
              <a:rPr lang="en-US" sz="5599">
                <a:solidFill>
                  <a:srgbClr val="0070C0"/>
                </a:solidFill>
                <a:latin typeface="Arial Bold"/>
              </a:rPr>
              <a:t>Join Queris:-</a:t>
            </a:r>
          </a:p>
        </p:txBody>
      </p:sp>
      <p:grpSp>
        <p:nvGrpSpPr>
          <p:cNvPr id="4" name="Group 4"/>
          <p:cNvGrpSpPr/>
          <p:nvPr/>
        </p:nvGrpSpPr>
        <p:grpSpPr>
          <a:xfrm>
            <a:off x="3572" y="0"/>
            <a:ext cx="18285620" cy="1255068"/>
            <a:chOff x="0" y="0"/>
            <a:chExt cx="24380827" cy="1673424"/>
          </a:xfrm>
          <a:solidFill>
            <a:schemeClr val="accent5">
              <a:lumMod val="40000"/>
              <a:lumOff val="60000"/>
            </a:schemeClr>
          </a:solidFill>
        </p:grpSpPr>
        <p:sp>
          <p:nvSpPr>
            <p:cNvPr id="5" name="Freeform 5"/>
            <p:cNvSpPr/>
            <p:nvPr/>
          </p:nvSpPr>
          <p:spPr>
            <a:xfrm>
              <a:off x="0" y="0"/>
              <a:ext cx="24380825" cy="1673479"/>
            </a:xfrm>
            <a:custGeom>
              <a:avLst/>
              <a:gdLst/>
              <a:ahLst/>
              <a:cxnLst/>
              <a:rect l="l" t="t" r="r" b="b"/>
              <a:pathLst>
                <a:path w="24380825" h="1673479">
                  <a:moveTo>
                    <a:pt x="0" y="0"/>
                  </a:moveTo>
                  <a:lnTo>
                    <a:pt x="24380825" y="0"/>
                  </a:lnTo>
                  <a:lnTo>
                    <a:pt x="24380825" y="1673479"/>
                  </a:lnTo>
                  <a:lnTo>
                    <a:pt x="0" y="1673479"/>
                  </a:lnTo>
                  <a:close/>
                </a:path>
              </a:pathLst>
            </a:custGeom>
            <a:grpFill/>
          </p:spPr>
        </p:sp>
      </p:grpSp>
      <p:sp>
        <p:nvSpPr>
          <p:cNvPr id="6" name="Freeform 6" descr="joins-in-mysql-1"/>
          <p:cNvSpPr/>
          <p:nvPr/>
        </p:nvSpPr>
        <p:spPr>
          <a:xfrm>
            <a:off x="4678680" y="2983230"/>
            <a:ext cx="9698990" cy="6441440"/>
          </a:xfrm>
          <a:custGeom>
            <a:avLst/>
            <a:gdLst/>
            <a:ahLst/>
            <a:cxnLst/>
            <a:rect l="l" t="t" r="r" b="b"/>
            <a:pathLst>
              <a:path w="9698990" h="6441440">
                <a:moveTo>
                  <a:pt x="0" y="0"/>
                </a:moveTo>
                <a:lnTo>
                  <a:pt x="9698990" y="0"/>
                </a:lnTo>
                <a:lnTo>
                  <a:pt x="9698990" y="6441440"/>
                </a:lnTo>
                <a:lnTo>
                  <a:pt x="0" y="6441440"/>
                </a:lnTo>
                <a:lnTo>
                  <a:pt x="0" y="0"/>
                </a:lnTo>
                <a:close/>
              </a:path>
            </a:pathLst>
          </a:custGeom>
          <a:blipFill>
            <a:blip r:embed="rId4"/>
            <a:stretch>
              <a:fillRect l="-8964" r="-8964"/>
            </a:stretch>
          </a:blipFill>
        </p:spPr>
      </p:sp>
    </p:spTree>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681536" y="5481438"/>
            <a:ext cx="914326" cy="914326"/>
          </a:xfrm>
          <a:custGeom>
            <a:avLst/>
            <a:gdLst/>
            <a:ahLst/>
            <a:cxnLst/>
            <a:rect l="l" t="t" r="r" b="b"/>
            <a:pathLst>
              <a:path w="914326" h="914326">
                <a:moveTo>
                  <a:pt x="0" y="0"/>
                </a:moveTo>
                <a:lnTo>
                  <a:pt x="914326" y="0"/>
                </a:lnTo>
                <a:lnTo>
                  <a:pt x="914326" y="914326"/>
                </a:lnTo>
                <a:lnTo>
                  <a:pt x="0" y="914326"/>
                </a:lnTo>
                <a:lnTo>
                  <a:pt x="0" y="0"/>
                </a:lnTo>
                <a:close/>
              </a:path>
            </a:pathLst>
          </a:custGeom>
          <a:blipFill>
            <a:blip r:embed="rId3"/>
            <a:stretch>
              <a:fillRect/>
            </a:stretch>
          </a:blipFill>
        </p:spPr>
      </p:sp>
      <p:sp>
        <p:nvSpPr>
          <p:cNvPr id="3" name="TextBox 3"/>
          <p:cNvSpPr txBox="1"/>
          <p:nvPr/>
        </p:nvSpPr>
        <p:spPr>
          <a:xfrm>
            <a:off x="-1854200" y="179070"/>
            <a:ext cx="10166350" cy="1066800"/>
          </a:xfrm>
          <a:prstGeom prst="rect">
            <a:avLst/>
          </a:prstGeom>
        </p:spPr>
        <p:txBody>
          <a:bodyPr lIns="0" tIns="0" rIns="0" bIns="0" rtlCol="0" anchor="t">
            <a:spAutoFit/>
          </a:bodyPr>
          <a:lstStyle/>
          <a:p>
            <a:pPr algn="ctr">
              <a:lnSpc>
                <a:spcPts val="6719"/>
              </a:lnSpc>
            </a:pPr>
            <a:r>
              <a:rPr lang="en-US" sz="5599">
                <a:solidFill>
                  <a:srgbClr val="0070C0"/>
                </a:solidFill>
                <a:latin typeface="Arial Bold"/>
              </a:rPr>
              <a:t>Inner Join:-</a:t>
            </a:r>
          </a:p>
        </p:txBody>
      </p:sp>
      <p:sp>
        <p:nvSpPr>
          <p:cNvPr id="4" name="TextBox 4"/>
          <p:cNvSpPr txBox="1"/>
          <p:nvPr/>
        </p:nvSpPr>
        <p:spPr>
          <a:xfrm>
            <a:off x="1169670" y="1270635"/>
            <a:ext cx="16523970" cy="649605"/>
          </a:xfrm>
          <a:prstGeom prst="rect">
            <a:avLst/>
          </a:prstGeom>
        </p:spPr>
        <p:txBody>
          <a:bodyPr lIns="0" tIns="0" rIns="0" bIns="0" rtlCol="0" anchor="t">
            <a:spAutoFit/>
          </a:bodyPr>
          <a:lstStyle/>
          <a:p>
            <a:pPr algn="l">
              <a:lnSpc>
                <a:spcPts val="3840"/>
              </a:lnSpc>
            </a:pPr>
            <a:r>
              <a:rPr lang="en-US" sz="3200">
                <a:solidFill>
                  <a:srgbClr val="0070C0"/>
                </a:solidFill>
                <a:latin typeface="Arial"/>
              </a:rPr>
              <a:t>The INNER JOIN keyword selects records that have matching values in both tables.</a:t>
            </a:r>
          </a:p>
        </p:txBody>
      </p:sp>
      <p:sp>
        <p:nvSpPr>
          <p:cNvPr id="5" name="TextBox 5"/>
          <p:cNvSpPr txBox="1"/>
          <p:nvPr/>
        </p:nvSpPr>
        <p:spPr>
          <a:xfrm>
            <a:off x="1601470" y="2684780"/>
            <a:ext cx="14629130" cy="3326130"/>
          </a:xfrm>
          <a:prstGeom prst="rect">
            <a:avLst/>
          </a:prstGeom>
        </p:spPr>
        <p:txBody>
          <a:bodyPr lIns="0" tIns="0" rIns="0" bIns="0" rtlCol="0" anchor="t">
            <a:spAutoFit/>
          </a:bodyPr>
          <a:lstStyle/>
          <a:p>
            <a:pPr algn="l">
              <a:lnSpc>
                <a:spcPts val="3359"/>
              </a:lnSpc>
            </a:pPr>
            <a:r>
              <a:rPr lang="en-US" sz="2799">
                <a:solidFill>
                  <a:srgbClr val="0070C0"/>
                </a:solidFill>
                <a:latin typeface="Arial"/>
              </a:rPr>
              <a:t>select employee_det.emp_id,employee_det.emp_name,employee_det.designation_id,employee_det.dep_no,employee_det.doj,</a:t>
            </a:r>
          </a:p>
          <a:p>
            <a:pPr algn="l">
              <a:lnSpc>
                <a:spcPts val="3359"/>
              </a:lnSpc>
            </a:pPr>
            <a:r>
              <a:rPr lang="en-US" sz="2799">
                <a:solidFill>
                  <a:srgbClr val="0070C0"/>
                </a:solidFill>
                <a:latin typeface="Arial"/>
              </a:rPr>
              <a:t>salary_detail.sal_id,salary_detail.emp_id,salary_detail.branch_id from employee_det inner join salary_detail on employee_det.emp_id=</a:t>
            </a:r>
          </a:p>
          <a:p>
            <a:pPr algn="l">
              <a:lnSpc>
                <a:spcPts val="3359"/>
              </a:lnSpc>
            </a:pPr>
            <a:r>
              <a:rPr lang="en-US" sz="2799">
                <a:solidFill>
                  <a:srgbClr val="0070C0"/>
                </a:solidFill>
                <a:latin typeface="Arial"/>
              </a:rPr>
              <a:t>salary_detail.emp_id;</a:t>
            </a:r>
          </a:p>
        </p:txBody>
      </p:sp>
      <p:sp>
        <p:nvSpPr>
          <p:cNvPr id="6" name="Freeform 6" descr="inner"/>
          <p:cNvSpPr/>
          <p:nvPr/>
        </p:nvSpPr>
        <p:spPr>
          <a:xfrm>
            <a:off x="2374900" y="5720080"/>
            <a:ext cx="12534900" cy="3525520"/>
          </a:xfrm>
          <a:custGeom>
            <a:avLst/>
            <a:gdLst/>
            <a:ahLst/>
            <a:cxnLst/>
            <a:rect l="l" t="t" r="r" b="b"/>
            <a:pathLst>
              <a:path w="12534900" h="3525520">
                <a:moveTo>
                  <a:pt x="0" y="0"/>
                </a:moveTo>
                <a:lnTo>
                  <a:pt x="12534900" y="0"/>
                </a:lnTo>
                <a:lnTo>
                  <a:pt x="12534900" y="3525520"/>
                </a:lnTo>
                <a:lnTo>
                  <a:pt x="0" y="3525520"/>
                </a:lnTo>
                <a:lnTo>
                  <a:pt x="0" y="0"/>
                </a:lnTo>
                <a:close/>
              </a:path>
            </a:pathLst>
          </a:custGeom>
          <a:blipFill>
            <a:blip r:embed="rId4"/>
            <a:stretch>
              <a:fillRect t="-9978" b="-9978"/>
            </a:stretch>
          </a:blipFill>
        </p:spPr>
      </p:sp>
    </p:spTree>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681536" y="5481438"/>
            <a:ext cx="914326" cy="914326"/>
          </a:xfrm>
          <a:custGeom>
            <a:avLst/>
            <a:gdLst/>
            <a:ahLst/>
            <a:cxnLst/>
            <a:rect l="l" t="t" r="r" b="b"/>
            <a:pathLst>
              <a:path w="914326" h="914326">
                <a:moveTo>
                  <a:pt x="0" y="0"/>
                </a:moveTo>
                <a:lnTo>
                  <a:pt x="914326" y="0"/>
                </a:lnTo>
                <a:lnTo>
                  <a:pt x="914326" y="914326"/>
                </a:lnTo>
                <a:lnTo>
                  <a:pt x="0" y="914326"/>
                </a:lnTo>
                <a:lnTo>
                  <a:pt x="0" y="0"/>
                </a:lnTo>
                <a:close/>
              </a:path>
            </a:pathLst>
          </a:custGeom>
          <a:blipFill>
            <a:blip r:embed="rId3"/>
            <a:stretch>
              <a:fillRect/>
            </a:stretch>
          </a:blipFill>
        </p:spPr>
      </p:sp>
      <p:sp>
        <p:nvSpPr>
          <p:cNvPr id="3" name="TextBox 3"/>
          <p:cNvSpPr txBox="1"/>
          <p:nvPr/>
        </p:nvSpPr>
        <p:spPr>
          <a:xfrm>
            <a:off x="-1854200" y="179070"/>
            <a:ext cx="10166350" cy="1066800"/>
          </a:xfrm>
          <a:prstGeom prst="rect">
            <a:avLst/>
          </a:prstGeom>
        </p:spPr>
        <p:txBody>
          <a:bodyPr lIns="0" tIns="0" rIns="0" bIns="0" rtlCol="0" anchor="t">
            <a:spAutoFit/>
          </a:bodyPr>
          <a:lstStyle/>
          <a:p>
            <a:pPr algn="ctr">
              <a:lnSpc>
                <a:spcPts val="6719"/>
              </a:lnSpc>
            </a:pPr>
            <a:r>
              <a:rPr lang="en-US" sz="5599">
                <a:solidFill>
                  <a:srgbClr val="0070C0"/>
                </a:solidFill>
                <a:latin typeface="Arial Bold"/>
              </a:rPr>
              <a:t>Left Join:-</a:t>
            </a:r>
          </a:p>
        </p:txBody>
      </p:sp>
      <p:sp>
        <p:nvSpPr>
          <p:cNvPr id="4" name="TextBox 4"/>
          <p:cNvSpPr txBox="1"/>
          <p:nvPr/>
        </p:nvSpPr>
        <p:spPr>
          <a:xfrm>
            <a:off x="1169670" y="1810385"/>
            <a:ext cx="16523970" cy="1142365"/>
          </a:xfrm>
          <a:prstGeom prst="rect">
            <a:avLst/>
          </a:prstGeom>
        </p:spPr>
        <p:txBody>
          <a:bodyPr lIns="0" tIns="0" rIns="0" bIns="0" rtlCol="0" anchor="t">
            <a:spAutoFit/>
          </a:bodyPr>
          <a:lstStyle/>
          <a:p>
            <a:pPr algn="l">
              <a:lnSpc>
                <a:spcPts val="3840"/>
              </a:lnSpc>
            </a:pPr>
            <a:r>
              <a:rPr lang="en-US" sz="3200">
                <a:solidFill>
                  <a:srgbClr val="0070C0"/>
                </a:solidFill>
                <a:latin typeface="Arial"/>
              </a:rPr>
              <a:t>The LEFT JOIN keyword returns all records from the left table (table1), and the matching records (if any) from the right table (table2).</a:t>
            </a:r>
          </a:p>
        </p:txBody>
      </p:sp>
      <p:sp>
        <p:nvSpPr>
          <p:cNvPr id="5" name="TextBox 5"/>
          <p:cNvSpPr txBox="1"/>
          <p:nvPr/>
        </p:nvSpPr>
        <p:spPr>
          <a:xfrm>
            <a:off x="1601470" y="3691890"/>
            <a:ext cx="14629130" cy="3326130"/>
          </a:xfrm>
          <a:prstGeom prst="rect">
            <a:avLst/>
          </a:prstGeom>
        </p:spPr>
        <p:txBody>
          <a:bodyPr lIns="0" tIns="0" rIns="0" bIns="0" rtlCol="0" anchor="t">
            <a:spAutoFit/>
          </a:bodyPr>
          <a:lstStyle/>
          <a:p>
            <a:pPr algn="l">
              <a:lnSpc>
                <a:spcPts val="3359"/>
              </a:lnSpc>
            </a:pPr>
            <a:r>
              <a:rPr lang="en-US" sz="2799">
                <a:solidFill>
                  <a:srgbClr val="0070C0"/>
                </a:solidFill>
                <a:latin typeface="Arial"/>
              </a:rPr>
              <a:t>select * from employee_det left join designation on employee_det.designation_id=designation.desg_id order by employee_det.designation_id;</a:t>
            </a:r>
          </a:p>
        </p:txBody>
      </p:sp>
      <p:sp>
        <p:nvSpPr>
          <p:cNvPr id="6" name="Freeform 6" descr="left"/>
          <p:cNvSpPr/>
          <p:nvPr/>
        </p:nvSpPr>
        <p:spPr>
          <a:xfrm>
            <a:off x="2004060" y="5288280"/>
            <a:ext cx="8915400" cy="4324350"/>
          </a:xfrm>
          <a:custGeom>
            <a:avLst/>
            <a:gdLst/>
            <a:ahLst/>
            <a:cxnLst/>
            <a:rect l="l" t="t" r="r" b="b"/>
            <a:pathLst>
              <a:path w="8915400" h="4324350">
                <a:moveTo>
                  <a:pt x="0" y="0"/>
                </a:moveTo>
                <a:lnTo>
                  <a:pt x="8915400" y="0"/>
                </a:lnTo>
                <a:lnTo>
                  <a:pt x="8915400" y="4324350"/>
                </a:lnTo>
                <a:lnTo>
                  <a:pt x="0" y="4324350"/>
                </a:lnTo>
                <a:lnTo>
                  <a:pt x="0" y="0"/>
                </a:lnTo>
                <a:close/>
              </a:path>
            </a:pathLst>
          </a:custGeom>
          <a:blipFill>
            <a:blip r:embed="rId4"/>
            <a:stretch>
              <a:fillRect/>
            </a:stretch>
          </a:blipFill>
        </p:spPr>
      </p:sp>
    </p:spTree>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681536" y="5481438"/>
            <a:ext cx="914326" cy="914326"/>
          </a:xfrm>
          <a:custGeom>
            <a:avLst/>
            <a:gdLst/>
            <a:ahLst/>
            <a:cxnLst/>
            <a:rect l="l" t="t" r="r" b="b"/>
            <a:pathLst>
              <a:path w="914326" h="914326">
                <a:moveTo>
                  <a:pt x="0" y="0"/>
                </a:moveTo>
                <a:lnTo>
                  <a:pt x="914326" y="0"/>
                </a:lnTo>
                <a:lnTo>
                  <a:pt x="914326" y="914326"/>
                </a:lnTo>
                <a:lnTo>
                  <a:pt x="0" y="914326"/>
                </a:lnTo>
                <a:lnTo>
                  <a:pt x="0" y="0"/>
                </a:lnTo>
                <a:close/>
              </a:path>
            </a:pathLst>
          </a:custGeom>
          <a:blipFill>
            <a:blip r:embed="rId3"/>
            <a:stretch>
              <a:fillRect/>
            </a:stretch>
          </a:blipFill>
        </p:spPr>
      </p:sp>
      <p:sp>
        <p:nvSpPr>
          <p:cNvPr id="3" name="TextBox 3"/>
          <p:cNvSpPr txBox="1"/>
          <p:nvPr/>
        </p:nvSpPr>
        <p:spPr>
          <a:xfrm>
            <a:off x="-1854200" y="179070"/>
            <a:ext cx="10166350" cy="1066800"/>
          </a:xfrm>
          <a:prstGeom prst="rect">
            <a:avLst/>
          </a:prstGeom>
        </p:spPr>
        <p:txBody>
          <a:bodyPr lIns="0" tIns="0" rIns="0" bIns="0" rtlCol="0" anchor="t">
            <a:spAutoFit/>
          </a:bodyPr>
          <a:lstStyle/>
          <a:p>
            <a:pPr algn="ctr">
              <a:lnSpc>
                <a:spcPts val="6719"/>
              </a:lnSpc>
            </a:pPr>
            <a:r>
              <a:rPr lang="en-US" sz="5599">
                <a:solidFill>
                  <a:srgbClr val="0070C0"/>
                </a:solidFill>
                <a:latin typeface="Arial Bold"/>
              </a:rPr>
              <a:t>Right Join:-</a:t>
            </a:r>
          </a:p>
        </p:txBody>
      </p:sp>
      <p:sp>
        <p:nvSpPr>
          <p:cNvPr id="4" name="TextBox 4"/>
          <p:cNvSpPr txBox="1"/>
          <p:nvPr/>
        </p:nvSpPr>
        <p:spPr>
          <a:xfrm>
            <a:off x="1169670" y="1810385"/>
            <a:ext cx="16523970" cy="1142365"/>
          </a:xfrm>
          <a:prstGeom prst="rect">
            <a:avLst/>
          </a:prstGeom>
        </p:spPr>
        <p:txBody>
          <a:bodyPr lIns="0" tIns="0" rIns="0" bIns="0" rtlCol="0" anchor="t">
            <a:spAutoFit/>
          </a:bodyPr>
          <a:lstStyle/>
          <a:p>
            <a:pPr algn="l">
              <a:lnSpc>
                <a:spcPts val="3840"/>
              </a:lnSpc>
            </a:pPr>
            <a:r>
              <a:rPr lang="en-US" sz="3200">
                <a:solidFill>
                  <a:srgbClr val="0070C0"/>
                </a:solidFill>
                <a:latin typeface="Arial"/>
              </a:rPr>
              <a:t>The RIGHT JOIN keyword returns all records from the right table (table2), and the matching records (if any) from the left table (table1).</a:t>
            </a:r>
          </a:p>
        </p:txBody>
      </p:sp>
      <p:sp>
        <p:nvSpPr>
          <p:cNvPr id="5" name="TextBox 5"/>
          <p:cNvSpPr txBox="1"/>
          <p:nvPr/>
        </p:nvSpPr>
        <p:spPr>
          <a:xfrm>
            <a:off x="1601470" y="3691890"/>
            <a:ext cx="14629130" cy="3326130"/>
          </a:xfrm>
          <a:prstGeom prst="rect">
            <a:avLst/>
          </a:prstGeom>
        </p:spPr>
        <p:txBody>
          <a:bodyPr lIns="0" tIns="0" rIns="0" bIns="0" rtlCol="0" anchor="t">
            <a:spAutoFit/>
          </a:bodyPr>
          <a:lstStyle/>
          <a:p>
            <a:pPr algn="l">
              <a:lnSpc>
                <a:spcPts val="3359"/>
              </a:lnSpc>
            </a:pPr>
            <a:r>
              <a:rPr lang="en-US" sz="2799">
                <a:solidFill>
                  <a:srgbClr val="0070C0"/>
                </a:solidFill>
                <a:latin typeface="Arial"/>
              </a:rPr>
              <a:t>select * from employee_det right join dept_det on employee_det.dep_no=dept_det.dep_no order by employee_det.emp_id;</a:t>
            </a:r>
          </a:p>
        </p:txBody>
      </p:sp>
      <p:sp>
        <p:nvSpPr>
          <p:cNvPr id="6" name="Freeform 6" descr="rightjoin"/>
          <p:cNvSpPr/>
          <p:nvPr/>
        </p:nvSpPr>
        <p:spPr>
          <a:xfrm>
            <a:off x="1366520" y="5288280"/>
            <a:ext cx="10364470" cy="4126230"/>
          </a:xfrm>
          <a:custGeom>
            <a:avLst/>
            <a:gdLst/>
            <a:ahLst/>
            <a:cxnLst/>
            <a:rect l="l" t="t" r="r" b="b"/>
            <a:pathLst>
              <a:path w="10364470" h="4126230">
                <a:moveTo>
                  <a:pt x="0" y="0"/>
                </a:moveTo>
                <a:lnTo>
                  <a:pt x="10364470" y="0"/>
                </a:lnTo>
                <a:lnTo>
                  <a:pt x="10364470" y="4126230"/>
                </a:lnTo>
                <a:lnTo>
                  <a:pt x="0" y="4126230"/>
                </a:lnTo>
                <a:lnTo>
                  <a:pt x="0" y="0"/>
                </a:lnTo>
                <a:close/>
              </a:path>
            </a:pathLst>
          </a:custGeom>
          <a:blipFill>
            <a:blip r:embed="rId4"/>
            <a:stretch>
              <a:fillRect l="-20322" r="-20322"/>
            </a:stretch>
          </a:blipFill>
        </p:spPr>
      </p:sp>
    </p:spTree>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681536" y="5481438"/>
            <a:ext cx="914326" cy="914326"/>
          </a:xfrm>
          <a:custGeom>
            <a:avLst/>
            <a:gdLst/>
            <a:ahLst/>
            <a:cxnLst/>
            <a:rect l="l" t="t" r="r" b="b"/>
            <a:pathLst>
              <a:path w="914326" h="914326">
                <a:moveTo>
                  <a:pt x="0" y="0"/>
                </a:moveTo>
                <a:lnTo>
                  <a:pt x="914326" y="0"/>
                </a:lnTo>
                <a:lnTo>
                  <a:pt x="914326" y="914326"/>
                </a:lnTo>
                <a:lnTo>
                  <a:pt x="0" y="914326"/>
                </a:lnTo>
                <a:lnTo>
                  <a:pt x="0" y="0"/>
                </a:lnTo>
                <a:close/>
              </a:path>
            </a:pathLst>
          </a:custGeom>
          <a:blipFill>
            <a:blip r:embed="rId3"/>
            <a:stretch>
              <a:fillRect/>
            </a:stretch>
          </a:blipFill>
        </p:spPr>
      </p:sp>
      <p:sp>
        <p:nvSpPr>
          <p:cNvPr id="3" name="TextBox 3"/>
          <p:cNvSpPr txBox="1"/>
          <p:nvPr/>
        </p:nvSpPr>
        <p:spPr>
          <a:xfrm>
            <a:off x="-1277620" y="322580"/>
            <a:ext cx="10166350" cy="1066800"/>
          </a:xfrm>
          <a:prstGeom prst="rect">
            <a:avLst/>
          </a:prstGeom>
        </p:spPr>
        <p:txBody>
          <a:bodyPr lIns="0" tIns="0" rIns="0" bIns="0" rtlCol="0" anchor="t">
            <a:spAutoFit/>
          </a:bodyPr>
          <a:lstStyle/>
          <a:p>
            <a:pPr algn="ctr">
              <a:lnSpc>
                <a:spcPts val="6719"/>
              </a:lnSpc>
            </a:pPr>
            <a:r>
              <a:rPr lang="en-US" sz="5599">
                <a:solidFill>
                  <a:srgbClr val="0070C0"/>
                </a:solidFill>
                <a:latin typeface="Arial Bold"/>
              </a:rPr>
              <a:t>Full Outer Join:-</a:t>
            </a:r>
          </a:p>
        </p:txBody>
      </p:sp>
      <p:sp>
        <p:nvSpPr>
          <p:cNvPr id="4" name="TextBox 4"/>
          <p:cNvSpPr txBox="1"/>
          <p:nvPr/>
        </p:nvSpPr>
        <p:spPr>
          <a:xfrm>
            <a:off x="1169670" y="1810385"/>
            <a:ext cx="16523970" cy="1142365"/>
          </a:xfrm>
          <a:prstGeom prst="rect">
            <a:avLst/>
          </a:prstGeom>
        </p:spPr>
        <p:txBody>
          <a:bodyPr lIns="0" tIns="0" rIns="0" bIns="0" rtlCol="0" anchor="t">
            <a:spAutoFit/>
          </a:bodyPr>
          <a:lstStyle/>
          <a:p>
            <a:pPr algn="l">
              <a:lnSpc>
                <a:spcPts val="3840"/>
              </a:lnSpc>
            </a:pPr>
            <a:r>
              <a:rPr lang="en-US" sz="3200">
                <a:solidFill>
                  <a:srgbClr val="0070C0"/>
                </a:solidFill>
                <a:latin typeface="Arial"/>
              </a:rPr>
              <a:t>The FULL OUTER JOIN keyword returns all records when there is a match in left (table1) or right (table2) table records).</a:t>
            </a:r>
          </a:p>
        </p:txBody>
      </p:sp>
      <p:sp>
        <p:nvSpPr>
          <p:cNvPr id="5" name="TextBox 5"/>
          <p:cNvSpPr txBox="1"/>
          <p:nvPr/>
        </p:nvSpPr>
        <p:spPr>
          <a:xfrm>
            <a:off x="1457960" y="3404870"/>
            <a:ext cx="14629130" cy="3326130"/>
          </a:xfrm>
          <a:prstGeom prst="rect">
            <a:avLst/>
          </a:prstGeom>
        </p:spPr>
        <p:txBody>
          <a:bodyPr lIns="0" tIns="0" rIns="0" bIns="0" rtlCol="0" anchor="t">
            <a:spAutoFit/>
          </a:bodyPr>
          <a:lstStyle/>
          <a:p>
            <a:pPr algn="l">
              <a:lnSpc>
                <a:spcPts val="3359"/>
              </a:lnSpc>
            </a:pPr>
            <a:r>
              <a:rPr lang="en-US" sz="2799">
                <a:solidFill>
                  <a:srgbClr val="0070C0"/>
                </a:solidFill>
                <a:latin typeface="Arial"/>
              </a:rPr>
              <a:t>(select * from employee_det right join dept_det on employee_det.dep_no=dept_det.dep_no order by employee_det.emp_id) union</a:t>
            </a:r>
          </a:p>
          <a:p>
            <a:pPr algn="l">
              <a:lnSpc>
                <a:spcPts val="3359"/>
              </a:lnSpc>
            </a:pPr>
            <a:r>
              <a:rPr lang="en-US" sz="2799">
                <a:solidFill>
                  <a:srgbClr val="0070C0"/>
                </a:solidFill>
                <a:latin typeface="Arial"/>
              </a:rPr>
              <a:t>(select * from employee_det right join dept_det on employee_det.dep_no=dept_det.dep_no order by employee_det.emp_id);</a:t>
            </a:r>
          </a:p>
        </p:txBody>
      </p:sp>
      <p:sp>
        <p:nvSpPr>
          <p:cNvPr id="6" name="Freeform 6" descr="full outer join"/>
          <p:cNvSpPr/>
          <p:nvPr/>
        </p:nvSpPr>
        <p:spPr>
          <a:xfrm>
            <a:off x="1066800" y="5929630"/>
            <a:ext cx="14705330" cy="3247390"/>
          </a:xfrm>
          <a:custGeom>
            <a:avLst/>
            <a:gdLst/>
            <a:ahLst/>
            <a:cxnLst/>
            <a:rect l="l" t="t" r="r" b="b"/>
            <a:pathLst>
              <a:path w="14705330" h="3247390">
                <a:moveTo>
                  <a:pt x="0" y="0"/>
                </a:moveTo>
                <a:lnTo>
                  <a:pt x="14705330" y="0"/>
                </a:lnTo>
                <a:lnTo>
                  <a:pt x="14705330" y="3247390"/>
                </a:lnTo>
                <a:lnTo>
                  <a:pt x="0" y="3247390"/>
                </a:lnTo>
                <a:lnTo>
                  <a:pt x="0" y="0"/>
                </a:lnTo>
                <a:close/>
              </a:path>
            </a:pathLst>
          </a:custGeom>
          <a:blipFill>
            <a:blip r:embed="rId4"/>
            <a:stretch>
              <a:fillRect l="-8" r="-8"/>
            </a:stretch>
          </a:blipFill>
        </p:spPr>
      </p:sp>
    </p:spTree>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681536" y="5481438"/>
            <a:ext cx="914326" cy="914326"/>
          </a:xfrm>
          <a:custGeom>
            <a:avLst/>
            <a:gdLst/>
            <a:ahLst/>
            <a:cxnLst/>
            <a:rect l="l" t="t" r="r" b="b"/>
            <a:pathLst>
              <a:path w="914326" h="914326">
                <a:moveTo>
                  <a:pt x="0" y="0"/>
                </a:moveTo>
                <a:lnTo>
                  <a:pt x="914326" y="0"/>
                </a:lnTo>
                <a:lnTo>
                  <a:pt x="914326" y="914326"/>
                </a:lnTo>
                <a:lnTo>
                  <a:pt x="0" y="914326"/>
                </a:lnTo>
                <a:lnTo>
                  <a:pt x="0" y="0"/>
                </a:lnTo>
                <a:close/>
              </a:path>
            </a:pathLst>
          </a:custGeom>
          <a:blipFill>
            <a:blip r:embed="rId3"/>
            <a:stretch>
              <a:fillRect/>
            </a:stretch>
          </a:blipFill>
        </p:spPr>
      </p:sp>
      <p:sp>
        <p:nvSpPr>
          <p:cNvPr id="3" name="TextBox 3"/>
          <p:cNvSpPr txBox="1"/>
          <p:nvPr/>
        </p:nvSpPr>
        <p:spPr>
          <a:xfrm>
            <a:off x="-2717800" y="300990"/>
            <a:ext cx="10166350" cy="1066800"/>
          </a:xfrm>
          <a:prstGeom prst="rect">
            <a:avLst/>
          </a:prstGeom>
        </p:spPr>
        <p:txBody>
          <a:bodyPr lIns="0" tIns="0" rIns="0" bIns="0" rtlCol="0" anchor="t">
            <a:spAutoFit/>
          </a:bodyPr>
          <a:lstStyle/>
          <a:p>
            <a:pPr algn="ctr">
              <a:lnSpc>
                <a:spcPts val="6719"/>
              </a:lnSpc>
            </a:pPr>
            <a:r>
              <a:rPr lang="en-US" sz="5599">
                <a:solidFill>
                  <a:srgbClr val="0070C0"/>
                </a:solidFill>
                <a:latin typeface="Arial Bold"/>
              </a:rPr>
              <a:t>Case:-</a:t>
            </a:r>
          </a:p>
        </p:txBody>
      </p:sp>
      <p:sp>
        <p:nvSpPr>
          <p:cNvPr id="4" name="TextBox 4"/>
          <p:cNvSpPr txBox="1"/>
          <p:nvPr/>
        </p:nvSpPr>
        <p:spPr>
          <a:xfrm>
            <a:off x="1314450" y="1392555"/>
            <a:ext cx="16523970" cy="1635125"/>
          </a:xfrm>
          <a:prstGeom prst="rect">
            <a:avLst/>
          </a:prstGeom>
        </p:spPr>
        <p:txBody>
          <a:bodyPr lIns="0" tIns="0" rIns="0" bIns="0" rtlCol="0" anchor="t">
            <a:spAutoFit/>
          </a:bodyPr>
          <a:lstStyle/>
          <a:p>
            <a:pPr algn="l">
              <a:lnSpc>
                <a:spcPts val="3840"/>
              </a:lnSpc>
            </a:pPr>
            <a:r>
              <a:rPr lang="en-US" sz="3200">
                <a:solidFill>
                  <a:srgbClr val="0070C0"/>
                </a:solidFill>
                <a:latin typeface="Arial"/>
              </a:rPr>
              <a:t>The CASE expression goes through conditions and returns a value when the first condition is met (like an if-then-else statement). So, once a condition is true, it will stop reading and return the result. If no conditions are true, it returns the value in the ELSE clause.</a:t>
            </a:r>
          </a:p>
        </p:txBody>
      </p:sp>
      <p:sp>
        <p:nvSpPr>
          <p:cNvPr id="5" name="TextBox 5"/>
          <p:cNvSpPr txBox="1"/>
          <p:nvPr/>
        </p:nvSpPr>
        <p:spPr>
          <a:xfrm>
            <a:off x="1457960" y="3404870"/>
            <a:ext cx="14629130" cy="3326130"/>
          </a:xfrm>
          <a:prstGeom prst="rect">
            <a:avLst/>
          </a:prstGeom>
        </p:spPr>
        <p:txBody>
          <a:bodyPr lIns="0" tIns="0" rIns="0" bIns="0" rtlCol="0" anchor="t">
            <a:spAutoFit/>
          </a:bodyPr>
          <a:lstStyle/>
          <a:p>
            <a:pPr algn="l">
              <a:lnSpc>
                <a:spcPts val="3359"/>
              </a:lnSpc>
            </a:pPr>
            <a:r>
              <a:rPr lang="en-US" sz="2799">
                <a:solidFill>
                  <a:srgbClr val="0070C0"/>
                </a:solidFill>
                <a:latin typeface="Arial"/>
              </a:rPr>
              <a:t>select  salary_detail . *,</a:t>
            </a:r>
          </a:p>
          <a:p>
            <a:pPr algn="l">
              <a:lnSpc>
                <a:spcPts val="3359"/>
              </a:lnSpc>
            </a:pPr>
            <a:r>
              <a:rPr lang="en-US" sz="2799">
                <a:solidFill>
                  <a:srgbClr val="0070C0"/>
                </a:solidFill>
                <a:latin typeface="Arial"/>
              </a:rPr>
              <a:t>case </a:t>
            </a:r>
          </a:p>
          <a:p>
            <a:pPr algn="l">
              <a:lnSpc>
                <a:spcPts val="3359"/>
              </a:lnSpc>
            </a:pPr>
            <a:r>
              <a:rPr lang="en-US" sz="2799">
                <a:solidFill>
                  <a:srgbClr val="0070C0"/>
                </a:solidFill>
                <a:latin typeface="Arial"/>
              </a:rPr>
              <a:t>when amount&gt;15000 then "high_salary "else "low_salary"</a:t>
            </a:r>
          </a:p>
          <a:p>
            <a:pPr algn="l">
              <a:lnSpc>
                <a:spcPts val="3359"/>
              </a:lnSpc>
            </a:pPr>
            <a:r>
              <a:rPr lang="en-US" sz="2799">
                <a:solidFill>
                  <a:srgbClr val="0070C0"/>
                </a:solidFill>
                <a:latin typeface="Arial"/>
              </a:rPr>
              <a:t>end as range_salary from salary_detail;</a:t>
            </a:r>
          </a:p>
        </p:txBody>
      </p:sp>
      <p:sp>
        <p:nvSpPr>
          <p:cNvPr id="6" name="Freeform 6" descr="case and end"/>
          <p:cNvSpPr/>
          <p:nvPr/>
        </p:nvSpPr>
        <p:spPr>
          <a:xfrm>
            <a:off x="1798320" y="5863590"/>
            <a:ext cx="9448800" cy="3524250"/>
          </a:xfrm>
          <a:custGeom>
            <a:avLst/>
            <a:gdLst/>
            <a:ahLst/>
            <a:cxnLst/>
            <a:rect l="l" t="t" r="r" b="b"/>
            <a:pathLst>
              <a:path w="9448800" h="3524250">
                <a:moveTo>
                  <a:pt x="0" y="0"/>
                </a:moveTo>
                <a:lnTo>
                  <a:pt x="9448800" y="0"/>
                </a:lnTo>
                <a:lnTo>
                  <a:pt x="9448800" y="3524250"/>
                </a:lnTo>
                <a:lnTo>
                  <a:pt x="0" y="3524250"/>
                </a:lnTo>
                <a:lnTo>
                  <a:pt x="0" y="0"/>
                </a:lnTo>
                <a:close/>
              </a:path>
            </a:pathLst>
          </a:custGeom>
          <a:blipFill>
            <a:blip r:embed="rId4"/>
            <a:stretch>
              <a:fillRect/>
            </a:stretch>
          </a:blipFill>
        </p:spPr>
      </p:sp>
    </p:spTree>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681536" y="5481438"/>
            <a:ext cx="914326" cy="914326"/>
          </a:xfrm>
          <a:custGeom>
            <a:avLst/>
            <a:gdLst/>
            <a:ahLst/>
            <a:cxnLst/>
            <a:rect l="l" t="t" r="r" b="b"/>
            <a:pathLst>
              <a:path w="914326" h="914326">
                <a:moveTo>
                  <a:pt x="0" y="0"/>
                </a:moveTo>
                <a:lnTo>
                  <a:pt x="914326" y="0"/>
                </a:lnTo>
                <a:lnTo>
                  <a:pt x="914326" y="914326"/>
                </a:lnTo>
                <a:lnTo>
                  <a:pt x="0" y="914326"/>
                </a:lnTo>
                <a:lnTo>
                  <a:pt x="0" y="0"/>
                </a:lnTo>
                <a:close/>
              </a:path>
            </a:pathLst>
          </a:custGeom>
          <a:blipFill>
            <a:blip r:embed="rId3"/>
            <a:stretch>
              <a:fillRect/>
            </a:stretch>
          </a:blipFill>
        </p:spPr>
      </p:sp>
      <p:sp>
        <p:nvSpPr>
          <p:cNvPr id="3" name="TextBox 3"/>
          <p:cNvSpPr txBox="1"/>
          <p:nvPr/>
        </p:nvSpPr>
        <p:spPr>
          <a:xfrm>
            <a:off x="737870" y="322580"/>
            <a:ext cx="12390120" cy="1066800"/>
          </a:xfrm>
          <a:prstGeom prst="rect">
            <a:avLst/>
          </a:prstGeom>
        </p:spPr>
        <p:txBody>
          <a:bodyPr lIns="0" tIns="0" rIns="0" bIns="0" rtlCol="0" anchor="t">
            <a:spAutoFit/>
          </a:bodyPr>
          <a:lstStyle/>
          <a:p>
            <a:pPr algn="ctr">
              <a:lnSpc>
                <a:spcPts val="6719"/>
              </a:lnSpc>
            </a:pPr>
            <a:r>
              <a:rPr lang="en-US" sz="5599">
                <a:solidFill>
                  <a:srgbClr val="0070C0"/>
                </a:solidFill>
                <a:latin typeface="Arial Bold"/>
              </a:rPr>
              <a:t>Double case with end statement:-</a:t>
            </a:r>
          </a:p>
        </p:txBody>
      </p:sp>
      <p:sp>
        <p:nvSpPr>
          <p:cNvPr id="4" name="Freeform 4"/>
          <p:cNvSpPr/>
          <p:nvPr/>
        </p:nvSpPr>
        <p:spPr>
          <a:xfrm>
            <a:off x="934720" y="1775460"/>
            <a:ext cx="8647430" cy="6642100"/>
          </a:xfrm>
          <a:custGeom>
            <a:avLst/>
            <a:gdLst/>
            <a:ahLst/>
            <a:cxnLst/>
            <a:rect l="l" t="t" r="r" b="b"/>
            <a:pathLst>
              <a:path w="8647430" h="6642100">
                <a:moveTo>
                  <a:pt x="0" y="0"/>
                </a:moveTo>
                <a:lnTo>
                  <a:pt x="8647430" y="0"/>
                </a:lnTo>
                <a:lnTo>
                  <a:pt x="8647430" y="6642100"/>
                </a:lnTo>
                <a:lnTo>
                  <a:pt x="0" y="6642100"/>
                </a:lnTo>
                <a:lnTo>
                  <a:pt x="0" y="0"/>
                </a:lnTo>
                <a:close/>
              </a:path>
            </a:pathLst>
          </a:custGeom>
          <a:blipFill>
            <a:blip r:embed="rId4"/>
            <a:stretch>
              <a:fillRect l="-15124" r="-15124"/>
            </a:stretch>
          </a:blipFill>
        </p:spPr>
      </p:sp>
      <p:sp>
        <p:nvSpPr>
          <p:cNvPr id="5" name="Freeform 5" descr="double case with end statement"/>
          <p:cNvSpPr/>
          <p:nvPr/>
        </p:nvSpPr>
        <p:spPr>
          <a:xfrm>
            <a:off x="7127240" y="3848100"/>
            <a:ext cx="9784080" cy="2331720"/>
          </a:xfrm>
          <a:custGeom>
            <a:avLst/>
            <a:gdLst/>
            <a:ahLst/>
            <a:cxnLst/>
            <a:rect l="l" t="t" r="r" b="b"/>
            <a:pathLst>
              <a:path w="9784080" h="2331720">
                <a:moveTo>
                  <a:pt x="0" y="0"/>
                </a:moveTo>
                <a:lnTo>
                  <a:pt x="9784080" y="0"/>
                </a:lnTo>
                <a:lnTo>
                  <a:pt x="9784080" y="2331720"/>
                </a:lnTo>
                <a:lnTo>
                  <a:pt x="0" y="2331720"/>
                </a:lnTo>
                <a:lnTo>
                  <a:pt x="0" y="0"/>
                </a:lnTo>
                <a:close/>
              </a:path>
            </a:pathLst>
          </a:custGeom>
          <a:blipFill>
            <a:blip r:embed="rId5"/>
            <a:stretch>
              <a:fillRect l="-9" r="-9"/>
            </a:stretch>
          </a:blipFill>
        </p:spPr>
      </p:sp>
    </p:spTree>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681536" y="5481438"/>
            <a:ext cx="914326" cy="914326"/>
          </a:xfrm>
          <a:custGeom>
            <a:avLst/>
            <a:gdLst/>
            <a:ahLst/>
            <a:cxnLst/>
            <a:rect l="l" t="t" r="r" b="b"/>
            <a:pathLst>
              <a:path w="914326" h="914326">
                <a:moveTo>
                  <a:pt x="0" y="0"/>
                </a:moveTo>
                <a:lnTo>
                  <a:pt x="914326" y="0"/>
                </a:lnTo>
                <a:lnTo>
                  <a:pt x="914326" y="914326"/>
                </a:lnTo>
                <a:lnTo>
                  <a:pt x="0" y="914326"/>
                </a:lnTo>
                <a:lnTo>
                  <a:pt x="0" y="0"/>
                </a:lnTo>
                <a:close/>
              </a:path>
            </a:pathLst>
          </a:custGeom>
          <a:blipFill>
            <a:blip r:embed="rId3"/>
            <a:stretch>
              <a:fillRect/>
            </a:stretch>
          </a:blipFill>
        </p:spPr>
      </p:sp>
      <p:grpSp>
        <p:nvGrpSpPr>
          <p:cNvPr id="3" name="Group 3"/>
          <p:cNvGrpSpPr/>
          <p:nvPr/>
        </p:nvGrpSpPr>
        <p:grpSpPr>
          <a:xfrm>
            <a:off x="3572" y="0"/>
            <a:ext cx="18285620" cy="1255068"/>
            <a:chOff x="0" y="0"/>
            <a:chExt cx="24380827" cy="1673424"/>
          </a:xfrm>
          <a:solidFill>
            <a:schemeClr val="accent5">
              <a:lumMod val="60000"/>
              <a:lumOff val="40000"/>
            </a:schemeClr>
          </a:solidFill>
        </p:grpSpPr>
        <p:sp>
          <p:nvSpPr>
            <p:cNvPr id="4" name="Freeform 4"/>
            <p:cNvSpPr/>
            <p:nvPr/>
          </p:nvSpPr>
          <p:spPr>
            <a:xfrm>
              <a:off x="0" y="0"/>
              <a:ext cx="24380825" cy="1673479"/>
            </a:xfrm>
            <a:custGeom>
              <a:avLst/>
              <a:gdLst/>
              <a:ahLst/>
              <a:cxnLst/>
              <a:rect l="l" t="t" r="r" b="b"/>
              <a:pathLst>
                <a:path w="24380825" h="1673479">
                  <a:moveTo>
                    <a:pt x="0" y="0"/>
                  </a:moveTo>
                  <a:lnTo>
                    <a:pt x="24380825" y="0"/>
                  </a:lnTo>
                  <a:lnTo>
                    <a:pt x="24380825" y="1673479"/>
                  </a:lnTo>
                  <a:lnTo>
                    <a:pt x="0" y="1673479"/>
                  </a:lnTo>
                  <a:close/>
                </a:path>
              </a:pathLst>
            </a:custGeom>
            <a:grpFill/>
          </p:spPr>
        </p:sp>
      </p:grpSp>
      <p:grpSp>
        <p:nvGrpSpPr>
          <p:cNvPr id="5" name="Group 5"/>
          <p:cNvGrpSpPr/>
          <p:nvPr/>
        </p:nvGrpSpPr>
        <p:grpSpPr>
          <a:xfrm>
            <a:off x="1192" y="8284370"/>
            <a:ext cx="18288000" cy="2002630"/>
            <a:chOff x="0" y="0"/>
            <a:chExt cx="24384000" cy="2670173"/>
          </a:xfrm>
          <a:solidFill>
            <a:schemeClr val="accent5">
              <a:lumMod val="60000"/>
              <a:lumOff val="40000"/>
            </a:schemeClr>
          </a:solidFill>
        </p:grpSpPr>
        <p:sp>
          <p:nvSpPr>
            <p:cNvPr id="6" name="Freeform 6"/>
            <p:cNvSpPr/>
            <p:nvPr/>
          </p:nvSpPr>
          <p:spPr>
            <a:xfrm>
              <a:off x="0" y="0"/>
              <a:ext cx="24384000" cy="2670175"/>
            </a:xfrm>
            <a:custGeom>
              <a:avLst/>
              <a:gdLst/>
              <a:ahLst/>
              <a:cxnLst/>
              <a:rect l="l" t="t" r="r" b="b"/>
              <a:pathLst>
                <a:path w="24384000" h="2670175">
                  <a:moveTo>
                    <a:pt x="24384000" y="2670175"/>
                  </a:moveTo>
                  <a:lnTo>
                    <a:pt x="24384000" y="0"/>
                  </a:lnTo>
                  <a:lnTo>
                    <a:pt x="0" y="2670175"/>
                  </a:lnTo>
                  <a:close/>
                </a:path>
              </a:pathLst>
            </a:custGeom>
            <a:grpFill/>
          </p:spPr>
        </p:sp>
      </p:grpSp>
      <p:sp>
        <p:nvSpPr>
          <p:cNvPr id="7" name="TextBox 7"/>
          <p:cNvSpPr txBox="1"/>
          <p:nvPr/>
        </p:nvSpPr>
        <p:spPr>
          <a:xfrm>
            <a:off x="1423670" y="2974340"/>
            <a:ext cx="14724380" cy="5100320"/>
          </a:xfrm>
          <a:prstGeom prst="rect">
            <a:avLst/>
          </a:prstGeom>
        </p:spPr>
        <p:txBody>
          <a:bodyPr lIns="0" tIns="0" rIns="0" bIns="0" rtlCol="0" anchor="t">
            <a:spAutoFit/>
          </a:bodyPr>
          <a:lstStyle/>
          <a:p>
            <a:pPr marL="868680" lvl="1" indent="-434340" algn="just">
              <a:lnSpc>
                <a:spcPts val="4320"/>
              </a:lnSpc>
              <a:buFont typeface="Arial"/>
              <a:buChar char="•"/>
            </a:pPr>
            <a:r>
              <a:rPr lang="en-US" sz="3600" dirty="0">
                <a:solidFill>
                  <a:srgbClr val="0070C0"/>
                </a:solidFill>
                <a:latin typeface="Arial"/>
              </a:rPr>
              <a:t>A stored procedure is a prepared SQL code that you can save, so the code can be reused over and over again.</a:t>
            </a:r>
          </a:p>
          <a:p>
            <a:pPr marL="868680" lvl="1" indent="-434340" algn="just">
              <a:lnSpc>
                <a:spcPts val="4320"/>
              </a:lnSpc>
            </a:pPr>
            <a:endParaRPr lang="en-US" sz="3600" dirty="0">
              <a:solidFill>
                <a:srgbClr val="0070C0"/>
              </a:solidFill>
              <a:latin typeface="Arial"/>
            </a:endParaRPr>
          </a:p>
          <a:p>
            <a:pPr marL="868680" lvl="1" indent="-434340" algn="just">
              <a:lnSpc>
                <a:spcPts val="4320"/>
              </a:lnSpc>
              <a:buFont typeface="Arial"/>
              <a:buChar char="•"/>
            </a:pPr>
            <a:r>
              <a:rPr lang="en-US" sz="3600" dirty="0">
                <a:solidFill>
                  <a:srgbClr val="0070C0"/>
                </a:solidFill>
                <a:latin typeface="Arial"/>
              </a:rPr>
              <a:t>So if you have an SQL query that you write over and over again, save it as a stored procedure, and then just call it to execute it.</a:t>
            </a:r>
          </a:p>
          <a:p>
            <a:pPr marL="868680" lvl="1" indent="-434340" algn="just">
              <a:lnSpc>
                <a:spcPts val="4320"/>
              </a:lnSpc>
            </a:pPr>
            <a:endParaRPr lang="en-US" sz="3600" dirty="0">
              <a:solidFill>
                <a:srgbClr val="0070C0"/>
              </a:solidFill>
              <a:latin typeface="Arial"/>
            </a:endParaRPr>
          </a:p>
          <a:p>
            <a:pPr marL="868680" lvl="1" indent="-434340" algn="just">
              <a:lnSpc>
                <a:spcPts val="4320"/>
              </a:lnSpc>
              <a:buFont typeface="Arial"/>
              <a:buChar char="•"/>
            </a:pPr>
            <a:r>
              <a:rPr lang="en-US" sz="3600" dirty="0">
                <a:solidFill>
                  <a:srgbClr val="0070C0"/>
                </a:solidFill>
                <a:latin typeface="Arial"/>
              </a:rPr>
              <a:t>You can also pass parameters to a stored procedure, so that the stored procedure can act based on the parameter value(s) that is passed.</a:t>
            </a:r>
          </a:p>
        </p:txBody>
      </p:sp>
      <p:sp>
        <p:nvSpPr>
          <p:cNvPr id="8" name="TextBox 8"/>
          <p:cNvSpPr txBox="1"/>
          <p:nvPr/>
        </p:nvSpPr>
        <p:spPr>
          <a:xfrm>
            <a:off x="-1134110" y="1474470"/>
            <a:ext cx="10166350" cy="1066800"/>
          </a:xfrm>
          <a:prstGeom prst="rect">
            <a:avLst/>
          </a:prstGeom>
        </p:spPr>
        <p:txBody>
          <a:bodyPr lIns="0" tIns="0" rIns="0" bIns="0" rtlCol="0" anchor="t">
            <a:spAutoFit/>
          </a:bodyPr>
          <a:lstStyle/>
          <a:p>
            <a:pPr algn="ctr">
              <a:lnSpc>
                <a:spcPts val="6719"/>
              </a:lnSpc>
            </a:pPr>
            <a:r>
              <a:rPr lang="en-US" sz="5599">
                <a:solidFill>
                  <a:srgbClr val="0070C0"/>
                </a:solidFill>
                <a:latin typeface="Arial Bold"/>
              </a:rPr>
              <a:t>Procedure:-</a:t>
            </a:r>
          </a:p>
        </p:txBody>
      </p:sp>
    </p:spTree>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681536" y="5481438"/>
            <a:ext cx="914326" cy="914326"/>
          </a:xfrm>
          <a:custGeom>
            <a:avLst/>
            <a:gdLst/>
            <a:ahLst/>
            <a:cxnLst/>
            <a:rect l="l" t="t" r="r" b="b"/>
            <a:pathLst>
              <a:path w="914326" h="914326">
                <a:moveTo>
                  <a:pt x="0" y="0"/>
                </a:moveTo>
                <a:lnTo>
                  <a:pt x="914326" y="0"/>
                </a:lnTo>
                <a:lnTo>
                  <a:pt x="914326" y="914326"/>
                </a:lnTo>
                <a:lnTo>
                  <a:pt x="0" y="914326"/>
                </a:lnTo>
                <a:lnTo>
                  <a:pt x="0" y="0"/>
                </a:lnTo>
                <a:close/>
              </a:path>
            </a:pathLst>
          </a:custGeom>
          <a:blipFill>
            <a:blip r:embed="rId3"/>
            <a:stretch>
              <a:fillRect/>
            </a:stretch>
          </a:blipFill>
        </p:spPr>
      </p:sp>
      <p:grpSp>
        <p:nvGrpSpPr>
          <p:cNvPr id="3" name="Group 3"/>
          <p:cNvGrpSpPr/>
          <p:nvPr/>
        </p:nvGrpSpPr>
        <p:grpSpPr>
          <a:xfrm>
            <a:off x="1192" y="8284370"/>
            <a:ext cx="18288000" cy="2002630"/>
            <a:chOff x="0" y="0"/>
            <a:chExt cx="24384000" cy="2670173"/>
          </a:xfrm>
          <a:solidFill>
            <a:schemeClr val="accent5">
              <a:lumMod val="60000"/>
              <a:lumOff val="40000"/>
            </a:schemeClr>
          </a:solidFill>
        </p:grpSpPr>
        <p:sp>
          <p:nvSpPr>
            <p:cNvPr id="4" name="Freeform 4"/>
            <p:cNvSpPr/>
            <p:nvPr/>
          </p:nvSpPr>
          <p:spPr>
            <a:xfrm>
              <a:off x="0" y="0"/>
              <a:ext cx="24384000" cy="2670175"/>
            </a:xfrm>
            <a:custGeom>
              <a:avLst/>
              <a:gdLst/>
              <a:ahLst/>
              <a:cxnLst/>
              <a:rect l="l" t="t" r="r" b="b"/>
              <a:pathLst>
                <a:path w="24384000" h="2670175">
                  <a:moveTo>
                    <a:pt x="24384000" y="2670175"/>
                  </a:moveTo>
                  <a:lnTo>
                    <a:pt x="24384000" y="0"/>
                  </a:lnTo>
                  <a:lnTo>
                    <a:pt x="0" y="2670175"/>
                  </a:lnTo>
                  <a:close/>
                </a:path>
              </a:pathLst>
            </a:custGeom>
            <a:grpFill/>
          </p:spPr>
        </p:sp>
      </p:grpSp>
      <p:sp>
        <p:nvSpPr>
          <p:cNvPr id="5" name="TextBox 5"/>
          <p:cNvSpPr txBox="1"/>
          <p:nvPr/>
        </p:nvSpPr>
        <p:spPr>
          <a:xfrm>
            <a:off x="-1710690" y="1428750"/>
            <a:ext cx="10166350" cy="1066800"/>
          </a:xfrm>
          <a:prstGeom prst="rect">
            <a:avLst/>
          </a:prstGeom>
        </p:spPr>
        <p:txBody>
          <a:bodyPr lIns="0" tIns="0" rIns="0" bIns="0" rtlCol="0" anchor="t">
            <a:spAutoFit/>
          </a:bodyPr>
          <a:lstStyle/>
          <a:p>
            <a:pPr algn="ctr">
              <a:lnSpc>
                <a:spcPts val="6719"/>
              </a:lnSpc>
            </a:pPr>
            <a:r>
              <a:rPr lang="en-US" sz="5599">
                <a:solidFill>
                  <a:srgbClr val="0070C0"/>
                </a:solidFill>
                <a:latin typeface="Arial Bold"/>
              </a:rPr>
              <a:t>Procedure:-</a:t>
            </a:r>
          </a:p>
        </p:txBody>
      </p:sp>
      <p:grpSp>
        <p:nvGrpSpPr>
          <p:cNvPr id="6" name="Group 6"/>
          <p:cNvGrpSpPr/>
          <p:nvPr/>
        </p:nvGrpSpPr>
        <p:grpSpPr>
          <a:xfrm>
            <a:off x="3572" y="0"/>
            <a:ext cx="18285620" cy="1255068"/>
            <a:chOff x="0" y="0"/>
            <a:chExt cx="24380827" cy="1673424"/>
          </a:xfrm>
          <a:solidFill>
            <a:schemeClr val="accent5">
              <a:lumMod val="60000"/>
              <a:lumOff val="40000"/>
            </a:schemeClr>
          </a:solidFill>
        </p:grpSpPr>
        <p:sp>
          <p:nvSpPr>
            <p:cNvPr id="7" name="Freeform 7"/>
            <p:cNvSpPr/>
            <p:nvPr/>
          </p:nvSpPr>
          <p:spPr>
            <a:xfrm>
              <a:off x="0" y="0"/>
              <a:ext cx="24380825" cy="1673479"/>
            </a:xfrm>
            <a:custGeom>
              <a:avLst/>
              <a:gdLst/>
              <a:ahLst/>
              <a:cxnLst/>
              <a:rect l="l" t="t" r="r" b="b"/>
              <a:pathLst>
                <a:path w="24380825" h="1673479">
                  <a:moveTo>
                    <a:pt x="0" y="0"/>
                  </a:moveTo>
                  <a:lnTo>
                    <a:pt x="24380825" y="0"/>
                  </a:lnTo>
                  <a:lnTo>
                    <a:pt x="24380825" y="1673479"/>
                  </a:lnTo>
                  <a:lnTo>
                    <a:pt x="0" y="1673479"/>
                  </a:lnTo>
                  <a:close/>
                </a:path>
              </a:pathLst>
            </a:custGeom>
            <a:grpFill/>
          </p:spPr>
        </p:sp>
      </p:grpSp>
      <p:sp>
        <p:nvSpPr>
          <p:cNvPr id="8" name="Freeform 8"/>
          <p:cNvSpPr/>
          <p:nvPr/>
        </p:nvSpPr>
        <p:spPr>
          <a:xfrm>
            <a:off x="2209800" y="3344177"/>
            <a:ext cx="8475980" cy="4145280"/>
          </a:xfrm>
          <a:custGeom>
            <a:avLst/>
            <a:gdLst/>
            <a:ahLst/>
            <a:cxnLst/>
            <a:rect l="l" t="t" r="r" b="b"/>
            <a:pathLst>
              <a:path w="8475980" h="4145280">
                <a:moveTo>
                  <a:pt x="0" y="0"/>
                </a:moveTo>
                <a:lnTo>
                  <a:pt x="8475980" y="0"/>
                </a:lnTo>
                <a:lnTo>
                  <a:pt x="8475980" y="4145280"/>
                </a:lnTo>
                <a:lnTo>
                  <a:pt x="0" y="4145280"/>
                </a:lnTo>
                <a:lnTo>
                  <a:pt x="0" y="0"/>
                </a:lnTo>
                <a:close/>
              </a:path>
            </a:pathLst>
          </a:custGeom>
          <a:blipFill>
            <a:blip r:embed="rId4"/>
            <a:stretch>
              <a:fillRect t="-4957" b="-4957"/>
            </a:stretch>
          </a:blipFill>
        </p:spPr>
      </p:sp>
    </p:spTree>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681536" y="5481438"/>
            <a:ext cx="914326" cy="914326"/>
          </a:xfrm>
          <a:custGeom>
            <a:avLst/>
            <a:gdLst/>
            <a:ahLst/>
            <a:cxnLst/>
            <a:rect l="l" t="t" r="r" b="b"/>
            <a:pathLst>
              <a:path w="914326" h="914326">
                <a:moveTo>
                  <a:pt x="0" y="0"/>
                </a:moveTo>
                <a:lnTo>
                  <a:pt x="914326" y="0"/>
                </a:lnTo>
                <a:lnTo>
                  <a:pt x="914326" y="914326"/>
                </a:lnTo>
                <a:lnTo>
                  <a:pt x="0" y="914326"/>
                </a:lnTo>
                <a:lnTo>
                  <a:pt x="0" y="0"/>
                </a:lnTo>
                <a:close/>
              </a:path>
            </a:pathLst>
          </a:custGeom>
          <a:blipFill>
            <a:blip r:embed="rId3"/>
            <a:stretch>
              <a:fillRect/>
            </a:stretch>
          </a:blipFill>
        </p:spPr>
      </p:sp>
      <p:grpSp>
        <p:nvGrpSpPr>
          <p:cNvPr id="3" name="Group 3"/>
          <p:cNvGrpSpPr/>
          <p:nvPr/>
        </p:nvGrpSpPr>
        <p:grpSpPr>
          <a:xfrm>
            <a:off x="1192" y="8284370"/>
            <a:ext cx="18288000" cy="2002630"/>
            <a:chOff x="0" y="0"/>
            <a:chExt cx="24384000" cy="2670173"/>
          </a:xfrm>
          <a:solidFill>
            <a:schemeClr val="accent5">
              <a:lumMod val="60000"/>
              <a:lumOff val="40000"/>
            </a:schemeClr>
          </a:solidFill>
        </p:grpSpPr>
        <p:sp>
          <p:nvSpPr>
            <p:cNvPr id="4" name="Freeform 4"/>
            <p:cNvSpPr/>
            <p:nvPr/>
          </p:nvSpPr>
          <p:spPr>
            <a:xfrm>
              <a:off x="0" y="0"/>
              <a:ext cx="24384000" cy="2670175"/>
            </a:xfrm>
            <a:custGeom>
              <a:avLst/>
              <a:gdLst/>
              <a:ahLst/>
              <a:cxnLst/>
              <a:rect l="l" t="t" r="r" b="b"/>
              <a:pathLst>
                <a:path w="24384000" h="2670175">
                  <a:moveTo>
                    <a:pt x="24384000" y="2670175"/>
                  </a:moveTo>
                  <a:lnTo>
                    <a:pt x="24384000" y="0"/>
                  </a:lnTo>
                  <a:lnTo>
                    <a:pt x="0" y="2670175"/>
                  </a:lnTo>
                  <a:close/>
                </a:path>
              </a:pathLst>
            </a:custGeom>
            <a:grpFill/>
          </p:spPr>
        </p:sp>
      </p:grpSp>
      <p:sp>
        <p:nvSpPr>
          <p:cNvPr id="5" name="TextBox 5"/>
          <p:cNvSpPr txBox="1"/>
          <p:nvPr/>
        </p:nvSpPr>
        <p:spPr>
          <a:xfrm>
            <a:off x="-1997710" y="1428750"/>
            <a:ext cx="10166350" cy="1066800"/>
          </a:xfrm>
          <a:prstGeom prst="rect">
            <a:avLst/>
          </a:prstGeom>
        </p:spPr>
        <p:txBody>
          <a:bodyPr lIns="0" tIns="0" rIns="0" bIns="0" rtlCol="0" anchor="t">
            <a:spAutoFit/>
          </a:bodyPr>
          <a:lstStyle/>
          <a:p>
            <a:pPr algn="ctr">
              <a:lnSpc>
                <a:spcPts val="6719"/>
              </a:lnSpc>
            </a:pPr>
            <a:r>
              <a:rPr lang="en-US" sz="5599">
                <a:solidFill>
                  <a:srgbClr val="0070C0"/>
                </a:solidFill>
                <a:latin typeface="Arial Bold"/>
              </a:rPr>
              <a:t>Trigger:-</a:t>
            </a:r>
          </a:p>
        </p:txBody>
      </p:sp>
      <p:sp>
        <p:nvSpPr>
          <p:cNvPr id="6" name="TextBox 6"/>
          <p:cNvSpPr txBox="1"/>
          <p:nvPr/>
        </p:nvSpPr>
        <p:spPr>
          <a:xfrm>
            <a:off x="1601470" y="2754630"/>
            <a:ext cx="14697710" cy="4400550"/>
          </a:xfrm>
          <a:prstGeom prst="rect">
            <a:avLst/>
          </a:prstGeom>
        </p:spPr>
        <p:txBody>
          <a:bodyPr lIns="0" tIns="0" rIns="0" bIns="0" rtlCol="0" anchor="t">
            <a:spAutoFit/>
          </a:bodyPr>
          <a:lstStyle/>
          <a:p>
            <a:pPr marL="868680" lvl="1" indent="-434340" algn="just">
              <a:lnSpc>
                <a:spcPts val="4320"/>
              </a:lnSpc>
              <a:buFont typeface="Arial"/>
              <a:buChar char="•"/>
            </a:pPr>
            <a:r>
              <a:rPr lang="en-US" sz="3600">
                <a:solidFill>
                  <a:srgbClr val="0070C0"/>
                </a:solidFill>
                <a:latin typeface="Arial"/>
              </a:rPr>
              <a:t>A trigger is a set of actions that are run automatically when a specified change operation (SQL INSERT, UPDATE, or DELETE statement) is performed on a specified table. </a:t>
            </a:r>
          </a:p>
          <a:p>
            <a:pPr marL="868680" lvl="1" indent="-434340" algn="just">
              <a:lnSpc>
                <a:spcPts val="4320"/>
              </a:lnSpc>
            </a:pPr>
            <a:endParaRPr lang="en-US" sz="3600">
              <a:solidFill>
                <a:srgbClr val="0070C0"/>
              </a:solidFill>
              <a:latin typeface="Arial"/>
            </a:endParaRPr>
          </a:p>
          <a:p>
            <a:pPr marL="868680" lvl="1" indent="-434340" algn="just">
              <a:lnSpc>
                <a:spcPts val="4320"/>
              </a:lnSpc>
              <a:buFont typeface="Arial"/>
              <a:buChar char="•"/>
            </a:pPr>
            <a:r>
              <a:rPr lang="en-US" sz="3600">
                <a:solidFill>
                  <a:srgbClr val="0070C0"/>
                </a:solidFill>
                <a:latin typeface="Arial"/>
              </a:rPr>
              <a:t>Triggers are useful for tasks such as enforcing business rules, validating input data, and keeping an audit trail.</a:t>
            </a:r>
          </a:p>
        </p:txBody>
      </p:sp>
      <p:grpSp>
        <p:nvGrpSpPr>
          <p:cNvPr id="7" name="Group 7"/>
          <p:cNvGrpSpPr/>
          <p:nvPr/>
        </p:nvGrpSpPr>
        <p:grpSpPr>
          <a:xfrm>
            <a:off x="3572" y="0"/>
            <a:ext cx="18285620" cy="1255068"/>
            <a:chOff x="0" y="0"/>
            <a:chExt cx="24380827" cy="1673424"/>
          </a:xfrm>
          <a:solidFill>
            <a:schemeClr val="accent5">
              <a:lumMod val="60000"/>
              <a:lumOff val="40000"/>
            </a:schemeClr>
          </a:solidFill>
        </p:grpSpPr>
        <p:sp>
          <p:nvSpPr>
            <p:cNvPr id="8" name="Freeform 8"/>
            <p:cNvSpPr/>
            <p:nvPr/>
          </p:nvSpPr>
          <p:spPr>
            <a:xfrm>
              <a:off x="0" y="0"/>
              <a:ext cx="24380825" cy="1673479"/>
            </a:xfrm>
            <a:custGeom>
              <a:avLst/>
              <a:gdLst/>
              <a:ahLst/>
              <a:cxnLst/>
              <a:rect l="l" t="t" r="r" b="b"/>
              <a:pathLst>
                <a:path w="24380825" h="1673479">
                  <a:moveTo>
                    <a:pt x="0" y="0"/>
                  </a:moveTo>
                  <a:lnTo>
                    <a:pt x="24380825" y="0"/>
                  </a:lnTo>
                  <a:lnTo>
                    <a:pt x="24380825" y="1673479"/>
                  </a:lnTo>
                  <a:lnTo>
                    <a:pt x="0" y="1673479"/>
                  </a:lnTo>
                  <a:close/>
                </a:path>
              </a:pathLst>
            </a:custGeom>
            <a:grpFill/>
          </p:spPr>
        </p:sp>
      </p:gr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681536" y="5481438"/>
            <a:ext cx="914326" cy="914326"/>
          </a:xfrm>
          <a:custGeom>
            <a:avLst/>
            <a:gdLst/>
            <a:ahLst/>
            <a:cxnLst/>
            <a:rect l="l" t="t" r="r" b="b"/>
            <a:pathLst>
              <a:path w="914326" h="914326">
                <a:moveTo>
                  <a:pt x="0" y="0"/>
                </a:moveTo>
                <a:lnTo>
                  <a:pt x="914326" y="0"/>
                </a:lnTo>
                <a:lnTo>
                  <a:pt x="914326" y="914326"/>
                </a:lnTo>
                <a:lnTo>
                  <a:pt x="0" y="914326"/>
                </a:lnTo>
                <a:lnTo>
                  <a:pt x="0" y="0"/>
                </a:lnTo>
                <a:close/>
              </a:path>
            </a:pathLst>
          </a:custGeom>
          <a:blipFill>
            <a:blip r:embed="rId3"/>
            <a:stretch>
              <a:fillRect/>
            </a:stretch>
          </a:blipFill>
        </p:spPr>
      </p:sp>
      <p:grpSp>
        <p:nvGrpSpPr>
          <p:cNvPr id="3" name="Group 3"/>
          <p:cNvGrpSpPr/>
          <p:nvPr/>
        </p:nvGrpSpPr>
        <p:grpSpPr>
          <a:xfrm>
            <a:off x="1192" y="8284370"/>
            <a:ext cx="18288000" cy="2002630"/>
            <a:chOff x="0" y="0"/>
            <a:chExt cx="24384000" cy="2670173"/>
          </a:xfrm>
          <a:solidFill>
            <a:schemeClr val="accent5">
              <a:lumMod val="60000"/>
              <a:lumOff val="40000"/>
            </a:schemeClr>
          </a:solidFill>
        </p:grpSpPr>
        <p:sp>
          <p:nvSpPr>
            <p:cNvPr id="4" name="Freeform 4"/>
            <p:cNvSpPr/>
            <p:nvPr/>
          </p:nvSpPr>
          <p:spPr>
            <a:xfrm>
              <a:off x="0" y="0"/>
              <a:ext cx="24384000" cy="2670175"/>
            </a:xfrm>
            <a:custGeom>
              <a:avLst/>
              <a:gdLst/>
              <a:ahLst/>
              <a:cxnLst/>
              <a:rect l="l" t="t" r="r" b="b"/>
              <a:pathLst>
                <a:path w="24384000" h="2670175">
                  <a:moveTo>
                    <a:pt x="24384000" y="2670175"/>
                  </a:moveTo>
                  <a:lnTo>
                    <a:pt x="24384000" y="0"/>
                  </a:lnTo>
                  <a:lnTo>
                    <a:pt x="0" y="2670175"/>
                  </a:lnTo>
                  <a:close/>
                </a:path>
              </a:pathLst>
            </a:custGeom>
            <a:grpFill/>
          </p:spPr>
        </p:sp>
      </p:grpSp>
      <p:sp>
        <p:nvSpPr>
          <p:cNvPr id="5" name="TextBox 5"/>
          <p:cNvSpPr txBox="1"/>
          <p:nvPr/>
        </p:nvSpPr>
        <p:spPr>
          <a:xfrm>
            <a:off x="737870" y="601345"/>
            <a:ext cx="10166350" cy="1199515"/>
          </a:xfrm>
          <a:prstGeom prst="rect">
            <a:avLst/>
          </a:prstGeom>
        </p:spPr>
        <p:txBody>
          <a:bodyPr lIns="0" tIns="0" rIns="0" bIns="0" rtlCol="0" anchor="t">
            <a:spAutoFit/>
          </a:bodyPr>
          <a:lstStyle/>
          <a:p>
            <a:pPr algn="ctr">
              <a:lnSpc>
                <a:spcPts val="7680"/>
              </a:lnSpc>
            </a:pPr>
            <a:r>
              <a:rPr lang="en-US" sz="6400">
                <a:solidFill>
                  <a:srgbClr val="0070C0"/>
                </a:solidFill>
                <a:latin typeface="Arial Bold"/>
              </a:rPr>
              <a:t>Database Creation:</a:t>
            </a:r>
          </a:p>
        </p:txBody>
      </p:sp>
      <p:sp>
        <p:nvSpPr>
          <p:cNvPr id="6" name="TextBox 6"/>
          <p:cNvSpPr txBox="1"/>
          <p:nvPr/>
        </p:nvSpPr>
        <p:spPr>
          <a:xfrm>
            <a:off x="1314450" y="2070100"/>
            <a:ext cx="15212060" cy="2058670"/>
          </a:xfrm>
          <a:prstGeom prst="rect">
            <a:avLst/>
          </a:prstGeom>
        </p:spPr>
        <p:txBody>
          <a:bodyPr lIns="0" tIns="0" rIns="0" bIns="0" rtlCol="0" anchor="t">
            <a:spAutoFit/>
          </a:bodyPr>
          <a:lstStyle/>
          <a:p>
            <a:pPr algn="just">
              <a:lnSpc>
                <a:spcPts val="5759"/>
              </a:lnSpc>
            </a:pPr>
            <a:r>
              <a:rPr lang="en-US" sz="4800">
                <a:solidFill>
                  <a:srgbClr val="0070C0"/>
                </a:solidFill>
                <a:latin typeface="Arial"/>
              </a:rPr>
              <a:t>The create database statement is used to create a new SQL database.</a:t>
            </a:r>
          </a:p>
          <a:p>
            <a:pPr algn="just">
              <a:lnSpc>
                <a:spcPts val="5759"/>
              </a:lnSpc>
            </a:pPr>
            <a:endParaRPr lang="en-US" sz="4800">
              <a:solidFill>
                <a:srgbClr val="0070C0"/>
              </a:solidFill>
              <a:latin typeface="Arial"/>
            </a:endParaRPr>
          </a:p>
        </p:txBody>
      </p:sp>
      <p:sp>
        <p:nvSpPr>
          <p:cNvPr id="7" name="TextBox 7"/>
          <p:cNvSpPr txBox="1"/>
          <p:nvPr/>
        </p:nvSpPr>
        <p:spPr>
          <a:xfrm>
            <a:off x="1457960" y="4239895"/>
            <a:ext cx="15966440" cy="791845"/>
          </a:xfrm>
          <a:prstGeom prst="rect">
            <a:avLst/>
          </a:prstGeom>
        </p:spPr>
        <p:txBody>
          <a:bodyPr lIns="0" tIns="0" rIns="0" bIns="0" rtlCol="0" anchor="t">
            <a:spAutoFit/>
          </a:bodyPr>
          <a:lstStyle/>
          <a:p>
            <a:pPr marL="965200" lvl="1" indent="-482600" algn="just">
              <a:lnSpc>
                <a:spcPts val="4800"/>
              </a:lnSpc>
              <a:buFont typeface="Arial"/>
              <a:buChar char="•"/>
            </a:pPr>
            <a:r>
              <a:rPr lang="en-US" sz="4000">
                <a:solidFill>
                  <a:srgbClr val="0070C0"/>
                </a:solidFill>
                <a:latin typeface="Arial Bold"/>
              </a:rPr>
              <a:t>create database project;</a:t>
            </a:r>
          </a:p>
        </p:txBody>
      </p:sp>
      <p:sp>
        <p:nvSpPr>
          <p:cNvPr id="8" name="Freeform 8" descr="database"/>
          <p:cNvSpPr/>
          <p:nvPr/>
        </p:nvSpPr>
        <p:spPr>
          <a:xfrm>
            <a:off x="3238500" y="5576570"/>
            <a:ext cx="8591550" cy="3276600"/>
          </a:xfrm>
          <a:custGeom>
            <a:avLst/>
            <a:gdLst/>
            <a:ahLst/>
            <a:cxnLst/>
            <a:rect l="l" t="t" r="r" b="b"/>
            <a:pathLst>
              <a:path w="8591550" h="3276600">
                <a:moveTo>
                  <a:pt x="0" y="0"/>
                </a:moveTo>
                <a:lnTo>
                  <a:pt x="8591550" y="0"/>
                </a:lnTo>
                <a:lnTo>
                  <a:pt x="8591550" y="3276600"/>
                </a:lnTo>
                <a:lnTo>
                  <a:pt x="0" y="3276600"/>
                </a:lnTo>
                <a:lnTo>
                  <a:pt x="0" y="0"/>
                </a:lnTo>
                <a:close/>
              </a:path>
            </a:pathLst>
          </a:custGeom>
          <a:blipFill>
            <a:blip r:embed="rId4"/>
            <a:stretch>
              <a:fillRect/>
            </a:stretch>
          </a:blipFill>
        </p:spPr>
      </p:sp>
    </p:spTree>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864090" y="1921510"/>
            <a:ext cx="6205220" cy="773430"/>
            <a:chOff x="0" y="0"/>
            <a:chExt cx="8273627" cy="1031240"/>
          </a:xfrm>
        </p:grpSpPr>
        <p:sp>
          <p:nvSpPr>
            <p:cNvPr id="3" name="Freeform 3"/>
            <p:cNvSpPr/>
            <p:nvPr/>
          </p:nvSpPr>
          <p:spPr>
            <a:xfrm>
              <a:off x="0" y="0"/>
              <a:ext cx="8273669" cy="1031240"/>
            </a:xfrm>
            <a:custGeom>
              <a:avLst/>
              <a:gdLst/>
              <a:ahLst/>
              <a:cxnLst/>
              <a:rect l="l" t="t" r="r" b="b"/>
              <a:pathLst>
                <a:path w="8273669" h="1031240">
                  <a:moveTo>
                    <a:pt x="0" y="0"/>
                  </a:moveTo>
                  <a:lnTo>
                    <a:pt x="8273669" y="0"/>
                  </a:lnTo>
                  <a:lnTo>
                    <a:pt x="8273669" y="1031240"/>
                  </a:lnTo>
                  <a:lnTo>
                    <a:pt x="0" y="1031240"/>
                  </a:lnTo>
                  <a:close/>
                </a:path>
              </a:pathLst>
            </a:custGeom>
            <a:solidFill>
              <a:srgbClr val="0070C0"/>
            </a:solidFill>
          </p:spPr>
        </p:sp>
        <p:sp>
          <p:nvSpPr>
            <p:cNvPr id="4" name="TextBox 4"/>
            <p:cNvSpPr txBox="1"/>
            <p:nvPr/>
          </p:nvSpPr>
          <p:spPr>
            <a:xfrm>
              <a:off x="0" y="-76200"/>
              <a:ext cx="8273627" cy="1107440"/>
            </a:xfrm>
            <a:prstGeom prst="rect">
              <a:avLst/>
            </a:prstGeom>
          </p:spPr>
          <p:txBody>
            <a:bodyPr lIns="50800" tIns="50800" rIns="50800" bIns="50800" rtlCol="0" anchor="ctr"/>
            <a:lstStyle/>
            <a:p>
              <a:pPr algn="ctr">
                <a:lnSpc>
                  <a:spcPts val="4320"/>
                </a:lnSpc>
              </a:pPr>
              <a:r>
                <a:rPr lang="en-US" sz="3600">
                  <a:solidFill>
                    <a:srgbClr val="FFFFFF"/>
                  </a:solidFill>
                  <a:latin typeface="Arial"/>
                </a:rPr>
                <a:t>BEFORE INSERT</a:t>
              </a:r>
            </a:p>
          </p:txBody>
        </p:sp>
      </p:grpSp>
      <p:grpSp>
        <p:nvGrpSpPr>
          <p:cNvPr id="5" name="Group 5"/>
          <p:cNvGrpSpPr/>
          <p:nvPr/>
        </p:nvGrpSpPr>
        <p:grpSpPr>
          <a:xfrm>
            <a:off x="9862820" y="2955290"/>
            <a:ext cx="6206490" cy="773430"/>
            <a:chOff x="0" y="0"/>
            <a:chExt cx="8275320" cy="1031240"/>
          </a:xfrm>
        </p:grpSpPr>
        <p:sp>
          <p:nvSpPr>
            <p:cNvPr id="6" name="Freeform 6"/>
            <p:cNvSpPr/>
            <p:nvPr/>
          </p:nvSpPr>
          <p:spPr>
            <a:xfrm>
              <a:off x="0" y="0"/>
              <a:ext cx="8275320" cy="1031240"/>
            </a:xfrm>
            <a:custGeom>
              <a:avLst/>
              <a:gdLst/>
              <a:ahLst/>
              <a:cxnLst/>
              <a:rect l="l" t="t" r="r" b="b"/>
              <a:pathLst>
                <a:path w="8275320" h="1031240">
                  <a:moveTo>
                    <a:pt x="0" y="0"/>
                  </a:moveTo>
                  <a:lnTo>
                    <a:pt x="8275320" y="0"/>
                  </a:lnTo>
                  <a:lnTo>
                    <a:pt x="8275320" y="1031240"/>
                  </a:lnTo>
                  <a:lnTo>
                    <a:pt x="0" y="1031240"/>
                  </a:lnTo>
                  <a:close/>
                </a:path>
              </a:pathLst>
            </a:custGeom>
            <a:solidFill>
              <a:srgbClr val="0070C0"/>
            </a:solidFill>
          </p:spPr>
        </p:sp>
        <p:sp>
          <p:nvSpPr>
            <p:cNvPr id="7" name="TextBox 7"/>
            <p:cNvSpPr txBox="1"/>
            <p:nvPr/>
          </p:nvSpPr>
          <p:spPr>
            <a:xfrm>
              <a:off x="0" y="-76200"/>
              <a:ext cx="8275320" cy="1107440"/>
            </a:xfrm>
            <a:prstGeom prst="rect">
              <a:avLst/>
            </a:prstGeom>
          </p:spPr>
          <p:txBody>
            <a:bodyPr lIns="50800" tIns="50800" rIns="50800" bIns="50800" rtlCol="0" anchor="ctr"/>
            <a:lstStyle/>
            <a:p>
              <a:pPr algn="ctr">
                <a:lnSpc>
                  <a:spcPts val="4320"/>
                </a:lnSpc>
              </a:pPr>
              <a:r>
                <a:rPr lang="en-US" sz="3600">
                  <a:solidFill>
                    <a:srgbClr val="FFFFFF"/>
                  </a:solidFill>
                  <a:latin typeface="Arial"/>
                </a:rPr>
                <a:t>AFTER INSERT</a:t>
              </a:r>
            </a:p>
          </p:txBody>
        </p:sp>
      </p:grpSp>
      <p:grpSp>
        <p:nvGrpSpPr>
          <p:cNvPr id="8" name="Group 8"/>
          <p:cNvGrpSpPr/>
          <p:nvPr/>
        </p:nvGrpSpPr>
        <p:grpSpPr>
          <a:xfrm>
            <a:off x="9867900" y="4121150"/>
            <a:ext cx="6201410" cy="773430"/>
            <a:chOff x="0" y="0"/>
            <a:chExt cx="8268547" cy="1031240"/>
          </a:xfrm>
        </p:grpSpPr>
        <p:sp>
          <p:nvSpPr>
            <p:cNvPr id="9" name="Freeform 9"/>
            <p:cNvSpPr/>
            <p:nvPr/>
          </p:nvSpPr>
          <p:spPr>
            <a:xfrm>
              <a:off x="0" y="0"/>
              <a:ext cx="8268589" cy="1031240"/>
            </a:xfrm>
            <a:custGeom>
              <a:avLst/>
              <a:gdLst/>
              <a:ahLst/>
              <a:cxnLst/>
              <a:rect l="l" t="t" r="r" b="b"/>
              <a:pathLst>
                <a:path w="8268589" h="1031240">
                  <a:moveTo>
                    <a:pt x="0" y="0"/>
                  </a:moveTo>
                  <a:lnTo>
                    <a:pt x="8268589" y="0"/>
                  </a:lnTo>
                  <a:lnTo>
                    <a:pt x="8268589" y="1031240"/>
                  </a:lnTo>
                  <a:lnTo>
                    <a:pt x="0" y="1031240"/>
                  </a:lnTo>
                  <a:close/>
                </a:path>
              </a:pathLst>
            </a:custGeom>
            <a:solidFill>
              <a:srgbClr val="0070C0"/>
            </a:solidFill>
          </p:spPr>
        </p:sp>
        <p:sp>
          <p:nvSpPr>
            <p:cNvPr id="10" name="TextBox 10"/>
            <p:cNvSpPr txBox="1"/>
            <p:nvPr/>
          </p:nvSpPr>
          <p:spPr>
            <a:xfrm>
              <a:off x="0" y="-76200"/>
              <a:ext cx="8268547" cy="1107440"/>
            </a:xfrm>
            <a:prstGeom prst="rect">
              <a:avLst/>
            </a:prstGeom>
          </p:spPr>
          <p:txBody>
            <a:bodyPr lIns="50800" tIns="50800" rIns="50800" bIns="50800" rtlCol="0" anchor="ctr"/>
            <a:lstStyle/>
            <a:p>
              <a:pPr algn="ctr">
                <a:lnSpc>
                  <a:spcPts val="4320"/>
                </a:lnSpc>
              </a:pPr>
              <a:r>
                <a:rPr lang="en-US" sz="3600">
                  <a:solidFill>
                    <a:srgbClr val="FFFFFF"/>
                  </a:solidFill>
                  <a:latin typeface="Arial"/>
                </a:rPr>
                <a:t>BEFORE UPDATE</a:t>
              </a:r>
            </a:p>
          </p:txBody>
        </p:sp>
      </p:grpSp>
      <p:sp>
        <p:nvSpPr>
          <p:cNvPr id="11" name="TextBox 11"/>
          <p:cNvSpPr txBox="1"/>
          <p:nvPr/>
        </p:nvSpPr>
        <p:spPr>
          <a:xfrm>
            <a:off x="1314662" y="4024011"/>
            <a:ext cx="7123430" cy="3542665"/>
          </a:xfrm>
          <a:prstGeom prst="rect">
            <a:avLst/>
          </a:prstGeom>
        </p:spPr>
        <p:txBody>
          <a:bodyPr lIns="0" tIns="0" rIns="0" bIns="0" rtlCol="0" anchor="t">
            <a:spAutoFit/>
          </a:bodyPr>
          <a:lstStyle/>
          <a:p>
            <a:pPr algn="ctr">
              <a:lnSpc>
                <a:spcPts val="8640"/>
              </a:lnSpc>
            </a:pPr>
            <a:r>
              <a:rPr lang="en-US" sz="7200">
                <a:solidFill>
                  <a:srgbClr val="0070C0"/>
                </a:solidFill>
                <a:latin typeface="Arial Bold"/>
              </a:rPr>
              <a:t>TRIGGERS</a:t>
            </a:r>
          </a:p>
        </p:txBody>
      </p:sp>
      <p:grpSp>
        <p:nvGrpSpPr>
          <p:cNvPr id="12" name="Group 12"/>
          <p:cNvGrpSpPr/>
          <p:nvPr/>
        </p:nvGrpSpPr>
        <p:grpSpPr>
          <a:xfrm>
            <a:off x="3572" y="0"/>
            <a:ext cx="18285620" cy="1255068"/>
            <a:chOff x="0" y="0"/>
            <a:chExt cx="24380827" cy="1673424"/>
          </a:xfrm>
          <a:solidFill>
            <a:schemeClr val="accent5">
              <a:lumMod val="60000"/>
              <a:lumOff val="40000"/>
            </a:schemeClr>
          </a:solidFill>
        </p:grpSpPr>
        <p:sp>
          <p:nvSpPr>
            <p:cNvPr id="13" name="Freeform 13"/>
            <p:cNvSpPr/>
            <p:nvPr/>
          </p:nvSpPr>
          <p:spPr>
            <a:xfrm>
              <a:off x="0" y="0"/>
              <a:ext cx="24380825" cy="1673479"/>
            </a:xfrm>
            <a:custGeom>
              <a:avLst/>
              <a:gdLst/>
              <a:ahLst/>
              <a:cxnLst/>
              <a:rect l="l" t="t" r="r" b="b"/>
              <a:pathLst>
                <a:path w="24380825" h="1673479">
                  <a:moveTo>
                    <a:pt x="0" y="0"/>
                  </a:moveTo>
                  <a:lnTo>
                    <a:pt x="24380825" y="0"/>
                  </a:lnTo>
                  <a:lnTo>
                    <a:pt x="24380825" y="1673479"/>
                  </a:lnTo>
                  <a:lnTo>
                    <a:pt x="0" y="1673479"/>
                  </a:lnTo>
                  <a:close/>
                </a:path>
              </a:pathLst>
            </a:custGeom>
            <a:solidFill>
              <a:schemeClr val="accent5">
                <a:lumMod val="60000"/>
                <a:lumOff val="40000"/>
              </a:schemeClr>
            </a:solidFill>
          </p:spPr>
        </p:sp>
      </p:grpSp>
      <p:grpSp>
        <p:nvGrpSpPr>
          <p:cNvPr id="14" name="Group 14"/>
          <p:cNvGrpSpPr/>
          <p:nvPr/>
        </p:nvGrpSpPr>
        <p:grpSpPr>
          <a:xfrm>
            <a:off x="9867900" y="5424170"/>
            <a:ext cx="6346190" cy="773430"/>
            <a:chOff x="0" y="0"/>
            <a:chExt cx="8461587" cy="1031240"/>
          </a:xfrm>
        </p:grpSpPr>
        <p:sp>
          <p:nvSpPr>
            <p:cNvPr id="15" name="Freeform 15"/>
            <p:cNvSpPr/>
            <p:nvPr/>
          </p:nvSpPr>
          <p:spPr>
            <a:xfrm>
              <a:off x="0" y="0"/>
              <a:ext cx="8461629" cy="1031240"/>
            </a:xfrm>
            <a:custGeom>
              <a:avLst/>
              <a:gdLst/>
              <a:ahLst/>
              <a:cxnLst/>
              <a:rect l="l" t="t" r="r" b="b"/>
              <a:pathLst>
                <a:path w="8461629" h="1031240">
                  <a:moveTo>
                    <a:pt x="0" y="0"/>
                  </a:moveTo>
                  <a:lnTo>
                    <a:pt x="8461629" y="0"/>
                  </a:lnTo>
                  <a:lnTo>
                    <a:pt x="8461629" y="1031240"/>
                  </a:lnTo>
                  <a:lnTo>
                    <a:pt x="0" y="1031240"/>
                  </a:lnTo>
                  <a:close/>
                </a:path>
              </a:pathLst>
            </a:custGeom>
            <a:solidFill>
              <a:srgbClr val="0070C0"/>
            </a:solidFill>
          </p:spPr>
        </p:sp>
        <p:sp>
          <p:nvSpPr>
            <p:cNvPr id="16" name="TextBox 16"/>
            <p:cNvSpPr txBox="1"/>
            <p:nvPr/>
          </p:nvSpPr>
          <p:spPr>
            <a:xfrm>
              <a:off x="0" y="-76200"/>
              <a:ext cx="8461587" cy="1107440"/>
            </a:xfrm>
            <a:prstGeom prst="rect">
              <a:avLst/>
            </a:prstGeom>
          </p:spPr>
          <p:txBody>
            <a:bodyPr lIns="50800" tIns="50800" rIns="50800" bIns="50800" rtlCol="0" anchor="ctr"/>
            <a:lstStyle/>
            <a:p>
              <a:pPr algn="ctr">
                <a:lnSpc>
                  <a:spcPts val="4320"/>
                </a:lnSpc>
              </a:pPr>
              <a:r>
                <a:rPr lang="en-US" sz="3600">
                  <a:solidFill>
                    <a:srgbClr val="FFFFFF"/>
                  </a:solidFill>
                  <a:latin typeface="Arial"/>
                </a:rPr>
                <a:t>AFTER UPDATE</a:t>
              </a:r>
            </a:p>
          </p:txBody>
        </p:sp>
      </p:grpSp>
      <p:grpSp>
        <p:nvGrpSpPr>
          <p:cNvPr id="17" name="Group 17"/>
          <p:cNvGrpSpPr/>
          <p:nvPr/>
        </p:nvGrpSpPr>
        <p:grpSpPr>
          <a:xfrm>
            <a:off x="9867900" y="6727190"/>
            <a:ext cx="6346190" cy="773430"/>
            <a:chOff x="0" y="0"/>
            <a:chExt cx="8461587" cy="1031240"/>
          </a:xfrm>
        </p:grpSpPr>
        <p:sp>
          <p:nvSpPr>
            <p:cNvPr id="18" name="Freeform 18"/>
            <p:cNvSpPr/>
            <p:nvPr/>
          </p:nvSpPr>
          <p:spPr>
            <a:xfrm>
              <a:off x="0" y="0"/>
              <a:ext cx="8461629" cy="1031240"/>
            </a:xfrm>
            <a:custGeom>
              <a:avLst/>
              <a:gdLst/>
              <a:ahLst/>
              <a:cxnLst/>
              <a:rect l="l" t="t" r="r" b="b"/>
              <a:pathLst>
                <a:path w="8461629" h="1031240">
                  <a:moveTo>
                    <a:pt x="0" y="0"/>
                  </a:moveTo>
                  <a:lnTo>
                    <a:pt x="8461629" y="0"/>
                  </a:lnTo>
                  <a:lnTo>
                    <a:pt x="8461629" y="1031240"/>
                  </a:lnTo>
                  <a:lnTo>
                    <a:pt x="0" y="1031240"/>
                  </a:lnTo>
                  <a:close/>
                </a:path>
              </a:pathLst>
            </a:custGeom>
            <a:solidFill>
              <a:srgbClr val="0070C0"/>
            </a:solidFill>
          </p:spPr>
        </p:sp>
        <p:sp>
          <p:nvSpPr>
            <p:cNvPr id="19" name="TextBox 19"/>
            <p:cNvSpPr txBox="1"/>
            <p:nvPr/>
          </p:nvSpPr>
          <p:spPr>
            <a:xfrm>
              <a:off x="0" y="-76200"/>
              <a:ext cx="8461587" cy="1107440"/>
            </a:xfrm>
            <a:prstGeom prst="rect">
              <a:avLst/>
            </a:prstGeom>
          </p:spPr>
          <p:txBody>
            <a:bodyPr lIns="50800" tIns="50800" rIns="50800" bIns="50800" rtlCol="0" anchor="ctr"/>
            <a:lstStyle/>
            <a:p>
              <a:pPr algn="ctr">
                <a:lnSpc>
                  <a:spcPts val="4320"/>
                </a:lnSpc>
              </a:pPr>
              <a:r>
                <a:rPr lang="en-US" sz="3600">
                  <a:solidFill>
                    <a:srgbClr val="FFFFFF"/>
                  </a:solidFill>
                  <a:latin typeface="Arial"/>
                </a:rPr>
                <a:t>AFTER DELETE</a:t>
              </a:r>
            </a:p>
          </p:txBody>
        </p:sp>
      </p:grpSp>
      <p:grpSp>
        <p:nvGrpSpPr>
          <p:cNvPr id="20" name="Group 20"/>
          <p:cNvGrpSpPr/>
          <p:nvPr/>
        </p:nvGrpSpPr>
        <p:grpSpPr>
          <a:xfrm>
            <a:off x="9862820" y="8030210"/>
            <a:ext cx="6346190" cy="773430"/>
            <a:chOff x="0" y="0"/>
            <a:chExt cx="8461587" cy="1031240"/>
          </a:xfrm>
        </p:grpSpPr>
        <p:sp>
          <p:nvSpPr>
            <p:cNvPr id="21" name="Freeform 21"/>
            <p:cNvSpPr/>
            <p:nvPr/>
          </p:nvSpPr>
          <p:spPr>
            <a:xfrm>
              <a:off x="0" y="0"/>
              <a:ext cx="8461629" cy="1031240"/>
            </a:xfrm>
            <a:custGeom>
              <a:avLst/>
              <a:gdLst/>
              <a:ahLst/>
              <a:cxnLst/>
              <a:rect l="l" t="t" r="r" b="b"/>
              <a:pathLst>
                <a:path w="8461629" h="1031240">
                  <a:moveTo>
                    <a:pt x="0" y="0"/>
                  </a:moveTo>
                  <a:lnTo>
                    <a:pt x="8461629" y="0"/>
                  </a:lnTo>
                  <a:lnTo>
                    <a:pt x="8461629" y="1031240"/>
                  </a:lnTo>
                  <a:lnTo>
                    <a:pt x="0" y="1031240"/>
                  </a:lnTo>
                  <a:close/>
                </a:path>
              </a:pathLst>
            </a:custGeom>
            <a:solidFill>
              <a:srgbClr val="0070C0"/>
            </a:solidFill>
          </p:spPr>
        </p:sp>
        <p:sp>
          <p:nvSpPr>
            <p:cNvPr id="22" name="TextBox 22"/>
            <p:cNvSpPr txBox="1"/>
            <p:nvPr/>
          </p:nvSpPr>
          <p:spPr>
            <a:xfrm>
              <a:off x="0" y="-76200"/>
              <a:ext cx="8461587" cy="1107440"/>
            </a:xfrm>
            <a:prstGeom prst="rect">
              <a:avLst/>
            </a:prstGeom>
          </p:spPr>
          <p:txBody>
            <a:bodyPr lIns="50800" tIns="50800" rIns="50800" bIns="50800" rtlCol="0" anchor="ctr"/>
            <a:lstStyle/>
            <a:p>
              <a:pPr algn="ctr">
                <a:lnSpc>
                  <a:spcPts val="4320"/>
                </a:lnSpc>
              </a:pPr>
              <a:r>
                <a:rPr lang="en-US" sz="3600">
                  <a:solidFill>
                    <a:srgbClr val="FFFFFF"/>
                  </a:solidFill>
                  <a:latin typeface="Arial"/>
                </a:rPr>
                <a:t>BEFORE DELETE</a:t>
              </a:r>
            </a:p>
          </p:txBody>
        </p:sp>
      </p:grpSp>
    </p:spTree>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681536" y="5481438"/>
            <a:ext cx="914326" cy="914326"/>
          </a:xfrm>
          <a:custGeom>
            <a:avLst/>
            <a:gdLst/>
            <a:ahLst/>
            <a:cxnLst/>
            <a:rect l="l" t="t" r="r" b="b"/>
            <a:pathLst>
              <a:path w="914326" h="914326">
                <a:moveTo>
                  <a:pt x="0" y="0"/>
                </a:moveTo>
                <a:lnTo>
                  <a:pt x="914326" y="0"/>
                </a:lnTo>
                <a:lnTo>
                  <a:pt x="914326" y="914326"/>
                </a:lnTo>
                <a:lnTo>
                  <a:pt x="0" y="914326"/>
                </a:lnTo>
                <a:lnTo>
                  <a:pt x="0" y="0"/>
                </a:lnTo>
                <a:close/>
              </a:path>
            </a:pathLst>
          </a:custGeom>
          <a:blipFill>
            <a:blip r:embed="rId3"/>
            <a:stretch>
              <a:fillRect/>
            </a:stretch>
          </a:blipFill>
        </p:spPr>
      </p:sp>
      <p:grpSp>
        <p:nvGrpSpPr>
          <p:cNvPr id="3" name="Group 3"/>
          <p:cNvGrpSpPr/>
          <p:nvPr/>
        </p:nvGrpSpPr>
        <p:grpSpPr>
          <a:xfrm>
            <a:off x="1192" y="8284370"/>
            <a:ext cx="18288000" cy="2002630"/>
            <a:chOff x="0" y="0"/>
            <a:chExt cx="24384000" cy="2670173"/>
          </a:xfrm>
          <a:solidFill>
            <a:schemeClr val="accent5">
              <a:lumMod val="60000"/>
              <a:lumOff val="40000"/>
            </a:schemeClr>
          </a:solidFill>
        </p:grpSpPr>
        <p:sp>
          <p:nvSpPr>
            <p:cNvPr id="4" name="Freeform 4"/>
            <p:cNvSpPr/>
            <p:nvPr/>
          </p:nvSpPr>
          <p:spPr>
            <a:xfrm>
              <a:off x="0" y="0"/>
              <a:ext cx="24384000" cy="2670175"/>
            </a:xfrm>
            <a:custGeom>
              <a:avLst/>
              <a:gdLst/>
              <a:ahLst/>
              <a:cxnLst/>
              <a:rect l="l" t="t" r="r" b="b"/>
              <a:pathLst>
                <a:path w="24384000" h="2670175">
                  <a:moveTo>
                    <a:pt x="24384000" y="2670175"/>
                  </a:moveTo>
                  <a:lnTo>
                    <a:pt x="24384000" y="0"/>
                  </a:lnTo>
                  <a:lnTo>
                    <a:pt x="0" y="2670175"/>
                  </a:lnTo>
                  <a:close/>
                </a:path>
              </a:pathLst>
            </a:custGeom>
            <a:grpFill/>
          </p:spPr>
        </p:sp>
      </p:grpSp>
      <p:sp>
        <p:nvSpPr>
          <p:cNvPr id="5" name="TextBox 5"/>
          <p:cNvSpPr txBox="1"/>
          <p:nvPr/>
        </p:nvSpPr>
        <p:spPr>
          <a:xfrm>
            <a:off x="-1277620" y="467360"/>
            <a:ext cx="10166350" cy="1066800"/>
          </a:xfrm>
          <a:prstGeom prst="rect">
            <a:avLst/>
          </a:prstGeom>
        </p:spPr>
        <p:txBody>
          <a:bodyPr lIns="0" tIns="0" rIns="0" bIns="0" rtlCol="0" anchor="t">
            <a:spAutoFit/>
          </a:bodyPr>
          <a:lstStyle/>
          <a:p>
            <a:pPr algn="ctr">
              <a:lnSpc>
                <a:spcPts val="6719"/>
              </a:lnSpc>
            </a:pPr>
            <a:r>
              <a:rPr lang="en-US" sz="5599">
                <a:solidFill>
                  <a:srgbClr val="0070C0"/>
                </a:solidFill>
                <a:latin typeface="Arial Bold"/>
              </a:rPr>
              <a:t>Before Insert:-</a:t>
            </a:r>
          </a:p>
        </p:txBody>
      </p:sp>
      <p:sp>
        <p:nvSpPr>
          <p:cNvPr id="6" name="TextBox 6"/>
          <p:cNvSpPr txBox="1"/>
          <p:nvPr/>
        </p:nvSpPr>
        <p:spPr>
          <a:xfrm>
            <a:off x="1601470" y="1800860"/>
            <a:ext cx="14697710" cy="4400550"/>
          </a:xfrm>
          <a:prstGeom prst="rect">
            <a:avLst/>
          </a:prstGeom>
        </p:spPr>
        <p:txBody>
          <a:bodyPr lIns="0" tIns="0" rIns="0" bIns="0" rtlCol="0" anchor="t">
            <a:spAutoFit/>
          </a:bodyPr>
          <a:lstStyle/>
          <a:p>
            <a:pPr algn="just">
              <a:lnSpc>
                <a:spcPts val="4320"/>
              </a:lnSpc>
            </a:pPr>
            <a:r>
              <a:rPr lang="en-US" sz="3600">
                <a:solidFill>
                  <a:srgbClr val="0070C0"/>
                </a:solidFill>
                <a:latin typeface="Arial"/>
              </a:rPr>
              <a:t>Before Insert Trigger in MySQL is invoked automatically whenever an insert operation is executed</a:t>
            </a:r>
          </a:p>
          <a:p>
            <a:pPr algn="just">
              <a:lnSpc>
                <a:spcPts val="4320"/>
              </a:lnSpc>
            </a:pPr>
            <a:endParaRPr lang="en-US" sz="3600">
              <a:solidFill>
                <a:srgbClr val="0070C0"/>
              </a:solidFill>
              <a:latin typeface="Arial"/>
            </a:endParaRPr>
          </a:p>
        </p:txBody>
      </p:sp>
      <p:sp>
        <p:nvSpPr>
          <p:cNvPr id="7" name="Freeform 7"/>
          <p:cNvSpPr/>
          <p:nvPr/>
        </p:nvSpPr>
        <p:spPr>
          <a:xfrm>
            <a:off x="2086610" y="3191510"/>
            <a:ext cx="7330440" cy="5775960"/>
          </a:xfrm>
          <a:custGeom>
            <a:avLst/>
            <a:gdLst/>
            <a:ahLst/>
            <a:cxnLst/>
            <a:rect l="l" t="t" r="r" b="b"/>
            <a:pathLst>
              <a:path w="7330440" h="5775960">
                <a:moveTo>
                  <a:pt x="0" y="0"/>
                </a:moveTo>
                <a:lnTo>
                  <a:pt x="7330440" y="0"/>
                </a:lnTo>
                <a:lnTo>
                  <a:pt x="7330440" y="5775960"/>
                </a:lnTo>
                <a:lnTo>
                  <a:pt x="0" y="5775960"/>
                </a:lnTo>
                <a:lnTo>
                  <a:pt x="0" y="0"/>
                </a:lnTo>
                <a:close/>
              </a:path>
            </a:pathLst>
          </a:custGeom>
          <a:blipFill>
            <a:blip r:embed="rId4"/>
            <a:stretch>
              <a:fillRect/>
            </a:stretch>
          </a:blipFill>
        </p:spPr>
      </p:sp>
    </p:spTree>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681536" y="5481438"/>
            <a:ext cx="914326" cy="914326"/>
          </a:xfrm>
          <a:custGeom>
            <a:avLst/>
            <a:gdLst/>
            <a:ahLst/>
            <a:cxnLst/>
            <a:rect l="l" t="t" r="r" b="b"/>
            <a:pathLst>
              <a:path w="914326" h="914326">
                <a:moveTo>
                  <a:pt x="0" y="0"/>
                </a:moveTo>
                <a:lnTo>
                  <a:pt x="914326" y="0"/>
                </a:lnTo>
                <a:lnTo>
                  <a:pt x="914326" y="914326"/>
                </a:lnTo>
                <a:lnTo>
                  <a:pt x="0" y="914326"/>
                </a:lnTo>
                <a:lnTo>
                  <a:pt x="0" y="0"/>
                </a:lnTo>
                <a:close/>
              </a:path>
            </a:pathLst>
          </a:custGeom>
          <a:blipFill>
            <a:blip r:embed="rId3"/>
            <a:stretch>
              <a:fillRect/>
            </a:stretch>
          </a:blipFill>
        </p:spPr>
      </p:sp>
      <p:grpSp>
        <p:nvGrpSpPr>
          <p:cNvPr id="3" name="Group 3"/>
          <p:cNvGrpSpPr/>
          <p:nvPr/>
        </p:nvGrpSpPr>
        <p:grpSpPr>
          <a:xfrm>
            <a:off x="1192" y="8284370"/>
            <a:ext cx="18288000" cy="2002630"/>
            <a:chOff x="0" y="0"/>
            <a:chExt cx="24384000" cy="2670173"/>
          </a:xfrm>
          <a:solidFill>
            <a:schemeClr val="accent5">
              <a:lumMod val="60000"/>
              <a:lumOff val="40000"/>
            </a:schemeClr>
          </a:solidFill>
        </p:grpSpPr>
        <p:sp>
          <p:nvSpPr>
            <p:cNvPr id="4" name="Freeform 4"/>
            <p:cNvSpPr/>
            <p:nvPr/>
          </p:nvSpPr>
          <p:spPr>
            <a:xfrm>
              <a:off x="0" y="0"/>
              <a:ext cx="24384000" cy="2670175"/>
            </a:xfrm>
            <a:custGeom>
              <a:avLst/>
              <a:gdLst/>
              <a:ahLst/>
              <a:cxnLst/>
              <a:rect l="l" t="t" r="r" b="b"/>
              <a:pathLst>
                <a:path w="24384000" h="2670175">
                  <a:moveTo>
                    <a:pt x="24384000" y="2670175"/>
                  </a:moveTo>
                  <a:lnTo>
                    <a:pt x="24384000" y="0"/>
                  </a:lnTo>
                  <a:lnTo>
                    <a:pt x="0" y="2670175"/>
                  </a:lnTo>
                  <a:close/>
                </a:path>
              </a:pathLst>
            </a:custGeom>
            <a:grpFill/>
          </p:spPr>
        </p:sp>
      </p:grpSp>
      <p:sp>
        <p:nvSpPr>
          <p:cNvPr id="5" name="TextBox 5"/>
          <p:cNvSpPr txBox="1"/>
          <p:nvPr/>
        </p:nvSpPr>
        <p:spPr>
          <a:xfrm>
            <a:off x="-1277620" y="467360"/>
            <a:ext cx="10166350" cy="1066800"/>
          </a:xfrm>
          <a:prstGeom prst="rect">
            <a:avLst/>
          </a:prstGeom>
        </p:spPr>
        <p:txBody>
          <a:bodyPr lIns="0" tIns="0" rIns="0" bIns="0" rtlCol="0" anchor="t">
            <a:spAutoFit/>
          </a:bodyPr>
          <a:lstStyle/>
          <a:p>
            <a:pPr algn="ctr">
              <a:lnSpc>
                <a:spcPts val="6719"/>
              </a:lnSpc>
            </a:pPr>
            <a:r>
              <a:rPr lang="en-US" sz="5599">
                <a:solidFill>
                  <a:srgbClr val="0070C0"/>
                </a:solidFill>
                <a:latin typeface="Arial Bold"/>
              </a:rPr>
              <a:t>After Insert:-</a:t>
            </a:r>
          </a:p>
        </p:txBody>
      </p:sp>
      <p:sp>
        <p:nvSpPr>
          <p:cNvPr id="6" name="TextBox 6"/>
          <p:cNvSpPr txBox="1"/>
          <p:nvPr/>
        </p:nvSpPr>
        <p:spPr>
          <a:xfrm>
            <a:off x="1601470" y="1800860"/>
            <a:ext cx="14697710" cy="4400550"/>
          </a:xfrm>
          <a:prstGeom prst="rect">
            <a:avLst/>
          </a:prstGeom>
        </p:spPr>
        <p:txBody>
          <a:bodyPr lIns="0" tIns="0" rIns="0" bIns="0" rtlCol="0" anchor="t">
            <a:spAutoFit/>
          </a:bodyPr>
          <a:lstStyle/>
          <a:p>
            <a:pPr algn="just">
              <a:lnSpc>
                <a:spcPts val="4320"/>
              </a:lnSpc>
            </a:pPr>
            <a:r>
              <a:rPr lang="en-US" sz="3600">
                <a:solidFill>
                  <a:srgbClr val="0070C0"/>
                </a:solidFill>
                <a:latin typeface="Arial"/>
              </a:rPr>
              <a:t>After Insert Trigger in MySQL is invoked automatically whenever an insert event occurs on the table.</a:t>
            </a:r>
          </a:p>
        </p:txBody>
      </p:sp>
      <p:sp>
        <p:nvSpPr>
          <p:cNvPr id="7" name="Freeform 7"/>
          <p:cNvSpPr/>
          <p:nvPr/>
        </p:nvSpPr>
        <p:spPr>
          <a:xfrm>
            <a:off x="1798320" y="3643630"/>
            <a:ext cx="9403080" cy="5323840"/>
          </a:xfrm>
          <a:custGeom>
            <a:avLst/>
            <a:gdLst/>
            <a:ahLst/>
            <a:cxnLst/>
            <a:rect l="l" t="t" r="r" b="b"/>
            <a:pathLst>
              <a:path w="9403080" h="5323840">
                <a:moveTo>
                  <a:pt x="0" y="0"/>
                </a:moveTo>
                <a:lnTo>
                  <a:pt x="9403080" y="0"/>
                </a:lnTo>
                <a:lnTo>
                  <a:pt x="9403080" y="5323840"/>
                </a:lnTo>
                <a:lnTo>
                  <a:pt x="0" y="5323840"/>
                </a:lnTo>
                <a:lnTo>
                  <a:pt x="0" y="0"/>
                </a:lnTo>
                <a:close/>
              </a:path>
            </a:pathLst>
          </a:custGeom>
          <a:blipFill>
            <a:blip r:embed="rId4"/>
            <a:stretch>
              <a:fillRect l="-26633" r="-26633"/>
            </a:stretch>
          </a:blipFill>
        </p:spPr>
      </p:sp>
    </p:spTree>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681536" y="5481438"/>
            <a:ext cx="914326" cy="914326"/>
          </a:xfrm>
          <a:custGeom>
            <a:avLst/>
            <a:gdLst/>
            <a:ahLst/>
            <a:cxnLst/>
            <a:rect l="l" t="t" r="r" b="b"/>
            <a:pathLst>
              <a:path w="914326" h="914326">
                <a:moveTo>
                  <a:pt x="0" y="0"/>
                </a:moveTo>
                <a:lnTo>
                  <a:pt x="914326" y="0"/>
                </a:lnTo>
                <a:lnTo>
                  <a:pt x="914326" y="914326"/>
                </a:lnTo>
                <a:lnTo>
                  <a:pt x="0" y="914326"/>
                </a:lnTo>
                <a:lnTo>
                  <a:pt x="0" y="0"/>
                </a:lnTo>
                <a:close/>
              </a:path>
            </a:pathLst>
          </a:custGeom>
          <a:blipFill>
            <a:blip r:embed="rId3"/>
            <a:stretch>
              <a:fillRect/>
            </a:stretch>
          </a:blipFill>
        </p:spPr>
      </p:sp>
      <p:grpSp>
        <p:nvGrpSpPr>
          <p:cNvPr id="3" name="Group 3"/>
          <p:cNvGrpSpPr/>
          <p:nvPr/>
        </p:nvGrpSpPr>
        <p:grpSpPr>
          <a:xfrm>
            <a:off x="1192" y="8284370"/>
            <a:ext cx="18288000" cy="2002630"/>
            <a:chOff x="0" y="0"/>
            <a:chExt cx="24384000" cy="2670173"/>
          </a:xfrm>
          <a:solidFill>
            <a:schemeClr val="accent5">
              <a:lumMod val="60000"/>
              <a:lumOff val="40000"/>
            </a:schemeClr>
          </a:solidFill>
        </p:grpSpPr>
        <p:sp>
          <p:nvSpPr>
            <p:cNvPr id="4" name="Freeform 4"/>
            <p:cNvSpPr/>
            <p:nvPr/>
          </p:nvSpPr>
          <p:spPr>
            <a:xfrm>
              <a:off x="0" y="0"/>
              <a:ext cx="24384000" cy="2670175"/>
            </a:xfrm>
            <a:custGeom>
              <a:avLst/>
              <a:gdLst/>
              <a:ahLst/>
              <a:cxnLst/>
              <a:rect l="l" t="t" r="r" b="b"/>
              <a:pathLst>
                <a:path w="24384000" h="2670175">
                  <a:moveTo>
                    <a:pt x="24384000" y="2670175"/>
                  </a:moveTo>
                  <a:lnTo>
                    <a:pt x="24384000" y="0"/>
                  </a:lnTo>
                  <a:lnTo>
                    <a:pt x="0" y="2670175"/>
                  </a:lnTo>
                  <a:close/>
                </a:path>
              </a:pathLst>
            </a:custGeom>
            <a:grpFill/>
          </p:spPr>
        </p:sp>
      </p:grpSp>
      <p:sp>
        <p:nvSpPr>
          <p:cNvPr id="5" name="TextBox 5"/>
          <p:cNvSpPr txBox="1"/>
          <p:nvPr/>
        </p:nvSpPr>
        <p:spPr>
          <a:xfrm>
            <a:off x="-582930" y="467360"/>
            <a:ext cx="10166350" cy="1066800"/>
          </a:xfrm>
          <a:prstGeom prst="rect">
            <a:avLst/>
          </a:prstGeom>
        </p:spPr>
        <p:txBody>
          <a:bodyPr lIns="0" tIns="0" rIns="0" bIns="0" rtlCol="0" anchor="t">
            <a:spAutoFit/>
          </a:bodyPr>
          <a:lstStyle/>
          <a:p>
            <a:pPr algn="ctr">
              <a:lnSpc>
                <a:spcPts val="6719"/>
              </a:lnSpc>
            </a:pPr>
            <a:r>
              <a:rPr lang="en-US" sz="5599">
                <a:solidFill>
                  <a:srgbClr val="0070C0"/>
                </a:solidFill>
                <a:latin typeface="Arial Bold"/>
              </a:rPr>
              <a:t>Before Update:-</a:t>
            </a:r>
          </a:p>
        </p:txBody>
      </p:sp>
      <p:sp>
        <p:nvSpPr>
          <p:cNvPr id="6" name="TextBox 6"/>
          <p:cNvSpPr txBox="1"/>
          <p:nvPr/>
        </p:nvSpPr>
        <p:spPr>
          <a:xfrm>
            <a:off x="1601470" y="1800860"/>
            <a:ext cx="15245080" cy="1826260"/>
          </a:xfrm>
          <a:prstGeom prst="rect">
            <a:avLst/>
          </a:prstGeom>
        </p:spPr>
        <p:txBody>
          <a:bodyPr lIns="0" tIns="0" rIns="0" bIns="0" rtlCol="0" anchor="t">
            <a:spAutoFit/>
          </a:bodyPr>
          <a:lstStyle/>
          <a:p>
            <a:pPr algn="just">
              <a:lnSpc>
                <a:spcPts val="4320"/>
              </a:lnSpc>
            </a:pPr>
            <a:r>
              <a:rPr lang="en-US" sz="3600">
                <a:solidFill>
                  <a:srgbClr val="0070C0"/>
                </a:solidFill>
                <a:latin typeface="Arial"/>
              </a:rPr>
              <a:t>BEFORE UPDATE Trigger in MySQL is invoked automatically whenever an update operation is fired on the table associated with the trigger. </a:t>
            </a:r>
          </a:p>
        </p:txBody>
      </p:sp>
      <p:sp>
        <p:nvSpPr>
          <p:cNvPr id="7" name="Freeform 7"/>
          <p:cNvSpPr/>
          <p:nvPr/>
        </p:nvSpPr>
        <p:spPr>
          <a:xfrm>
            <a:off x="1654810" y="3953510"/>
            <a:ext cx="7178040" cy="5013960"/>
          </a:xfrm>
          <a:custGeom>
            <a:avLst/>
            <a:gdLst/>
            <a:ahLst/>
            <a:cxnLst/>
            <a:rect l="l" t="t" r="r" b="b"/>
            <a:pathLst>
              <a:path w="7178040" h="5013960">
                <a:moveTo>
                  <a:pt x="0" y="0"/>
                </a:moveTo>
                <a:lnTo>
                  <a:pt x="7178040" y="0"/>
                </a:lnTo>
                <a:lnTo>
                  <a:pt x="7178040" y="5013960"/>
                </a:lnTo>
                <a:lnTo>
                  <a:pt x="0" y="5013960"/>
                </a:lnTo>
                <a:lnTo>
                  <a:pt x="0" y="0"/>
                </a:lnTo>
                <a:close/>
              </a:path>
            </a:pathLst>
          </a:custGeom>
          <a:blipFill>
            <a:blip r:embed="rId4"/>
            <a:stretch>
              <a:fillRect/>
            </a:stretch>
          </a:blipFill>
        </p:spPr>
      </p:sp>
    </p:spTree>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92" y="8284370"/>
            <a:ext cx="18288000" cy="2002630"/>
            <a:chOff x="0" y="0"/>
            <a:chExt cx="24384000" cy="2670173"/>
          </a:xfrm>
          <a:solidFill>
            <a:schemeClr val="accent5">
              <a:lumMod val="60000"/>
              <a:lumOff val="40000"/>
            </a:schemeClr>
          </a:solidFill>
        </p:grpSpPr>
        <p:sp>
          <p:nvSpPr>
            <p:cNvPr id="3" name="Freeform 3"/>
            <p:cNvSpPr/>
            <p:nvPr/>
          </p:nvSpPr>
          <p:spPr>
            <a:xfrm>
              <a:off x="0" y="0"/>
              <a:ext cx="24384000" cy="2670175"/>
            </a:xfrm>
            <a:custGeom>
              <a:avLst/>
              <a:gdLst/>
              <a:ahLst/>
              <a:cxnLst/>
              <a:rect l="l" t="t" r="r" b="b"/>
              <a:pathLst>
                <a:path w="24384000" h="2670175">
                  <a:moveTo>
                    <a:pt x="24384000" y="2670175"/>
                  </a:moveTo>
                  <a:lnTo>
                    <a:pt x="24384000" y="0"/>
                  </a:lnTo>
                  <a:lnTo>
                    <a:pt x="0" y="2670175"/>
                  </a:lnTo>
                  <a:close/>
                </a:path>
              </a:pathLst>
            </a:custGeom>
            <a:grpFill/>
          </p:spPr>
        </p:sp>
      </p:grpSp>
      <p:grpSp>
        <p:nvGrpSpPr>
          <p:cNvPr id="4" name="Group 4"/>
          <p:cNvGrpSpPr/>
          <p:nvPr/>
        </p:nvGrpSpPr>
        <p:grpSpPr>
          <a:xfrm>
            <a:off x="3572" y="0"/>
            <a:ext cx="18285620" cy="1255068"/>
            <a:chOff x="0" y="0"/>
            <a:chExt cx="24380827" cy="1673424"/>
          </a:xfrm>
        </p:grpSpPr>
        <p:sp>
          <p:nvSpPr>
            <p:cNvPr id="5" name="Freeform 5"/>
            <p:cNvSpPr/>
            <p:nvPr/>
          </p:nvSpPr>
          <p:spPr>
            <a:xfrm>
              <a:off x="0" y="0"/>
              <a:ext cx="24380825" cy="1673479"/>
            </a:xfrm>
            <a:custGeom>
              <a:avLst/>
              <a:gdLst/>
              <a:ahLst/>
              <a:cxnLst/>
              <a:rect l="l" t="t" r="r" b="b"/>
              <a:pathLst>
                <a:path w="24380825" h="1673479">
                  <a:moveTo>
                    <a:pt x="0" y="0"/>
                  </a:moveTo>
                  <a:lnTo>
                    <a:pt x="24380825" y="0"/>
                  </a:lnTo>
                  <a:lnTo>
                    <a:pt x="24380825" y="1673479"/>
                  </a:lnTo>
                  <a:lnTo>
                    <a:pt x="0" y="1673479"/>
                  </a:lnTo>
                  <a:close/>
                </a:path>
              </a:pathLst>
            </a:custGeom>
            <a:solidFill>
              <a:schemeClr val="accent5">
                <a:lumMod val="60000"/>
                <a:lumOff val="40000"/>
              </a:schemeClr>
            </a:solidFill>
          </p:spPr>
        </p:sp>
      </p:grpSp>
      <p:sp>
        <p:nvSpPr>
          <p:cNvPr id="6" name="TextBox 6"/>
          <p:cNvSpPr txBox="1"/>
          <p:nvPr/>
        </p:nvSpPr>
        <p:spPr>
          <a:xfrm>
            <a:off x="490082" y="4134178"/>
            <a:ext cx="17314048" cy="1758950"/>
          </a:xfrm>
          <a:prstGeom prst="rect">
            <a:avLst/>
          </a:prstGeom>
        </p:spPr>
        <p:txBody>
          <a:bodyPr lIns="0" tIns="0" rIns="0" bIns="0" rtlCol="0" anchor="t">
            <a:spAutoFit/>
          </a:bodyPr>
          <a:lstStyle/>
          <a:p>
            <a:pPr algn="ctr">
              <a:lnSpc>
                <a:spcPts val="11519"/>
              </a:lnSpc>
            </a:pPr>
            <a:r>
              <a:rPr lang="en-US" sz="9600">
                <a:solidFill>
                  <a:srgbClr val="0070C0"/>
                </a:solidFill>
                <a:latin typeface="Arial Bold"/>
              </a:rPr>
              <a:t>THANK YOU </a:t>
            </a: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681536" y="5481438"/>
            <a:ext cx="914326" cy="914326"/>
          </a:xfrm>
          <a:custGeom>
            <a:avLst/>
            <a:gdLst/>
            <a:ahLst/>
            <a:cxnLst/>
            <a:rect l="l" t="t" r="r" b="b"/>
            <a:pathLst>
              <a:path w="914326" h="914326">
                <a:moveTo>
                  <a:pt x="0" y="0"/>
                </a:moveTo>
                <a:lnTo>
                  <a:pt x="914326" y="0"/>
                </a:lnTo>
                <a:lnTo>
                  <a:pt x="914326" y="914326"/>
                </a:lnTo>
                <a:lnTo>
                  <a:pt x="0" y="914326"/>
                </a:lnTo>
                <a:lnTo>
                  <a:pt x="0" y="0"/>
                </a:lnTo>
                <a:close/>
              </a:path>
            </a:pathLst>
          </a:custGeom>
          <a:blipFill>
            <a:blip r:embed="rId3"/>
            <a:stretch>
              <a:fillRect/>
            </a:stretch>
          </a:blipFill>
        </p:spPr>
      </p:sp>
      <p:grpSp>
        <p:nvGrpSpPr>
          <p:cNvPr id="3" name="Group 3"/>
          <p:cNvGrpSpPr/>
          <p:nvPr/>
        </p:nvGrpSpPr>
        <p:grpSpPr>
          <a:xfrm>
            <a:off x="1192" y="8284370"/>
            <a:ext cx="18288000" cy="2002630"/>
            <a:chOff x="0" y="0"/>
            <a:chExt cx="24384000" cy="2670173"/>
          </a:xfrm>
          <a:solidFill>
            <a:schemeClr val="accent5">
              <a:lumMod val="60000"/>
              <a:lumOff val="40000"/>
            </a:schemeClr>
          </a:solidFill>
        </p:grpSpPr>
        <p:sp>
          <p:nvSpPr>
            <p:cNvPr id="4" name="Freeform 4"/>
            <p:cNvSpPr/>
            <p:nvPr/>
          </p:nvSpPr>
          <p:spPr>
            <a:xfrm>
              <a:off x="0" y="0"/>
              <a:ext cx="24384000" cy="2670175"/>
            </a:xfrm>
            <a:custGeom>
              <a:avLst/>
              <a:gdLst/>
              <a:ahLst/>
              <a:cxnLst/>
              <a:rect l="l" t="t" r="r" b="b"/>
              <a:pathLst>
                <a:path w="24384000" h="2670175">
                  <a:moveTo>
                    <a:pt x="24384000" y="2670175"/>
                  </a:moveTo>
                  <a:lnTo>
                    <a:pt x="24384000" y="0"/>
                  </a:lnTo>
                  <a:lnTo>
                    <a:pt x="0" y="2670175"/>
                  </a:lnTo>
                  <a:close/>
                </a:path>
              </a:pathLst>
            </a:custGeom>
            <a:grpFill/>
          </p:spPr>
        </p:sp>
      </p:grpSp>
      <p:sp>
        <p:nvSpPr>
          <p:cNvPr id="5" name="TextBox 5"/>
          <p:cNvSpPr txBox="1"/>
          <p:nvPr/>
        </p:nvSpPr>
        <p:spPr>
          <a:xfrm>
            <a:off x="-1565910" y="610870"/>
            <a:ext cx="10166350" cy="1066800"/>
          </a:xfrm>
          <a:prstGeom prst="rect">
            <a:avLst/>
          </a:prstGeom>
        </p:spPr>
        <p:txBody>
          <a:bodyPr lIns="0" tIns="0" rIns="0" bIns="0" rtlCol="0" anchor="t">
            <a:spAutoFit/>
          </a:bodyPr>
          <a:lstStyle/>
          <a:p>
            <a:pPr algn="ctr">
              <a:lnSpc>
                <a:spcPts val="6719"/>
              </a:lnSpc>
            </a:pPr>
            <a:r>
              <a:rPr lang="en-US" sz="5599">
                <a:solidFill>
                  <a:srgbClr val="0070C0"/>
                </a:solidFill>
                <a:latin typeface="Arial Bold"/>
              </a:rPr>
              <a:t>Show database:</a:t>
            </a:r>
          </a:p>
        </p:txBody>
      </p:sp>
      <p:sp>
        <p:nvSpPr>
          <p:cNvPr id="6" name="TextBox 6"/>
          <p:cNvSpPr txBox="1"/>
          <p:nvPr/>
        </p:nvSpPr>
        <p:spPr>
          <a:xfrm>
            <a:off x="1314450" y="2070100"/>
            <a:ext cx="15212060" cy="2058670"/>
          </a:xfrm>
          <a:prstGeom prst="rect">
            <a:avLst/>
          </a:prstGeom>
        </p:spPr>
        <p:txBody>
          <a:bodyPr lIns="0" tIns="0" rIns="0" bIns="0" rtlCol="0" anchor="t">
            <a:spAutoFit/>
          </a:bodyPr>
          <a:lstStyle/>
          <a:p>
            <a:pPr algn="just">
              <a:lnSpc>
                <a:spcPts val="5759"/>
              </a:lnSpc>
            </a:pPr>
            <a:r>
              <a:rPr lang="en-US" sz="4800">
                <a:solidFill>
                  <a:srgbClr val="0070C0"/>
                </a:solidFill>
                <a:latin typeface="Arial"/>
              </a:rPr>
              <a:t>lists the databases that are accessible by the MYSQL DBMS .</a:t>
            </a:r>
          </a:p>
          <a:p>
            <a:pPr algn="just">
              <a:lnSpc>
                <a:spcPts val="5759"/>
              </a:lnSpc>
            </a:pPr>
            <a:endParaRPr lang="en-US" sz="4800">
              <a:solidFill>
                <a:srgbClr val="0070C0"/>
              </a:solidFill>
              <a:latin typeface="Arial"/>
            </a:endParaRPr>
          </a:p>
        </p:txBody>
      </p:sp>
      <p:sp>
        <p:nvSpPr>
          <p:cNvPr id="7" name="TextBox 7"/>
          <p:cNvSpPr txBox="1"/>
          <p:nvPr/>
        </p:nvSpPr>
        <p:spPr>
          <a:xfrm>
            <a:off x="1457960" y="4239895"/>
            <a:ext cx="15966440" cy="791845"/>
          </a:xfrm>
          <a:prstGeom prst="rect">
            <a:avLst/>
          </a:prstGeom>
        </p:spPr>
        <p:txBody>
          <a:bodyPr lIns="0" tIns="0" rIns="0" bIns="0" rtlCol="0" anchor="t">
            <a:spAutoFit/>
          </a:bodyPr>
          <a:lstStyle/>
          <a:p>
            <a:pPr marL="965200" lvl="1" indent="-482600" algn="just">
              <a:lnSpc>
                <a:spcPts val="4800"/>
              </a:lnSpc>
              <a:buFont typeface="Arial"/>
              <a:buChar char="•"/>
            </a:pPr>
            <a:r>
              <a:rPr lang="en-US" sz="4000">
                <a:solidFill>
                  <a:srgbClr val="0070C0"/>
                </a:solidFill>
                <a:latin typeface="Arial Bold"/>
              </a:rPr>
              <a:t>show databases;</a:t>
            </a:r>
          </a:p>
        </p:txBody>
      </p:sp>
      <p:sp>
        <p:nvSpPr>
          <p:cNvPr id="8" name="Freeform 8" descr="databases show"/>
          <p:cNvSpPr/>
          <p:nvPr/>
        </p:nvSpPr>
        <p:spPr>
          <a:xfrm>
            <a:off x="2230120" y="5720080"/>
            <a:ext cx="7905750" cy="3352800"/>
          </a:xfrm>
          <a:custGeom>
            <a:avLst/>
            <a:gdLst/>
            <a:ahLst/>
            <a:cxnLst/>
            <a:rect l="l" t="t" r="r" b="b"/>
            <a:pathLst>
              <a:path w="7905750" h="3352800">
                <a:moveTo>
                  <a:pt x="0" y="0"/>
                </a:moveTo>
                <a:lnTo>
                  <a:pt x="7905750" y="0"/>
                </a:lnTo>
                <a:lnTo>
                  <a:pt x="7905750" y="3352800"/>
                </a:lnTo>
                <a:lnTo>
                  <a:pt x="0" y="3352800"/>
                </a:lnTo>
                <a:lnTo>
                  <a:pt x="0" y="0"/>
                </a:lnTo>
                <a:close/>
              </a:path>
            </a:pathLst>
          </a:custGeom>
          <a:blipFill>
            <a:blip r:embed="rId4"/>
            <a:stretch>
              <a:fillRect/>
            </a:stretch>
          </a:blipFill>
        </p:spPr>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681536" y="5481438"/>
            <a:ext cx="914326" cy="914326"/>
          </a:xfrm>
          <a:custGeom>
            <a:avLst/>
            <a:gdLst/>
            <a:ahLst/>
            <a:cxnLst/>
            <a:rect l="l" t="t" r="r" b="b"/>
            <a:pathLst>
              <a:path w="914326" h="914326">
                <a:moveTo>
                  <a:pt x="0" y="0"/>
                </a:moveTo>
                <a:lnTo>
                  <a:pt x="914326" y="0"/>
                </a:lnTo>
                <a:lnTo>
                  <a:pt x="914326" y="914326"/>
                </a:lnTo>
                <a:lnTo>
                  <a:pt x="0" y="914326"/>
                </a:lnTo>
                <a:lnTo>
                  <a:pt x="0" y="0"/>
                </a:lnTo>
                <a:close/>
              </a:path>
            </a:pathLst>
          </a:custGeom>
          <a:blipFill>
            <a:blip r:embed="rId3"/>
            <a:stretch>
              <a:fillRect/>
            </a:stretch>
          </a:blipFill>
        </p:spPr>
      </p:sp>
      <p:grpSp>
        <p:nvGrpSpPr>
          <p:cNvPr id="3" name="Group 3"/>
          <p:cNvGrpSpPr/>
          <p:nvPr/>
        </p:nvGrpSpPr>
        <p:grpSpPr>
          <a:xfrm>
            <a:off x="1192" y="8284370"/>
            <a:ext cx="18288000" cy="2002630"/>
            <a:chOff x="0" y="0"/>
            <a:chExt cx="24384000" cy="2670173"/>
          </a:xfrm>
          <a:solidFill>
            <a:schemeClr val="accent5">
              <a:lumMod val="60000"/>
              <a:lumOff val="40000"/>
            </a:schemeClr>
          </a:solidFill>
        </p:grpSpPr>
        <p:sp>
          <p:nvSpPr>
            <p:cNvPr id="4" name="Freeform 4"/>
            <p:cNvSpPr/>
            <p:nvPr/>
          </p:nvSpPr>
          <p:spPr>
            <a:xfrm>
              <a:off x="0" y="0"/>
              <a:ext cx="24384000" cy="2670175"/>
            </a:xfrm>
            <a:custGeom>
              <a:avLst/>
              <a:gdLst/>
              <a:ahLst/>
              <a:cxnLst/>
              <a:rect l="l" t="t" r="r" b="b"/>
              <a:pathLst>
                <a:path w="24384000" h="2670175">
                  <a:moveTo>
                    <a:pt x="24384000" y="2670175"/>
                  </a:moveTo>
                  <a:lnTo>
                    <a:pt x="24384000" y="0"/>
                  </a:lnTo>
                  <a:lnTo>
                    <a:pt x="0" y="2670175"/>
                  </a:lnTo>
                  <a:close/>
                </a:path>
              </a:pathLst>
            </a:custGeom>
            <a:grpFill/>
          </p:spPr>
        </p:sp>
      </p:grpSp>
      <p:sp>
        <p:nvSpPr>
          <p:cNvPr id="5" name="TextBox 5"/>
          <p:cNvSpPr txBox="1"/>
          <p:nvPr/>
        </p:nvSpPr>
        <p:spPr>
          <a:xfrm>
            <a:off x="-1565910" y="610870"/>
            <a:ext cx="10166350" cy="1066800"/>
          </a:xfrm>
          <a:prstGeom prst="rect">
            <a:avLst/>
          </a:prstGeom>
        </p:spPr>
        <p:txBody>
          <a:bodyPr lIns="0" tIns="0" rIns="0" bIns="0" rtlCol="0" anchor="t">
            <a:spAutoFit/>
          </a:bodyPr>
          <a:lstStyle/>
          <a:p>
            <a:pPr algn="ctr">
              <a:lnSpc>
                <a:spcPts val="6719"/>
              </a:lnSpc>
            </a:pPr>
            <a:r>
              <a:rPr lang="en-US" sz="5599">
                <a:solidFill>
                  <a:srgbClr val="0070C0"/>
                </a:solidFill>
                <a:latin typeface="Arial Bold"/>
              </a:rPr>
              <a:t>Create Table :-</a:t>
            </a:r>
          </a:p>
        </p:txBody>
      </p:sp>
      <p:sp>
        <p:nvSpPr>
          <p:cNvPr id="6" name="TextBox 6"/>
          <p:cNvSpPr txBox="1"/>
          <p:nvPr/>
        </p:nvSpPr>
        <p:spPr>
          <a:xfrm>
            <a:off x="1169670" y="1993265"/>
            <a:ext cx="15966440" cy="1114425"/>
          </a:xfrm>
          <a:prstGeom prst="rect">
            <a:avLst/>
          </a:prstGeom>
        </p:spPr>
        <p:txBody>
          <a:bodyPr lIns="0" tIns="0" rIns="0" bIns="0" rtlCol="0" anchor="t">
            <a:spAutoFit/>
          </a:bodyPr>
          <a:lstStyle/>
          <a:p>
            <a:pPr marL="868680" lvl="1" indent="-434340" algn="just">
              <a:lnSpc>
                <a:spcPts val="3888"/>
              </a:lnSpc>
              <a:buFont typeface="Arial"/>
              <a:buChar char="•"/>
            </a:pPr>
            <a:r>
              <a:rPr lang="en-US" sz="3600">
                <a:solidFill>
                  <a:srgbClr val="0070C0"/>
                </a:solidFill>
                <a:latin typeface="Arial"/>
              </a:rPr>
              <a:t>create table emp_details(emp_id int,emp_name varchar(20),designation_id int,dep_no int,doj date,primary key (emp_id));</a:t>
            </a:r>
          </a:p>
        </p:txBody>
      </p:sp>
      <p:sp>
        <p:nvSpPr>
          <p:cNvPr id="7" name="TextBox 7"/>
          <p:cNvSpPr txBox="1"/>
          <p:nvPr/>
        </p:nvSpPr>
        <p:spPr>
          <a:xfrm>
            <a:off x="-1134110" y="3597910"/>
            <a:ext cx="10166350" cy="1066800"/>
          </a:xfrm>
          <a:prstGeom prst="rect">
            <a:avLst/>
          </a:prstGeom>
        </p:spPr>
        <p:txBody>
          <a:bodyPr lIns="0" tIns="0" rIns="0" bIns="0" rtlCol="0" anchor="t">
            <a:spAutoFit/>
          </a:bodyPr>
          <a:lstStyle/>
          <a:p>
            <a:pPr algn="ctr">
              <a:lnSpc>
                <a:spcPts val="6719"/>
              </a:lnSpc>
            </a:pPr>
            <a:r>
              <a:rPr lang="en-US" sz="5599">
                <a:solidFill>
                  <a:srgbClr val="0070C0"/>
                </a:solidFill>
                <a:latin typeface="Arial Bold"/>
              </a:rPr>
              <a:t>Show Tables :-</a:t>
            </a:r>
          </a:p>
        </p:txBody>
      </p:sp>
      <p:sp>
        <p:nvSpPr>
          <p:cNvPr id="8" name="TextBox 8"/>
          <p:cNvSpPr txBox="1"/>
          <p:nvPr/>
        </p:nvSpPr>
        <p:spPr>
          <a:xfrm>
            <a:off x="1457960" y="4727575"/>
            <a:ext cx="15966440" cy="616585"/>
          </a:xfrm>
          <a:prstGeom prst="rect">
            <a:avLst/>
          </a:prstGeom>
        </p:spPr>
        <p:txBody>
          <a:bodyPr lIns="0" tIns="0" rIns="0" bIns="0" rtlCol="0" anchor="t">
            <a:spAutoFit/>
          </a:bodyPr>
          <a:lstStyle/>
          <a:p>
            <a:pPr marL="868680" lvl="1" indent="-434340" algn="just">
              <a:lnSpc>
                <a:spcPts val="3888"/>
              </a:lnSpc>
              <a:buFont typeface="Arial"/>
              <a:buChar char="•"/>
            </a:pPr>
            <a:r>
              <a:rPr lang="en-US" sz="3600">
                <a:solidFill>
                  <a:srgbClr val="0070C0"/>
                </a:solidFill>
                <a:latin typeface="Arial"/>
              </a:rPr>
              <a:t>Show Tables;</a:t>
            </a:r>
          </a:p>
        </p:txBody>
      </p:sp>
      <p:sp>
        <p:nvSpPr>
          <p:cNvPr id="9" name="Freeform 9"/>
          <p:cNvSpPr/>
          <p:nvPr/>
        </p:nvSpPr>
        <p:spPr>
          <a:xfrm>
            <a:off x="2086610" y="5576570"/>
            <a:ext cx="6263640" cy="3252470"/>
          </a:xfrm>
          <a:custGeom>
            <a:avLst/>
            <a:gdLst/>
            <a:ahLst/>
            <a:cxnLst/>
            <a:rect l="l" t="t" r="r" b="b"/>
            <a:pathLst>
              <a:path w="6263640" h="3252470">
                <a:moveTo>
                  <a:pt x="0" y="0"/>
                </a:moveTo>
                <a:lnTo>
                  <a:pt x="6263640" y="0"/>
                </a:lnTo>
                <a:lnTo>
                  <a:pt x="6263640" y="3252470"/>
                </a:lnTo>
                <a:lnTo>
                  <a:pt x="0" y="3252470"/>
                </a:lnTo>
                <a:lnTo>
                  <a:pt x="0" y="0"/>
                </a:lnTo>
                <a:close/>
              </a:path>
            </a:pathLst>
          </a:custGeom>
          <a:blipFill>
            <a:blip r:embed="rId4"/>
            <a:stretch>
              <a:fillRect l="-7370" r="-7370"/>
            </a:stretch>
          </a:blipFill>
        </p:spPr>
      </p:sp>
    </p:spTree>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TM02900769[[fn=Retrospect]]</Template>
  <TotalTime>100</TotalTime>
  <Words>2828</Words>
  <Application>Microsoft Office PowerPoint</Application>
  <PresentationFormat>Custom</PresentationFormat>
  <Paragraphs>492</Paragraphs>
  <Slides>74</Slides>
  <Notes>74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74</vt:i4>
      </vt:variant>
    </vt:vector>
  </HeadingPairs>
  <TitlesOfParts>
    <vt:vector size="78" baseType="lpstr">
      <vt:lpstr>Arial</vt:lpstr>
      <vt:lpstr>Calibri</vt:lpstr>
      <vt:lpstr>Arial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sql.pptx</dc:title>
  <dc:creator>sandhiyadevi</dc:creator>
  <cp:lastModifiedBy>Sandhiya Devi</cp:lastModifiedBy>
  <cp:revision>6</cp:revision>
  <dcterms:created xsi:type="dcterms:W3CDTF">2006-08-16T00:00:00Z</dcterms:created>
  <dcterms:modified xsi:type="dcterms:W3CDTF">2024-04-18T12:57:13Z</dcterms:modified>
  <dc:identifier>DAGCvteCTUs</dc:identifier>
</cp:coreProperties>
</file>