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45219"/>
            <a:ext cx="6959355" cy="348444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63212"/>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sandhiya.S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:110321104043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GRT </a:t>
            </a:r>
            <a:r>
              <a:rPr lang="en-US" sz="1100" dirty="0" err="1">
                <a:solidFill>
                  <a:schemeClr val="tx1"/>
                </a:solidFill>
              </a:rPr>
              <a:t>Institue</a:t>
            </a:r>
            <a:r>
              <a:rPr lang="en-US" sz="1100" dirty="0">
                <a:solidFill>
                  <a:schemeClr val="tx1"/>
                </a:solidFill>
              </a:rPr>
              <a:t> of engineering and technology- </a:t>
            </a:r>
            <a:r>
              <a:rPr lang="en-US" sz="1100" dirty="0" err="1">
                <a:solidFill>
                  <a:schemeClr val="tx1"/>
                </a:solidFill>
              </a:rPr>
              <a:t>Thiruthani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2BFDAD90-94D0-409C-962F-260A227BB45A}"/>
              </a:ext>
            </a:extLst>
          </p:cNvPr>
          <p:cNvSpPr txBox="1"/>
          <p:nvPr/>
        </p:nvSpPr>
        <p:spPr>
          <a:xfrm flipH="1">
            <a:off x="1206858" y="3573201"/>
            <a:ext cx="1502872" cy="276999"/>
          </a:xfrm>
          <a:prstGeom prst="rect">
            <a:avLst/>
          </a:prstGeom>
          <a:noFill/>
        </p:spPr>
        <p:txBody>
          <a:bodyPr wrap="square" rtlCol="0">
            <a:spAutoFit/>
          </a:bodyPr>
          <a:lstStyle/>
          <a:p>
            <a:r>
              <a:rPr lang="en-US" sz="1200" dirty="0"/>
              <a:t>Student details</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7237" cy="3804144"/>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rPr>
              <a:t>Modelling &amp; Results:</a:t>
            </a:r>
            <a:br>
              <a:rPr lang="en-IN" sz="1600" b="1" dirty="0">
                <a:solidFill>
                  <a:srgbClr val="213163"/>
                </a:solidFill>
              </a:rPr>
            </a:br>
            <a:br>
              <a:rPr lang="en-US" sz="2000" b="1" dirty="0">
                <a:solidFill>
                  <a:srgbClr val="213163"/>
                </a:solidFill>
              </a:rPr>
            </a:br>
            <a:r>
              <a:rPr lang="en-US" sz="2000" dirty="0"/>
              <a:t>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a:t>
            </a:r>
            <a:br>
              <a:rPr lang="en-US" sz="2000" dirty="0"/>
            </a:br>
            <a:br>
              <a:rPr lang="en-US" sz="20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   (carousel-1)</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5" name="Picture 4">
            <a:extLst>
              <a:ext uri="{FF2B5EF4-FFF2-40B4-BE49-F238E27FC236}">
                <a16:creationId xmlns:a16="http://schemas.microsoft.com/office/drawing/2014/main" id="{68B16140-CC7F-45AC-903D-5BDC5E70A3E9}"/>
              </a:ext>
            </a:extLst>
          </p:cNvPr>
          <p:cNvPicPr>
            <a:picLocks noChangeAspect="1"/>
          </p:cNvPicPr>
          <p:nvPr/>
        </p:nvPicPr>
        <p:blipFill>
          <a:blip r:embed="rId2"/>
          <a:stretch>
            <a:fillRect/>
          </a:stretch>
        </p:blipFill>
        <p:spPr>
          <a:xfrm>
            <a:off x="261693" y="1185013"/>
            <a:ext cx="7565231" cy="37028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Home page(carousel)-2</a:t>
            </a:r>
          </a:p>
        </p:txBody>
      </p:sp>
      <p:pic>
        <p:nvPicPr>
          <p:cNvPr id="4" name="Picture 3">
            <a:extLst>
              <a:ext uri="{FF2B5EF4-FFF2-40B4-BE49-F238E27FC236}">
                <a16:creationId xmlns:a16="http://schemas.microsoft.com/office/drawing/2014/main" id="{FABA828B-32ED-4DB1-9368-1C7E5AB77CA2}"/>
              </a:ext>
            </a:extLst>
          </p:cNvPr>
          <p:cNvPicPr>
            <a:picLocks noChangeAspect="1"/>
          </p:cNvPicPr>
          <p:nvPr/>
        </p:nvPicPr>
        <p:blipFill>
          <a:blip r:embed="rId2"/>
          <a:stretch>
            <a:fillRect/>
          </a:stretch>
        </p:blipFill>
        <p:spPr>
          <a:xfrm>
            <a:off x="1671638" y="1267649"/>
            <a:ext cx="6279356" cy="353041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Homepage (carousel-3)</a:t>
            </a:r>
          </a:p>
        </p:txBody>
      </p:sp>
      <p:pic>
        <p:nvPicPr>
          <p:cNvPr id="4" name="Picture 3">
            <a:extLst>
              <a:ext uri="{FF2B5EF4-FFF2-40B4-BE49-F238E27FC236}">
                <a16:creationId xmlns:a16="http://schemas.microsoft.com/office/drawing/2014/main" id="{1F23D4BC-0418-4601-9051-E25706F4DE45}"/>
              </a:ext>
            </a:extLst>
          </p:cNvPr>
          <p:cNvPicPr>
            <a:picLocks noChangeAspect="1"/>
          </p:cNvPicPr>
          <p:nvPr/>
        </p:nvPicPr>
        <p:blipFill>
          <a:blip r:embed="rId2"/>
          <a:stretch>
            <a:fillRect/>
          </a:stretch>
        </p:blipFill>
        <p:spPr>
          <a:xfrm>
            <a:off x="1714500" y="1267649"/>
            <a:ext cx="6222206" cy="34982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Main-page</a:t>
            </a:r>
            <a:br>
              <a:rPr lang="en-US" b="1" dirty="0"/>
            </a:br>
            <a:r>
              <a:rPr lang="en-US" b="1" dirty="0"/>
              <a:t>(songs set)</a:t>
            </a:r>
          </a:p>
        </p:txBody>
      </p:sp>
      <p:pic>
        <p:nvPicPr>
          <p:cNvPr id="4" name="Picture 3">
            <a:extLst>
              <a:ext uri="{FF2B5EF4-FFF2-40B4-BE49-F238E27FC236}">
                <a16:creationId xmlns:a16="http://schemas.microsoft.com/office/drawing/2014/main" id="{542D08DB-10A6-4200-9124-2EBAD1E226C9}"/>
              </a:ext>
            </a:extLst>
          </p:cNvPr>
          <p:cNvPicPr>
            <a:picLocks noChangeAspect="1"/>
          </p:cNvPicPr>
          <p:nvPr/>
        </p:nvPicPr>
        <p:blipFill>
          <a:blip r:embed="rId2"/>
          <a:stretch>
            <a:fillRect/>
          </a:stretch>
        </p:blipFill>
        <p:spPr>
          <a:xfrm>
            <a:off x="1685925" y="1325161"/>
            <a:ext cx="6179343" cy="347418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Login-Page</a:t>
            </a:r>
          </a:p>
        </p:txBody>
      </p:sp>
      <p:pic>
        <p:nvPicPr>
          <p:cNvPr id="4" name="Picture 3">
            <a:extLst>
              <a:ext uri="{FF2B5EF4-FFF2-40B4-BE49-F238E27FC236}">
                <a16:creationId xmlns:a16="http://schemas.microsoft.com/office/drawing/2014/main" id="{668C1C51-B925-4383-9E8A-9104DB868211}"/>
              </a:ext>
            </a:extLst>
          </p:cNvPr>
          <p:cNvPicPr>
            <a:picLocks noChangeAspect="1"/>
          </p:cNvPicPr>
          <p:nvPr/>
        </p:nvPicPr>
        <p:blipFill>
          <a:blip r:embed="rId2"/>
          <a:stretch>
            <a:fillRect/>
          </a:stretch>
        </p:blipFill>
        <p:spPr>
          <a:xfrm>
            <a:off x="1657350" y="1186824"/>
            <a:ext cx="6450806" cy="362680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Sign.in-Page</a:t>
            </a:r>
          </a:p>
        </p:txBody>
      </p:sp>
      <p:pic>
        <p:nvPicPr>
          <p:cNvPr id="5" name="Picture 4">
            <a:extLst>
              <a:ext uri="{FF2B5EF4-FFF2-40B4-BE49-F238E27FC236}">
                <a16:creationId xmlns:a16="http://schemas.microsoft.com/office/drawing/2014/main" id="{99486304-52BE-4281-9B2B-871001D13DEF}"/>
              </a:ext>
            </a:extLst>
          </p:cNvPr>
          <p:cNvPicPr>
            <a:picLocks noChangeAspect="1"/>
          </p:cNvPicPr>
          <p:nvPr/>
        </p:nvPicPr>
        <p:blipFill>
          <a:blip r:embed="rId2"/>
          <a:stretch>
            <a:fillRect/>
          </a:stretch>
        </p:blipFill>
        <p:spPr>
          <a:xfrm>
            <a:off x="1771650" y="1205096"/>
            <a:ext cx="6329362" cy="3558529"/>
          </a:xfrm>
          <a:prstGeom prst="rect">
            <a:avLst/>
          </a:prstGeom>
        </p:spPr>
      </p:pic>
    </p:spTree>
    <p:extLst>
      <p:ext uri="{BB962C8B-B14F-4D97-AF65-F5344CB8AC3E}">
        <p14:creationId xmlns:p14="http://schemas.microsoft.com/office/powerpoint/2010/main" val="26082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search-Page</a:t>
            </a:r>
          </a:p>
        </p:txBody>
      </p:sp>
      <p:pic>
        <p:nvPicPr>
          <p:cNvPr id="4" name="Picture 3">
            <a:extLst>
              <a:ext uri="{FF2B5EF4-FFF2-40B4-BE49-F238E27FC236}">
                <a16:creationId xmlns:a16="http://schemas.microsoft.com/office/drawing/2014/main" id="{6E1314DA-0DA4-425D-95AC-B5FDFED8A08D}"/>
              </a:ext>
            </a:extLst>
          </p:cNvPr>
          <p:cNvPicPr>
            <a:picLocks noChangeAspect="1"/>
          </p:cNvPicPr>
          <p:nvPr/>
        </p:nvPicPr>
        <p:blipFill>
          <a:blip r:embed="rId2"/>
          <a:stretch>
            <a:fillRect/>
          </a:stretch>
        </p:blipFill>
        <p:spPr>
          <a:xfrm>
            <a:off x="1210136" y="1130543"/>
            <a:ext cx="6723278" cy="4012957"/>
          </a:xfrm>
          <a:prstGeom prst="rect">
            <a:avLst/>
          </a:prstGeom>
        </p:spPr>
      </p:pic>
    </p:spTree>
    <p:extLst>
      <p:ext uri="{BB962C8B-B14F-4D97-AF65-F5344CB8AC3E}">
        <p14:creationId xmlns:p14="http://schemas.microsoft.com/office/powerpoint/2010/main" val="308557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Song page (playing)</a:t>
            </a:r>
          </a:p>
        </p:txBody>
      </p:sp>
      <p:pic>
        <p:nvPicPr>
          <p:cNvPr id="5" name="Picture 4">
            <a:extLst>
              <a:ext uri="{FF2B5EF4-FFF2-40B4-BE49-F238E27FC236}">
                <a16:creationId xmlns:a16="http://schemas.microsoft.com/office/drawing/2014/main" id="{BE397846-1CB6-49D4-A149-3E4BC157AFBD}"/>
              </a:ext>
            </a:extLst>
          </p:cNvPr>
          <p:cNvPicPr>
            <a:picLocks noChangeAspect="1"/>
          </p:cNvPicPr>
          <p:nvPr/>
        </p:nvPicPr>
        <p:blipFill>
          <a:blip r:embed="rId2"/>
          <a:stretch>
            <a:fillRect/>
          </a:stretch>
        </p:blipFill>
        <p:spPr>
          <a:xfrm>
            <a:off x="1657349" y="1149391"/>
            <a:ext cx="6707981" cy="3771398"/>
          </a:xfrm>
          <a:prstGeom prst="rect">
            <a:avLst/>
          </a:prstGeom>
        </p:spPr>
      </p:pic>
    </p:spTree>
    <p:extLst>
      <p:ext uri="{BB962C8B-B14F-4D97-AF65-F5344CB8AC3E}">
        <p14:creationId xmlns:p14="http://schemas.microsoft.com/office/powerpoint/2010/main" val="9535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1523471"/>
          </a:xfrm>
        </p:spPr>
        <p:txBody>
          <a:bodyPr/>
          <a:lstStyle/>
          <a:p>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&gt;personalized playlist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&gt;live streaming and events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&gt;integrations with music API’s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&gt;podcasts and audio content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&gt;Localized content and languages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&gt;enhanced social features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&gt;gamification and rewards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a:t>
            </a:r>
            <a:r>
              <a:rPr lang="en-US" sz="1600" b="1" dirty="0" err="1">
                <a:solidFill>
                  <a:srgbClr val="374151"/>
                </a:solidFill>
                <a:latin typeface="+mj-lt"/>
                <a:cs typeface="Times New Roman" panose="02020603050405020304" pitchFamily="18" charset="0"/>
              </a:rPr>
              <a:t>Accesibility</a:t>
            </a:r>
            <a:r>
              <a:rPr lang="en-US" sz="1600" b="1" dirty="0">
                <a:solidFill>
                  <a:srgbClr val="374151"/>
                </a:solidFill>
                <a:latin typeface="+mj-lt"/>
                <a:cs typeface="Times New Roman" panose="02020603050405020304" pitchFamily="18" charset="0"/>
              </a:rPr>
              <a:t> improvements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&gt;monetization </a:t>
            </a:r>
            <a:r>
              <a:rPr lang="en-US" sz="1600" b="1" dirty="0" err="1">
                <a:solidFill>
                  <a:srgbClr val="374151"/>
                </a:solidFill>
                <a:latin typeface="+mj-lt"/>
                <a:cs typeface="Times New Roman" panose="02020603050405020304" pitchFamily="18" charset="0"/>
              </a:rPr>
              <a:t>stratergies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&gt;continuous performance optimizations</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0081" cy="38398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Conclusion</a:t>
            </a:r>
            <a:r>
              <a:rPr lang="en-IN" sz="1600" b="1" dirty="0">
                <a:solidFill>
                  <a:srgbClr val="213163"/>
                </a:solidFill>
              </a:rPr>
              <a:t>:</a:t>
            </a:r>
            <a:r>
              <a:rPr lang="en-US" sz="2000" b="0" i="0" dirty="0">
                <a:solidFill>
                  <a:srgbClr val="222222"/>
                </a:solidFill>
                <a:effectLst/>
                <a:latin typeface="Arial" panose="020B0604020202020204" pitchFamily="34" charset="0"/>
              </a:rPr>
              <a:t> </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29"/>
            <a:ext cx="8955818" cy="3918446"/>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latin typeface="Arial Black" panose="020B0A04020102020204" pitchFamily="34" charset="0"/>
              </a:rPr>
              <a:t>Abstract:</a:t>
            </a:r>
            <a:r>
              <a:rPr lang="en-IN" sz="1600" b="1" dirty="0">
                <a:solidFill>
                  <a:srgbClr val="213163"/>
                </a:solidFill>
              </a:rPr>
              <a:t> </a:t>
            </a:r>
            <a:br>
              <a:rPr lang="en-IN" sz="1600" b="1" dirty="0">
                <a:solidFill>
                  <a:srgbClr val="213163"/>
                </a:solidFill>
              </a:rPr>
            </a:br>
            <a:br>
              <a:rPr lang="en-IN" sz="1600" b="1" dirty="0">
                <a:solidFill>
                  <a:srgbClr val="213163"/>
                </a:solidFill>
              </a:rPr>
            </a:br>
            <a:br>
              <a:rPr lang="en-IN" sz="1600" b="1" dirty="0">
                <a:solidFill>
                  <a:srgbClr val="213163"/>
                </a:solidFill>
              </a:rPr>
            </a:br>
            <a:br>
              <a:rPr lang="en-IN" sz="1600" b="1" dirty="0">
                <a:solidFill>
                  <a:srgbClr val="213163"/>
                </a:solidFill>
              </a:rPr>
            </a:br>
            <a:r>
              <a:rPr lang="en-US" sz="2000" dirty="0"/>
              <a:t>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a:t>
            </a:r>
            <a:br>
              <a:rPr lang="en-US" sz="2000" dirty="0"/>
            </a:br>
            <a:br>
              <a:rPr lang="en-US" sz="2000" dirty="0"/>
            </a:br>
            <a:br>
              <a:rPr lang="en-US" sz="20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898669" cy="39565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latin typeface="+mn-lt"/>
              </a:rPr>
              <a:t>Problem Statement:</a:t>
            </a:r>
            <a:r>
              <a:rPr lang="en-IN" sz="2000" b="1" dirty="0">
                <a:solidFill>
                  <a:srgbClr val="213163"/>
                </a:solidFill>
                <a:latin typeface="+mn-lt"/>
              </a:rPr>
              <a:t> </a:t>
            </a:r>
            <a:br>
              <a:rPr lang="en-IN" sz="2000" b="1" dirty="0">
                <a:solidFill>
                  <a:srgbClr val="213163"/>
                </a:solidFill>
                <a:latin typeface="+mn-lt"/>
              </a:rPr>
            </a:br>
            <a:br>
              <a:rPr lang="en-IN" sz="2000" b="1" dirty="0">
                <a:solidFill>
                  <a:srgbClr val="213163"/>
                </a:solidFill>
                <a:latin typeface="+mn-lt"/>
              </a:rPr>
            </a:br>
            <a:r>
              <a:rPr lang="en-US" sz="2400" b="0" i="0" dirty="0">
                <a:solidFill>
                  <a:srgbClr val="222222"/>
                </a:solidFill>
                <a:effectLst/>
                <a:latin typeface="Arial" panose="020B0604020202020204" pitchFamily="34" charset="0"/>
              </a:rPr>
              <a:t>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a:t>
            </a:r>
            <a:endParaRPr lang="en-IN" sz="2400" dirty="0">
              <a:latin typeface="+mn-lt"/>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84381" cy="3956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Project Overview: </a:t>
            </a:r>
            <a:br>
              <a:rPr lang="en-IN" sz="2400" b="1" dirty="0">
                <a:solidFill>
                  <a:srgbClr val="213163"/>
                </a:solidFill>
              </a:rPr>
            </a:br>
            <a:br>
              <a:rPr lang="en-IN" sz="2400" b="1" dirty="0">
                <a:solidFill>
                  <a:srgbClr val="213163"/>
                </a:solidFill>
              </a:rPr>
            </a:br>
            <a:br>
              <a:rPr lang="en-IN" sz="2400" b="1" dirty="0">
                <a:solidFill>
                  <a:srgbClr val="213163"/>
                </a:solidFill>
              </a:rPr>
            </a:br>
            <a:r>
              <a:rPr lang="en-US" sz="2000" b="0" i="0" dirty="0">
                <a:solidFill>
                  <a:srgbClr val="222222"/>
                </a:solidFill>
                <a:effectLst/>
                <a:latin typeface="Arial" panose="020B0604020202020204" pitchFamily="34" charset="0"/>
              </a:rPr>
              <a:t>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a:t>
            </a: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934" cy="3956576"/>
          </a:xfrm>
          <a:prstGeom prst="rect">
            <a:avLst/>
          </a:prstGeom>
          <a:noFill/>
          <a:ln>
            <a:noFill/>
          </a:ln>
        </p:spPr>
        <p:txBody>
          <a:bodyPr spcFirstLastPara="1" wrap="square" lIns="91425" tIns="91425" rIns="91425" bIns="91425" anchor="t" anchorCtr="0">
            <a:noAutofit/>
          </a:bodyPr>
          <a:lstStyle/>
          <a:p>
            <a:pPr algn="l"/>
            <a:r>
              <a:rPr lang="en-IN" sz="2000" b="1" dirty="0">
                <a:solidFill>
                  <a:srgbClr val="213163"/>
                </a:solidFill>
              </a:rPr>
              <a:t>Proposed Solution:</a:t>
            </a:r>
            <a:br>
              <a:rPr lang="en-IN" sz="1600" b="1" dirty="0">
                <a:solidFill>
                  <a:srgbClr val="213163"/>
                </a:solidFill>
              </a:rPr>
            </a:br>
            <a:br>
              <a:rPr lang="en-IN" sz="1600" b="1" dirty="0">
                <a:solidFill>
                  <a:srgbClr val="213163"/>
                </a:solidFill>
              </a:rPr>
            </a:br>
            <a:r>
              <a:rPr lang="en-US" sz="1800" b="0" i="0" dirty="0">
                <a:solidFill>
                  <a:srgbClr val="222222"/>
                </a:solidFill>
                <a:effectLst/>
                <a:latin typeface="Arial" panose="020B0604020202020204" pitchFamily="34" charset="0"/>
              </a:rPr>
              <a:t>To address the challenges outlined in the problem statement, our project proposes several solutions: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1. Intuitive User Interface: Designing a user-friendly interface that facilitates easy navigation and seamless interaction with music content.</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2. Advanced Recommendation System: Implementing algorithms to suggest personalized music recommendations based on user preferences and listening history.</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3. Social Integration: Allowing users to connect with friends, share playlists, and discover new music through social interactions.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4. Robust Backend Infrastructure: Utilizing Django's powerful backend capabilities to ensure scalability, security, and efficient data management.</a:t>
            </a:r>
            <a:br>
              <a:rPr lang="en-US" sz="1800" b="0" i="0" dirty="0">
                <a:solidFill>
                  <a:srgbClr val="222222"/>
                </a:solidFill>
                <a:effectLst/>
                <a:latin typeface="Arial" panose="020B0604020202020204" pitchFamily="34" charset="0"/>
              </a:rPr>
            </a:b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557213"/>
            <a:ext cx="8541005" cy="355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400" b="1" dirty="0">
                <a:solidFill>
                  <a:srgbClr val="213163"/>
                </a:solidFill>
              </a:rPr>
              <a:t>Proposed Solution key points:</a:t>
            </a:r>
          </a:p>
          <a:p>
            <a:pPr>
              <a:buSzPts val="2800"/>
            </a:pPr>
            <a:endParaRPr lang="en-IN" sz="2000" b="1" i="1" dirty="0">
              <a:solidFill>
                <a:srgbClr val="213163"/>
              </a:solidFill>
              <a:effectLst>
                <a:outerShdw blurRad="38100" dist="38100" dir="2700000" algn="tl">
                  <a:srgbClr val="000000">
                    <a:alpha val="43137"/>
                  </a:srgbClr>
                </a:outerShdw>
              </a:effectLst>
              <a:latin typeface="+mn-lt"/>
            </a:endParaRPr>
          </a:p>
          <a:p>
            <a:pPr>
              <a:buSzPts val="2800"/>
            </a:pPr>
            <a:r>
              <a:rPr lang="en-US" sz="2400" dirty="0">
                <a:solidFill>
                  <a:srgbClr val="222222"/>
                </a:solidFill>
                <a:latin typeface="Arial" panose="020B0604020202020204" pitchFamily="34" charset="0"/>
              </a:rPr>
              <a:t>&gt;I</a:t>
            </a:r>
            <a:r>
              <a:rPr lang="en-US" sz="2400" b="0" i="0" dirty="0">
                <a:solidFill>
                  <a:srgbClr val="222222"/>
                </a:solidFill>
                <a:effectLst/>
                <a:latin typeface="Arial" panose="020B0604020202020204" pitchFamily="34" charset="0"/>
              </a:rPr>
              <a:t>ntuitive user interface</a:t>
            </a:r>
          </a:p>
          <a:p>
            <a:pPr>
              <a:buSzPts val="2800"/>
            </a:pPr>
            <a:r>
              <a:rPr lang="en-US" sz="2400" b="0" i="0" dirty="0">
                <a:solidFill>
                  <a:srgbClr val="222222"/>
                </a:solidFill>
                <a:effectLst/>
                <a:latin typeface="Arial" panose="020B0604020202020204" pitchFamily="34" charset="0"/>
              </a:rPr>
              <a:t>&gt;advanced recommendation system</a:t>
            </a:r>
          </a:p>
          <a:p>
            <a:pPr>
              <a:buSzPts val="2800"/>
            </a:pPr>
            <a:r>
              <a:rPr lang="en-US" sz="2400" dirty="0">
                <a:solidFill>
                  <a:srgbClr val="222222"/>
                </a:solidFill>
                <a:latin typeface="Arial" panose="020B0604020202020204" pitchFamily="34" charset="0"/>
              </a:rPr>
              <a:t>&gt;social integration</a:t>
            </a:r>
          </a:p>
          <a:p>
            <a:pPr>
              <a:buSzPts val="2800"/>
            </a:pPr>
            <a:r>
              <a:rPr lang="en-US" sz="2400" b="0" i="0" dirty="0">
                <a:solidFill>
                  <a:srgbClr val="222222"/>
                </a:solidFill>
                <a:effectLst/>
                <a:latin typeface="Arial" panose="020B0604020202020204" pitchFamily="34" charset="0"/>
              </a:rPr>
              <a:t>&gt;robust backend infrastructure</a:t>
            </a:r>
          </a:p>
          <a:p>
            <a:pPr>
              <a:buSzPts val="2800"/>
            </a:pPr>
            <a:r>
              <a:rPr lang="en-US" sz="2400" dirty="0">
                <a:solidFill>
                  <a:srgbClr val="222222"/>
                </a:solidFill>
                <a:latin typeface="Arial" panose="020B0604020202020204" pitchFamily="34" charset="0"/>
              </a:rPr>
              <a:t>&gt;</a:t>
            </a:r>
            <a:r>
              <a:rPr lang="en-US" sz="2400" dirty="0" err="1">
                <a:solidFill>
                  <a:srgbClr val="222222"/>
                </a:solidFill>
                <a:latin typeface="Arial" panose="020B0604020202020204" pitchFamily="34" charset="0"/>
              </a:rPr>
              <a:t>continuos</a:t>
            </a:r>
            <a:r>
              <a:rPr lang="en-US" sz="2400" dirty="0">
                <a:solidFill>
                  <a:srgbClr val="222222"/>
                </a:solidFill>
                <a:latin typeface="Arial" panose="020B0604020202020204" pitchFamily="34" charset="0"/>
              </a:rPr>
              <a:t> improvement and feedback mechanisms</a:t>
            </a:r>
            <a:endParaRPr lang="en-US" sz="2400" b="0" i="0" dirty="0">
              <a:solidFill>
                <a:srgbClr val="222222"/>
              </a:solidFill>
              <a:effectLst/>
              <a:latin typeface="Arial" panose="020B0604020202020204" pitchFamily="34" charset="0"/>
            </a:endParaRPr>
          </a:p>
          <a:p>
            <a:pPr>
              <a:buSzPts val="2800"/>
            </a:pPr>
            <a:endParaRPr lang="en-IN" sz="2400" dirty="0">
              <a:solidFill>
                <a:srgbClr val="213163"/>
              </a:solidFill>
              <a:effectLst>
                <a:outerShdw blurRad="38100" dist="38100" dir="2700000" algn="tl">
                  <a:srgbClr val="000000">
                    <a:alpha val="43137"/>
                  </a:srgbClr>
                </a:outerShdw>
              </a:effectLst>
              <a:latin typeface="+mn-lt"/>
            </a:endParaRPr>
          </a:p>
          <a:p>
            <a:pPr>
              <a:buSzPts val="2800"/>
            </a:pPr>
            <a:endParaRPr lang="en-IN" sz="2400" dirty="0">
              <a:solidFill>
                <a:srgbClr val="213163"/>
              </a:solidFill>
              <a:highlight>
                <a:srgbClr val="000000"/>
              </a:highlight>
            </a:endParaRPr>
          </a:p>
          <a:p>
            <a:pPr>
              <a:buSzPts val="2800"/>
            </a:pPr>
            <a:endParaRPr lang="en-IN" sz="2000" dirty="0">
              <a:solidFill>
                <a:srgbClr val="213163"/>
              </a:solidFill>
              <a:highlight>
                <a:srgbClr val="000000"/>
              </a:highlight>
              <a:latin typeface="+mn-lt"/>
            </a:endParaRPr>
          </a:p>
          <a:p>
            <a:pPr algn="l"/>
            <a:endParaRPr lang="en-US" sz="2000" b="1" i="0" dirty="0">
              <a:solidFill>
                <a:srgbClr val="222222"/>
              </a:solidFill>
              <a:effectLst/>
              <a:highlight>
                <a:srgbClr val="000000"/>
              </a:highlight>
              <a:latin typeface="+mn-lt"/>
            </a:endParaRPr>
          </a:p>
          <a:p>
            <a:pPr algn="l"/>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859986"/>
            <a:ext cx="8986838" cy="4377930"/>
          </a:xfrm>
          <a:prstGeom prst="rect">
            <a:avLst/>
          </a:prstGeom>
          <a:noFill/>
        </p:spPr>
        <p:txBody>
          <a:bodyPr wrap="square">
            <a:spAutoFit/>
          </a:bodyPr>
          <a:lstStyle/>
          <a:p>
            <a:r>
              <a:rPr lang="en-IN" sz="2000" b="1" dirty="0">
                <a:solidFill>
                  <a:srgbClr val="213163"/>
                </a:solidFill>
                <a:latin typeface="Arial Black" panose="020B0A04020102020204" pitchFamily="34" charset="0"/>
              </a:rPr>
              <a:t>TECHNOLOGIES USED:</a:t>
            </a:r>
            <a:r>
              <a:rPr lang="en-IN" sz="1400" b="1" dirty="0">
                <a:solidFill>
                  <a:srgbClr val="213163"/>
                </a:solidFill>
              </a:rPr>
              <a:t> </a:t>
            </a:r>
            <a:endParaRPr lang="en-IN" sz="2000" dirty="0"/>
          </a:p>
          <a:p>
            <a:r>
              <a:rPr lang="en-IN" sz="2000" dirty="0"/>
              <a:t>- Django Framework: For </a:t>
            </a:r>
            <a:r>
              <a:rPr lang="en-IN" dirty="0"/>
              <a:t>backend</a:t>
            </a:r>
            <a:r>
              <a:rPr lang="en-IN" sz="2000" dirty="0"/>
              <a:t> development, routing, and database management.</a:t>
            </a:r>
          </a:p>
          <a:p>
            <a:r>
              <a:rPr lang="en-IN" sz="2000" dirty="0"/>
              <a:t>- HTML, CSS, JavaScript: For frontend development and creating a responsive user interface.</a:t>
            </a:r>
          </a:p>
          <a:p>
            <a:r>
              <a:rPr lang="en-IN" sz="2000" dirty="0"/>
              <a:t>- SQLite or PostgreSQL: For database management, depending on project requirements.</a:t>
            </a:r>
          </a:p>
          <a:p>
            <a:r>
              <a:rPr lang="en-IN" sz="2000" dirty="0"/>
              <a:t>- Django REST Framework: For building RESTful APIs to enable interaction with frontend components.</a:t>
            </a:r>
          </a:p>
          <a:p>
            <a:r>
              <a:rPr lang="en-IN" sz="2000" dirty="0"/>
              <a:t>- Third-party APIs: Integration with music databases or services for fetching song information and metadata.</a:t>
            </a:r>
          </a:p>
          <a:p>
            <a:br>
              <a:rPr lang="en-IN" sz="2000" dirty="0"/>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230</TotalTime>
  <Words>767</Words>
  <Application>Microsoft Office PowerPoint</Application>
  <PresentationFormat>On-screen Show (16:9)</PresentationFormat>
  <Paragraphs>52</Paragraphs>
  <Slides>21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Black</vt:lpstr>
      <vt:lpstr>Arial MT</vt:lpstr>
      <vt:lpstr>Calibri</vt:lpstr>
      <vt:lpstr>Söhne</vt:lpstr>
      <vt:lpstr>Times New Roman</vt:lpstr>
      <vt:lpstr>Simple Light</vt:lpstr>
      <vt:lpstr>PowerPoint Presentation</vt:lpstr>
      <vt:lpstr>PowerPoint Presentation</vt:lpstr>
      <vt:lpstr>Abstract:     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   </vt:lpstr>
      <vt:lpstr>Problem Statement:   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vt:lpstr>
      <vt:lpstr>Project Overview:    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 </vt:lpstr>
      <vt:lpstr>Proposed Solution:  To address the challenges outlined in the problem statement, our project proposes several solutions: 1. Intuitive User Interface: Designing a user-friendly interface that facilitates easy navigation and seamless interaction with music content. 2. Advanced Recommendation System: Implementing algorithms to suggest personalized music recommendations based on user preferences and listening history. 3. Social Integration: Allowing users to connect with friends, share playlists, and discover new music through social interactions. 4. Robust Backend Infrastructure: Utilizing Django's powerful backend capabilities to ensure scalability, security, and efficient data management. </vt:lpstr>
      <vt:lpstr>PowerPoint Presentation</vt:lpstr>
      <vt:lpstr>PowerPoint Presentation</vt:lpstr>
      <vt:lpstr>Technology Used</vt:lpstr>
      <vt:lpstr>Modelling &amp; Results:  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  </vt:lpstr>
      <vt:lpstr>Homepage   (carousel-1)</vt:lpstr>
      <vt:lpstr>Home page(carousel)-2</vt:lpstr>
      <vt:lpstr>Homepage (carousel-3)</vt:lpstr>
      <vt:lpstr>Main-page (songs set)</vt:lpstr>
      <vt:lpstr>Login-Page</vt:lpstr>
      <vt:lpstr>Sign.in-Page</vt:lpstr>
      <vt:lpstr>search-Page</vt:lpstr>
      <vt:lpstr>Song page (playing)</vt:lpstr>
      <vt:lpstr>        Future Enhancements:                             &gt;personalized playlist                            &gt;live streaming and events                            &gt;integrations with music API’s                            &gt;podcasts and audio content                            &gt;Localized content and languages                            &gt;enhanced social features                            &gt;gamification and rewards                            &gt;Accesibility improvements                            &gt;monetization stratergies                            &gt;continuous performance optimizations </vt:lpstr>
      <vt:lpstr>Conclusion:   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Loga</cp:lastModifiedBy>
  <cp:revision>19</cp:revision>
  <dcterms:modified xsi:type="dcterms:W3CDTF">2024-04-08T08:59:43Z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