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828" y="-3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rath\Desktop\b.com%20%20project%20(salary%20statem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GB"/>
  <c:pivotSource>
    <c:name>[b.com  project (salary statement).xlsx]Sheet1!PivotTable1</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AngAx val="1"/>
    </c:view3D>
    <c:plotArea>
      <c:layout/>
      <c:bar3DChart>
        <c:barDir val="col"/>
        <c:grouping val="clustered"/>
        <c:ser>
          <c:idx val="0"/>
          <c:order val="0"/>
          <c:tx>
            <c:strRef>
              <c:f>Sheet1!$M$7:$M$8</c:f>
              <c:strCache>
                <c:ptCount val="1"/>
                <c:pt idx="0">
                  <c:v>Sum of BASIC SALARY</c:v>
                </c:pt>
              </c:strCache>
            </c:strRef>
          </c:tx>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c:v>
                </c:pt>
                <c:pt idx="1">
                  <c:v>15000</c:v>
                </c:pt>
                <c:pt idx="2">
                  <c:v>16000</c:v>
                </c:pt>
                <c:pt idx="3">
                  <c:v>20000</c:v>
                </c:pt>
                <c:pt idx="4">
                  <c:v>14000</c:v>
                </c:pt>
                <c:pt idx="5">
                  <c:v>14000</c:v>
                </c:pt>
                <c:pt idx="6">
                  <c:v>16000</c:v>
                </c:pt>
                <c:pt idx="7">
                  <c:v>14000</c:v>
                </c:pt>
                <c:pt idx="8">
                  <c:v>17000</c:v>
                </c:pt>
                <c:pt idx="9">
                  <c:v>26000</c:v>
                </c:pt>
                <c:pt idx="10">
                  <c:v>10000</c:v>
                </c:pt>
                <c:pt idx="11">
                  <c:v>12000</c:v>
                </c:pt>
                <c:pt idx="12">
                  <c:v>24000</c:v>
                </c:pt>
                <c:pt idx="13">
                  <c:v>22000</c:v>
                </c:pt>
              </c:numCache>
            </c:numRef>
          </c:val>
        </c:ser>
        <c:ser>
          <c:idx val="1"/>
          <c:order val="1"/>
          <c:tx>
            <c:strRef>
              <c:f>Sheet1!$N$7:$N$8</c:f>
              <c:strCache>
                <c:ptCount val="1"/>
                <c:pt idx="0">
                  <c:v>Sum of GROSS SALARY</c:v>
                </c:pt>
              </c:strCache>
            </c:strRef>
          </c:tx>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c:v>
                </c:pt>
                <c:pt idx="1">
                  <c:v>18300</c:v>
                </c:pt>
                <c:pt idx="2">
                  <c:v>19520</c:v>
                </c:pt>
                <c:pt idx="3">
                  <c:v>24400</c:v>
                </c:pt>
                <c:pt idx="4">
                  <c:v>17080</c:v>
                </c:pt>
                <c:pt idx="5">
                  <c:v>17080</c:v>
                </c:pt>
                <c:pt idx="6">
                  <c:v>19520</c:v>
                </c:pt>
                <c:pt idx="7">
                  <c:v>17080</c:v>
                </c:pt>
                <c:pt idx="8">
                  <c:v>20740</c:v>
                </c:pt>
                <c:pt idx="9">
                  <c:v>31720</c:v>
                </c:pt>
                <c:pt idx="10">
                  <c:v>12200</c:v>
                </c:pt>
                <c:pt idx="11">
                  <c:v>14640</c:v>
                </c:pt>
                <c:pt idx="12">
                  <c:v>29280</c:v>
                </c:pt>
                <c:pt idx="13">
                  <c:v>26840</c:v>
                </c:pt>
              </c:numCache>
            </c:numRef>
          </c:val>
        </c:ser>
        <c:ser>
          <c:idx val="2"/>
          <c:order val="2"/>
          <c:tx>
            <c:strRef>
              <c:f>Sheet1!$O$7:$O$8</c:f>
              <c:strCache>
                <c:ptCount val="1"/>
                <c:pt idx="0">
                  <c:v>Sum of NET SALARY</c:v>
                </c:pt>
              </c:strCache>
            </c:strRef>
          </c:tx>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c:v>
                </c:pt>
                <c:pt idx="2">
                  <c:v>17958.400000000001</c:v>
                </c:pt>
                <c:pt idx="3">
                  <c:v>22448</c:v>
                </c:pt>
                <c:pt idx="4">
                  <c:v>15713.6</c:v>
                </c:pt>
                <c:pt idx="5">
                  <c:v>15713.6</c:v>
                </c:pt>
                <c:pt idx="6">
                  <c:v>17958.400000000001</c:v>
                </c:pt>
                <c:pt idx="7">
                  <c:v>15713.6</c:v>
                </c:pt>
                <c:pt idx="8">
                  <c:v>19080.8</c:v>
                </c:pt>
                <c:pt idx="9">
                  <c:v>29182.400000000001</c:v>
                </c:pt>
                <c:pt idx="10">
                  <c:v>11224</c:v>
                </c:pt>
                <c:pt idx="11">
                  <c:v>13468.8</c:v>
                </c:pt>
                <c:pt idx="12">
                  <c:v>26937.599999999999</c:v>
                </c:pt>
                <c:pt idx="13">
                  <c:v>24692.799999999999</c:v>
                </c:pt>
              </c:numCache>
            </c:numRef>
          </c:val>
        </c:ser>
        <c:shape val="box"/>
        <c:axId val="131567616"/>
        <c:axId val="131569920"/>
        <c:axId val="0"/>
      </c:bar3DChart>
      <c:catAx>
        <c:axId val="131567616"/>
        <c:scaling>
          <c:orientation val="minMax"/>
        </c:scaling>
        <c:axPos val="b"/>
        <c:tickLblPos val="nextTo"/>
        <c:crossAx val="131569920"/>
        <c:crosses val="autoZero"/>
        <c:auto val="1"/>
        <c:lblAlgn val="ctr"/>
        <c:lblOffset val="100"/>
      </c:catAx>
      <c:valAx>
        <c:axId val="131569920"/>
        <c:scaling>
          <c:orientation val="minMax"/>
        </c:scaling>
        <c:axPos val="l"/>
        <c:majorGridlines/>
        <c:numFmt formatCode="General" sourceLinked="1"/>
        <c:tickLblPos val="nextTo"/>
        <c:crossAx val="131567616"/>
        <c:crosses val="autoZero"/>
        <c:crossBetween val="between"/>
      </c:valAx>
    </c:plotArea>
    <c:legend>
      <c:legendPos val="r"/>
      <c:layout>
        <c:manualLayout>
          <c:xMode val="edge"/>
          <c:yMode val="edge"/>
          <c:x val="0.65027362212052686"/>
          <c:y val="0.37116411502545216"/>
          <c:w val="0.28726291683659066"/>
          <c:h val="0.21918682891911237"/>
        </c:manualLayout>
      </c:layout>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DF144B33-252D-42E9-BE79-22E778E8DD4E}" type="datetimeFigureOut">
              <a:rPr lang="en-US" smtClean="0"/>
              <a:t>8/30/2024</a:t>
            </a:fld>
            <a:endParaRPr lang="en-GB"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GB"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A534193-AFCB-4671-85C0-2985B31D070E}"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F144B33-252D-42E9-BE79-22E778E8DD4E}" type="datetimeFigureOut">
              <a:rPr lang="en-US" smtClean="0"/>
              <a:t>8/30/2024</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0A534193-AFCB-4671-85C0-2985B31D070E}"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DF144B33-252D-42E9-BE79-22E778E8DD4E}" type="datetimeFigureOut">
              <a:rPr lang="en-US" smtClean="0"/>
              <a:t>8/30/2024</a:t>
            </a:fld>
            <a:endParaRPr lang="en-GB"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GB"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A534193-AFCB-4671-85C0-2985B31D070E}"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F144B33-252D-42E9-BE79-22E778E8DD4E}" type="datetimeFigureOut">
              <a:rPr lang="en-US" smtClean="0"/>
              <a:t>8/30/2024</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0A534193-AFCB-4671-85C0-2985B31D070E}"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F144B33-252D-42E9-BE79-22E778E8DD4E}" type="datetimeFigureOut">
              <a:rPr lang="en-US" smtClean="0"/>
              <a:t>8/30/2024</a:t>
            </a:fld>
            <a:endParaRPr lang="en-GB"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GB"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0A534193-AFCB-4671-85C0-2985B31D070E}"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F144B33-252D-42E9-BE79-22E778E8DD4E}" type="datetimeFigureOut">
              <a:rPr lang="en-US" smtClean="0"/>
              <a:t>8/30/2024</a:t>
            </a:fld>
            <a:endParaRPr lang="en-GB" dirty="0"/>
          </a:p>
        </p:txBody>
      </p:sp>
      <p:sp>
        <p:nvSpPr>
          <p:cNvPr id="6" name="Footer Placeholder 5"/>
          <p:cNvSpPr>
            <a:spLocks noGrp="1"/>
          </p:cNvSpPr>
          <p:nvPr>
            <p:ph type="ftr" sz="quarter" idx="11"/>
          </p:nvPr>
        </p:nvSpPr>
        <p:spPr/>
        <p:txBody>
          <a:bodyPr/>
          <a:lstStyle>
            <a:extLst/>
          </a:lstStyle>
          <a:p>
            <a:endParaRPr lang="en-GB" dirty="0"/>
          </a:p>
        </p:txBody>
      </p:sp>
      <p:sp>
        <p:nvSpPr>
          <p:cNvPr id="7" name="Slide Number Placeholder 6"/>
          <p:cNvSpPr>
            <a:spLocks noGrp="1"/>
          </p:cNvSpPr>
          <p:nvPr>
            <p:ph type="sldNum" sz="quarter" idx="12"/>
          </p:nvPr>
        </p:nvSpPr>
        <p:spPr/>
        <p:txBody>
          <a:bodyPr/>
          <a:lstStyle>
            <a:extLst/>
          </a:lstStyle>
          <a:p>
            <a:fld id="{0A534193-AFCB-4671-85C0-2985B31D070E}"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F144B33-252D-42E9-BE79-22E778E8DD4E}" type="datetimeFigureOut">
              <a:rPr lang="en-US" smtClean="0"/>
              <a:t>8/30/2024</a:t>
            </a:fld>
            <a:endParaRPr lang="en-GB" dirty="0"/>
          </a:p>
        </p:txBody>
      </p:sp>
      <p:sp>
        <p:nvSpPr>
          <p:cNvPr id="8" name="Footer Placeholder 7"/>
          <p:cNvSpPr>
            <a:spLocks noGrp="1"/>
          </p:cNvSpPr>
          <p:nvPr>
            <p:ph type="ftr" sz="quarter" idx="11"/>
          </p:nvPr>
        </p:nvSpPr>
        <p:spPr/>
        <p:txBody>
          <a:bodyPr/>
          <a:lstStyle>
            <a:extLst/>
          </a:lstStyle>
          <a:p>
            <a:endParaRPr lang="en-GB" dirty="0"/>
          </a:p>
        </p:txBody>
      </p:sp>
      <p:sp>
        <p:nvSpPr>
          <p:cNvPr id="9" name="Slide Number Placeholder 8"/>
          <p:cNvSpPr>
            <a:spLocks noGrp="1"/>
          </p:cNvSpPr>
          <p:nvPr>
            <p:ph type="sldNum" sz="quarter" idx="12"/>
          </p:nvPr>
        </p:nvSpPr>
        <p:spPr/>
        <p:txBody>
          <a:bodyPr/>
          <a:lstStyle>
            <a:extLst/>
          </a:lstStyle>
          <a:p>
            <a:fld id="{0A534193-AFCB-4671-85C0-2985B31D070E}"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F144B33-252D-42E9-BE79-22E778E8DD4E}" type="datetimeFigureOut">
              <a:rPr lang="en-US" smtClean="0"/>
              <a:t>8/30/2024</a:t>
            </a:fld>
            <a:endParaRPr lang="en-GB" dirty="0"/>
          </a:p>
        </p:txBody>
      </p:sp>
      <p:sp>
        <p:nvSpPr>
          <p:cNvPr id="4" name="Footer Placeholder 3"/>
          <p:cNvSpPr>
            <a:spLocks noGrp="1"/>
          </p:cNvSpPr>
          <p:nvPr>
            <p:ph type="ftr" sz="quarter" idx="11"/>
          </p:nvPr>
        </p:nvSpPr>
        <p:spPr/>
        <p:txBody>
          <a:bodyPr/>
          <a:lstStyle>
            <a:extLst/>
          </a:lstStyle>
          <a:p>
            <a:endParaRPr lang="en-GB" dirty="0"/>
          </a:p>
        </p:txBody>
      </p:sp>
      <p:sp>
        <p:nvSpPr>
          <p:cNvPr id="5" name="Slide Number Placeholder 4"/>
          <p:cNvSpPr>
            <a:spLocks noGrp="1"/>
          </p:cNvSpPr>
          <p:nvPr>
            <p:ph type="sldNum" sz="quarter" idx="12"/>
          </p:nvPr>
        </p:nvSpPr>
        <p:spPr/>
        <p:txBody>
          <a:bodyPr/>
          <a:lstStyle>
            <a:extLst/>
          </a:lstStyle>
          <a:p>
            <a:fld id="{0A534193-AFCB-4671-85C0-2985B31D070E}"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F144B33-252D-42E9-BE79-22E778E8DD4E}" type="datetimeFigureOut">
              <a:rPr lang="en-US" smtClean="0"/>
              <a:t>8/30/2024</a:t>
            </a:fld>
            <a:endParaRPr lang="en-GB"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GB" dirty="0"/>
          </a:p>
        </p:txBody>
      </p:sp>
      <p:sp>
        <p:nvSpPr>
          <p:cNvPr id="4" name="Slide Number Placeholder 3"/>
          <p:cNvSpPr>
            <a:spLocks noGrp="1"/>
          </p:cNvSpPr>
          <p:nvPr>
            <p:ph type="sldNum" sz="quarter" idx="12"/>
          </p:nvPr>
        </p:nvSpPr>
        <p:spPr/>
        <p:txBody>
          <a:bodyPr/>
          <a:lstStyle>
            <a:extLst/>
          </a:lstStyle>
          <a:p>
            <a:fld id="{0A534193-AFCB-4671-85C0-2985B31D070E}"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F144B33-252D-42E9-BE79-22E778E8DD4E}" type="datetimeFigureOut">
              <a:rPr lang="en-US" smtClean="0"/>
              <a:t>8/30/2024</a:t>
            </a:fld>
            <a:endParaRPr lang="en-GB" dirty="0"/>
          </a:p>
        </p:txBody>
      </p:sp>
      <p:sp>
        <p:nvSpPr>
          <p:cNvPr id="6" name="Footer Placeholder 5"/>
          <p:cNvSpPr>
            <a:spLocks noGrp="1"/>
          </p:cNvSpPr>
          <p:nvPr>
            <p:ph type="ftr" sz="quarter" idx="11"/>
          </p:nvPr>
        </p:nvSpPr>
        <p:spPr/>
        <p:txBody>
          <a:bodyPr/>
          <a:lstStyle>
            <a:extLst/>
          </a:lstStyle>
          <a:p>
            <a:endParaRPr lang="en-GB" dirty="0"/>
          </a:p>
        </p:txBody>
      </p:sp>
      <p:sp>
        <p:nvSpPr>
          <p:cNvPr id="7" name="Slide Number Placeholder 6"/>
          <p:cNvSpPr>
            <a:spLocks noGrp="1"/>
          </p:cNvSpPr>
          <p:nvPr>
            <p:ph type="sldNum" sz="quarter" idx="12"/>
          </p:nvPr>
        </p:nvSpPr>
        <p:spPr/>
        <p:txBody>
          <a:bodyPr/>
          <a:lstStyle>
            <a:extLst/>
          </a:lstStyle>
          <a:p>
            <a:fld id="{0A534193-AFCB-4671-85C0-2985B31D070E}"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DF144B33-252D-42E9-BE79-22E778E8DD4E}" type="datetimeFigureOut">
              <a:rPr lang="en-US" smtClean="0"/>
              <a:t>8/30/2024</a:t>
            </a:fld>
            <a:endParaRPr lang="en-GB" dirty="0"/>
          </a:p>
        </p:txBody>
      </p:sp>
      <p:sp>
        <p:nvSpPr>
          <p:cNvPr id="6" name="Footer Placeholder 5"/>
          <p:cNvSpPr>
            <a:spLocks noGrp="1"/>
          </p:cNvSpPr>
          <p:nvPr>
            <p:ph type="ftr" sz="quarter" idx="11"/>
          </p:nvPr>
        </p:nvSpPr>
        <p:spPr/>
        <p:txBody>
          <a:bodyPr/>
          <a:lstStyle>
            <a:extLst/>
          </a:lstStyle>
          <a:p>
            <a:endParaRPr lang="en-GB" dirty="0"/>
          </a:p>
        </p:txBody>
      </p:sp>
      <p:sp>
        <p:nvSpPr>
          <p:cNvPr id="7" name="Slide Number Placeholder 6"/>
          <p:cNvSpPr>
            <a:spLocks noGrp="1"/>
          </p:cNvSpPr>
          <p:nvPr>
            <p:ph type="sldNum" sz="quarter" idx="12"/>
          </p:nvPr>
        </p:nvSpPr>
        <p:spPr/>
        <p:txBody>
          <a:bodyPr/>
          <a:lstStyle>
            <a:extLst/>
          </a:lstStyle>
          <a:p>
            <a:fld id="{0A534193-AFCB-4671-85C0-2985B31D070E}" type="slidenum">
              <a:rPr lang="en-GB" smtClean="0"/>
              <a:t>‹#›</a:t>
            </a:fld>
            <a:endParaRPr lang="en-GB"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DF144B33-252D-42E9-BE79-22E778E8DD4E}" type="datetimeFigureOut">
              <a:rPr lang="en-US" smtClean="0"/>
              <a:t>8/30/2024</a:t>
            </a:fld>
            <a:endParaRPr lang="en-GB"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GB"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A534193-AFCB-4671-85C0-2985B31D070E}"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2071678"/>
            <a:ext cx="7286676" cy="1754326"/>
          </a:xfrm>
          <a:prstGeom prst="rect">
            <a:avLst/>
          </a:prstGeom>
          <a:noFill/>
        </p:spPr>
        <p:txBody>
          <a:bodyPr wrap="square" rtlCol="0">
            <a:spAutoFit/>
          </a:bodyPr>
          <a:lstStyle/>
          <a:p>
            <a:r>
              <a:rPr lang="en-GB" dirty="0" smtClean="0">
                <a:latin typeface="Times New Roman" pitchFamily="18" charset="0"/>
                <a:cs typeface="Times New Roman" pitchFamily="18" charset="0"/>
              </a:rPr>
              <a:t>STUDENT NAME:</a:t>
            </a:r>
          </a:p>
          <a:p>
            <a:r>
              <a:rPr lang="en-GB" dirty="0" smtClean="0">
                <a:latin typeface="Times New Roman" pitchFamily="18" charset="0"/>
                <a:cs typeface="Times New Roman" pitchFamily="18" charset="0"/>
              </a:rPr>
              <a:t>REGISTER  NO:</a:t>
            </a:r>
          </a:p>
          <a:p>
            <a:r>
              <a:rPr lang="en-GB" dirty="0" smtClean="0">
                <a:latin typeface="Times New Roman" pitchFamily="18" charset="0"/>
                <a:cs typeface="Times New Roman" pitchFamily="18" charset="0"/>
              </a:rPr>
              <a:t>DEPARTMENT:</a:t>
            </a:r>
          </a:p>
          <a:p>
            <a:r>
              <a:rPr lang="en-GB" dirty="0" smtClean="0">
                <a:latin typeface="Times New Roman" pitchFamily="18" charset="0"/>
                <a:cs typeface="Times New Roman" pitchFamily="18" charset="0"/>
              </a:rPr>
              <a:t>COLLEGE:</a:t>
            </a:r>
          </a:p>
          <a:p>
            <a:endParaRPr lang="en-GB" dirty="0" smtClean="0"/>
          </a:p>
          <a:p>
            <a:endParaRPr lang="en-GB" dirty="0"/>
          </a:p>
        </p:txBody>
      </p:sp>
      <p:sp>
        <p:nvSpPr>
          <p:cNvPr id="7" name="5-Point Star 6"/>
          <p:cNvSpPr/>
          <p:nvPr/>
        </p:nvSpPr>
        <p:spPr>
          <a:xfrm>
            <a:off x="3071802" y="4000504"/>
            <a:ext cx="500066" cy="42862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5-Point Star 7"/>
          <p:cNvSpPr/>
          <p:nvPr/>
        </p:nvSpPr>
        <p:spPr>
          <a:xfrm>
            <a:off x="4929190" y="3143248"/>
            <a:ext cx="428628" cy="42862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p:cNvSpPr/>
          <p:nvPr/>
        </p:nvSpPr>
        <p:spPr>
          <a:xfrm>
            <a:off x="6429388" y="2143116"/>
            <a:ext cx="357190" cy="3571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miley Face 9"/>
          <p:cNvSpPr/>
          <p:nvPr/>
        </p:nvSpPr>
        <p:spPr>
          <a:xfrm>
            <a:off x="5357818" y="4643446"/>
            <a:ext cx="642942" cy="57150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00108"/>
            <a:ext cx="6643734" cy="5447645"/>
          </a:xfrm>
          <a:prstGeom prst="rect">
            <a:avLst/>
          </a:prstGeom>
          <a:noFill/>
        </p:spPr>
        <p:txBody>
          <a:bodyPr wrap="square" rtlCol="0">
            <a:spAutoFit/>
          </a:bodyPr>
          <a:lstStyle/>
          <a:p>
            <a:r>
              <a:rPr lang="en-GB" sz="2400" b="1" dirty="0" smtClean="0">
                <a:latin typeface="Times New Roman" pitchFamily="18" charset="0"/>
                <a:cs typeface="Times New Roman" pitchFamily="18" charset="0"/>
              </a:rPr>
              <a:t>MODELLING</a:t>
            </a:r>
          </a:p>
          <a:p>
            <a:endParaRPr lang="en-GB" b="1" dirty="0"/>
          </a:p>
          <a:p>
            <a:pPr>
              <a:buFont typeface="Arial" pitchFamily="34" charset="0"/>
              <a:buChar char="•"/>
            </a:pPr>
            <a:r>
              <a:rPr lang="en-GB" dirty="0" smtClean="0">
                <a:latin typeface="Times New Roman" pitchFamily="18" charset="0"/>
                <a:cs typeface="Times New Roman" pitchFamily="18" charset="0"/>
              </a:rPr>
              <a:t>    DATA COOLLECTION</a:t>
            </a:r>
          </a:p>
          <a:p>
            <a:pPr marL="342900" indent="-342900">
              <a:buAutoNum type="arabicPeriod"/>
            </a:pPr>
            <a:r>
              <a:rPr lang="en-GB" dirty="0" smtClean="0">
                <a:latin typeface="Times New Roman" pitchFamily="18" charset="0"/>
                <a:cs typeface="Times New Roman" pitchFamily="18" charset="0"/>
              </a:rPr>
              <a:t>Download </a:t>
            </a:r>
            <a:r>
              <a:rPr lang="en-GB" dirty="0" err="1" smtClean="0">
                <a:latin typeface="Times New Roman" pitchFamily="18" charset="0"/>
                <a:cs typeface="Times New Roman" pitchFamily="18" charset="0"/>
              </a:rPr>
              <a:t>kaggle</a:t>
            </a:r>
            <a:endParaRPr lang="en-GB" dirty="0" smtClean="0">
              <a:latin typeface="Times New Roman" pitchFamily="18" charset="0"/>
              <a:cs typeface="Times New Roman" pitchFamily="18" charset="0"/>
            </a:endParaRPr>
          </a:p>
          <a:p>
            <a:pPr marL="342900" indent="-342900">
              <a:buAutoNum type="arabicPeriod"/>
            </a:pPr>
            <a:r>
              <a:rPr lang="en-GB" dirty="0" err="1" smtClean="0">
                <a:latin typeface="Times New Roman" pitchFamily="18" charset="0"/>
                <a:cs typeface="Times New Roman" pitchFamily="18" charset="0"/>
              </a:rPr>
              <a:t>Edunet</a:t>
            </a:r>
            <a:r>
              <a:rPr lang="en-GB" dirty="0" smtClean="0">
                <a:latin typeface="Times New Roman" pitchFamily="18" charset="0"/>
                <a:cs typeface="Times New Roman" pitchFamily="18" charset="0"/>
              </a:rPr>
              <a:t> dashboard- file download</a:t>
            </a:r>
          </a:p>
          <a:p>
            <a:pPr marL="342900" indent="-342900">
              <a:buFont typeface="Arial" pitchFamily="34" charset="0"/>
              <a:buChar char="•"/>
            </a:pPr>
            <a:r>
              <a:rPr lang="en-GB" dirty="0" smtClean="0">
                <a:latin typeface="Times New Roman" pitchFamily="18" charset="0"/>
                <a:cs typeface="Times New Roman" pitchFamily="18" charset="0"/>
              </a:rPr>
              <a:t>FEATURES COLLECTION</a:t>
            </a:r>
          </a:p>
          <a:p>
            <a:pPr marL="342900" indent="-342900"/>
            <a:r>
              <a:rPr lang="en-GB" dirty="0" smtClean="0">
                <a:latin typeface="Times New Roman" pitchFamily="18" charset="0"/>
                <a:cs typeface="Times New Roman" pitchFamily="18" charset="0"/>
              </a:rPr>
              <a:t>1.Employees name</a:t>
            </a:r>
          </a:p>
          <a:p>
            <a:pPr marL="342900" indent="-342900"/>
            <a:r>
              <a:rPr lang="en-GB" dirty="0" smtClean="0">
                <a:latin typeface="Times New Roman" pitchFamily="18" charset="0"/>
                <a:cs typeface="Times New Roman" pitchFamily="18" charset="0"/>
              </a:rPr>
              <a:t>2.Basic salary</a:t>
            </a:r>
          </a:p>
          <a:p>
            <a:pPr marL="342900" indent="-342900"/>
            <a:r>
              <a:rPr lang="en-GB" dirty="0" smtClean="0">
                <a:latin typeface="Times New Roman" pitchFamily="18" charset="0"/>
                <a:cs typeface="Times New Roman" pitchFamily="18" charset="0"/>
              </a:rPr>
              <a:t>3.Dearness allowance</a:t>
            </a:r>
          </a:p>
          <a:p>
            <a:pPr marL="342900" indent="-342900"/>
            <a:r>
              <a:rPr lang="en-GB" dirty="0" smtClean="0">
                <a:latin typeface="Times New Roman" pitchFamily="18" charset="0"/>
                <a:cs typeface="Times New Roman" pitchFamily="18" charset="0"/>
              </a:rPr>
              <a:t>4.Travelling allowance</a:t>
            </a:r>
          </a:p>
          <a:p>
            <a:pPr marL="342900" indent="-342900"/>
            <a:r>
              <a:rPr lang="en-GB" dirty="0" smtClean="0">
                <a:latin typeface="Times New Roman" pitchFamily="18" charset="0"/>
                <a:cs typeface="Times New Roman" pitchFamily="18" charset="0"/>
              </a:rPr>
              <a:t>5.Gross salary</a:t>
            </a:r>
          </a:p>
          <a:p>
            <a:pPr marL="342900" indent="-342900"/>
            <a:r>
              <a:rPr lang="en-GB" dirty="0" smtClean="0">
                <a:latin typeface="Times New Roman" pitchFamily="18" charset="0"/>
                <a:cs typeface="Times New Roman" pitchFamily="18" charset="0"/>
              </a:rPr>
              <a:t>6.Provident fund</a:t>
            </a:r>
          </a:p>
          <a:p>
            <a:pPr marL="342900" indent="-342900"/>
            <a:r>
              <a:rPr lang="en-GB" dirty="0" smtClean="0">
                <a:latin typeface="Times New Roman" pitchFamily="18" charset="0"/>
                <a:cs typeface="Times New Roman" pitchFamily="18" charset="0"/>
              </a:rPr>
              <a:t>7.Net salary</a:t>
            </a:r>
          </a:p>
          <a:p>
            <a:pPr marL="342900" indent="-342900"/>
            <a:r>
              <a:rPr lang="en-GB" dirty="0">
                <a:latin typeface="Times New Roman" pitchFamily="18" charset="0"/>
                <a:cs typeface="Times New Roman" pitchFamily="18" charset="0"/>
              </a:rPr>
              <a:t> </a:t>
            </a:r>
            <a:endParaRPr lang="en-GB" dirty="0" smtClean="0">
              <a:latin typeface="Times New Roman" pitchFamily="18" charset="0"/>
              <a:cs typeface="Times New Roman" pitchFamily="18" charset="0"/>
            </a:endParaRPr>
          </a:p>
          <a:p>
            <a:pPr marL="342900" indent="-342900">
              <a:buFont typeface="Arial" pitchFamily="34" charset="0"/>
              <a:buChar char="•"/>
            </a:pPr>
            <a:r>
              <a:rPr lang="en-GB" dirty="0" smtClean="0">
                <a:latin typeface="Times New Roman" pitchFamily="18" charset="0"/>
                <a:cs typeface="Times New Roman" pitchFamily="18" charset="0"/>
              </a:rPr>
              <a:t>USING PIVOT TABLE </a:t>
            </a:r>
          </a:p>
          <a:p>
            <a:pPr marL="342900" indent="-342900">
              <a:buFont typeface="Arial" pitchFamily="34" charset="0"/>
              <a:buChar char="•"/>
            </a:pPr>
            <a:r>
              <a:rPr lang="en-GB" dirty="0" smtClean="0">
                <a:latin typeface="Times New Roman" pitchFamily="18" charset="0"/>
                <a:cs typeface="Times New Roman" pitchFamily="18" charset="0"/>
              </a:rPr>
              <a:t>GRAPH FOR SUMMARY</a:t>
            </a:r>
          </a:p>
          <a:p>
            <a:pPr marL="342900" indent="-342900"/>
            <a:r>
              <a:rPr lang="en-GB" dirty="0" smtClean="0">
                <a:latin typeface="Times New Roman" pitchFamily="18" charset="0"/>
                <a:cs typeface="Times New Roman" pitchFamily="18" charset="0"/>
              </a:rPr>
              <a:t> </a:t>
            </a:r>
          </a:p>
          <a:p>
            <a:pPr marL="1257300" lvl="2" indent="-342900">
              <a:buAutoNum type="arabicPeriod"/>
            </a:pPr>
            <a:endParaRPr lang="en-GB" dirty="0" smtClean="0"/>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000108"/>
            <a:ext cx="6215106" cy="954107"/>
          </a:xfrm>
          <a:prstGeom prst="rect">
            <a:avLst/>
          </a:prstGeom>
          <a:noFill/>
        </p:spPr>
        <p:txBody>
          <a:bodyPr wrap="square" rtlCol="0">
            <a:spAutoFit/>
          </a:bodyPr>
          <a:lstStyle/>
          <a:p>
            <a:r>
              <a:rPr lang="en-GB" sz="2800" b="1" dirty="0" smtClean="0"/>
              <a:t>RESULTS</a:t>
            </a:r>
          </a:p>
          <a:p>
            <a:endParaRPr lang="en-GB" sz="2800" dirty="0"/>
          </a:p>
        </p:txBody>
      </p:sp>
      <p:graphicFrame>
        <p:nvGraphicFramePr>
          <p:cNvPr id="3" name="Chart 2"/>
          <p:cNvGraphicFramePr/>
          <p:nvPr/>
        </p:nvGraphicFramePr>
        <p:xfrm>
          <a:off x="1500166" y="1857364"/>
          <a:ext cx="5605485" cy="392907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1000108"/>
            <a:ext cx="5572164" cy="4370427"/>
          </a:xfrm>
          <a:prstGeom prst="rect">
            <a:avLst/>
          </a:prstGeom>
          <a:noFill/>
        </p:spPr>
        <p:txBody>
          <a:bodyPr wrap="square" rtlCol="0">
            <a:spAutoFit/>
          </a:bodyPr>
          <a:lstStyle/>
          <a:p>
            <a:r>
              <a:rPr lang="en-GB" sz="2000" b="1" dirty="0" smtClean="0">
                <a:latin typeface="Times New Roman" pitchFamily="18" charset="0"/>
                <a:cs typeface="Times New Roman" pitchFamily="18" charset="0"/>
              </a:rPr>
              <a:t>CONCLUSION</a:t>
            </a:r>
          </a:p>
          <a:p>
            <a:endParaRPr lang="en-GB" sz="2000" b="1" dirty="0">
              <a:latin typeface="Times New Roman" pitchFamily="18" charset="0"/>
              <a:cs typeface="Times New Roman" pitchFamily="18" charset="0"/>
            </a:endParaRPr>
          </a:p>
          <a:p>
            <a:pPr>
              <a:buFont typeface="Arial" pitchFamily="34" charset="0"/>
              <a:buChar char="•"/>
            </a:pPr>
            <a:r>
              <a:rPr lang="en-GB" dirty="0" smtClean="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dirty="0" smtClean="0">
              <a:latin typeface="Times New Roman" pitchFamily="18" charset="0"/>
              <a:cs typeface="Times New Roman" pitchFamily="18" charset="0"/>
            </a:endParaRPr>
          </a:p>
          <a:p>
            <a:pPr>
              <a:buFont typeface="Arial" pitchFamily="34" charset="0"/>
              <a:buChar char="•"/>
            </a:pPr>
            <a:r>
              <a:rPr lang="en-GB" dirty="0" smtClean="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dirty="0" smtClean="0">
              <a:latin typeface="Times New Roman" pitchFamily="18" charset="0"/>
              <a:cs typeface="Times New Roman" pitchFamily="18" charset="0"/>
            </a:endParaRPr>
          </a:p>
          <a:p>
            <a:pPr>
              <a:buFont typeface="Arial" pitchFamily="34" charset="0"/>
              <a:buChar char="•"/>
            </a:pPr>
            <a:r>
              <a:rPr lang="en-GB" dirty="0" smtClean="0">
                <a:latin typeface="Times New Roman" pitchFamily="18" charset="0"/>
                <a:cs typeface="Times New Roman" pitchFamily="18" charset="0"/>
              </a:rPr>
              <a:t>This Statement Ensures Transparency And Accuracy In Salary Disbursement Supporting Both The Employee And Employer In </a:t>
            </a:r>
            <a:r>
              <a:rPr lang="en-GB" dirty="0" err="1" smtClean="0">
                <a:latin typeface="Times New Roman" pitchFamily="18" charset="0"/>
                <a:cs typeface="Times New Roman" pitchFamily="18" charset="0"/>
              </a:rPr>
              <a:t>Finacial</a:t>
            </a:r>
            <a:r>
              <a:rPr lang="en-GB" dirty="0" smtClean="0">
                <a:latin typeface="Times New Roman" pitchFamily="18" charset="0"/>
                <a:cs typeface="Times New Roman" pitchFamily="18" charset="0"/>
              </a:rPr>
              <a:t> Planning.</a:t>
            </a:r>
          </a:p>
          <a:p>
            <a:endParaRPr lang="en-GB"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1428736"/>
            <a:ext cx="5143536" cy="400110"/>
          </a:xfrm>
          <a:prstGeom prst="rect">
            <a:avLst/>
          </a:prstGeom>
          <a:noFill/>
        </p:spPr>
        <p:txBody>
          <a:bodyPr wrap="square" rtlCol="0">
            <a:spAutoFit/>
          </a:bodyPr>
          <a:lstStyle/>
          <a:p>
            <a:r>
              <a:rPr lang="en-GB" sz="2000" b="1" dirty="0" smtClean="0">
                <a:latin typeface="Times New Roman" pitchFamily="18" charset="0"/>
                <a:cs typeface="Times New Roman" pitchFamily="18" charset="0"/>
              </a:rPr>
              <a:t>PROJECT TITLE</a:t>
            </a:r>
            <a:endParaRPr lang="en-GB" sz="2000" b="1" dirty="0">
              <a:latin typeface="Times New Roman" pitchFamily="18" charset="0"/>
              <a:cs typeface="Times New Roman" pitchFamily="18" charset="0"/>
            </a:endParaRPr>
          </a:p>
        </p:txBody>
      </p:sp>
      <p:sp>
        <p:nvSpPr>
          <p:cNvPr id="3" name="TextBox 2"/>
          <p:cNvSpPr txBox="1"/>
          <p:nvPr/>
        </p:nvSpPr>
        <p:spPr>
          <a:xfrm>
            <a:off x="1571604" y="2786058"/>
            <a:ext cx="5072098" cy="707886"/>
          </a:xfrm>
          <a:prstGeom prst="rect">
            <a:avLst/>
          </a:prstGeom>
          <a:noFill/>
        </p:spPr>
        <p:txBody>
          <a:bodyPr wrap="square" rtlCol="0">
            <a:spAutoFit/>
          </a:bodyPr>
          <a:lstStyle/>
          <a:p>
            <a:r>
              <a:rPr lang="en-GB" sz="2000" b="1" dirty="0" smtClean="0">
                <a:latin typeface="Times New Roman" pitchFamily="18" charset="0"/>
                <a:cs typeface="Times New Roman" pitchFamily="18" charset="0"/>
              </a:rPr>
              <a:t>EMPLOYEES  SALARY ANALYSIS USING EXCEL</a:t>
            </a:r>
            <a:endParaRPr lang="en-GB" sz="20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500174"/>
            <a:ext cx="2714644" cy="461665"/>
          </a:xfrm>
          <a:prstGeom prst="rect">
            <a:avLst/>
          </a:prstGeom>
          <a:noFill/>
        </p:spPr>
        <p:txBody>
          <a:bodyPr wrap="square" rtlCol="0">
            <a:spAutoFit/>
          </a:bodyPr>
          <a:lstStyle/>
          <a:p>
            <a:r>
              <a:rPr lang="en-GB" sz="2400" b="1" dirty="0" smtClean="0">
                <a:latin typeface="Times New Roman" pitchFamily="18" charset="0"/>
                <a:cs typeface="Times New Roman" pitchFamily="18" charset="0"/>
              </a:rPr>
              <a:t>AGENDA</a:t>
            </a:r>
            <a:endParaRPr lang="en-GB" sz="2400" b="1" dirty="0">
              <a:latin typeface="Times New Roman" pitchFamily="18" charset="0"/>
              <a:cs typeface="Times New Roman" pitchFamily="18" charset="0"/>
            </a:endParaRPr>
          </a:p>
        </p:txBody>
      </p:sp>
      <p:sp>
        <p:nvSpPr>
          <p:cNvPr id="4" name="TextBox 3"/>
          <p:cNvSpPr txBox="1"/>
          <p:nvPr/>
        </p:nvSpPr>
        <p:spPr>
          <a:xfrm>
            <a:off x="1714480" y="2285992"/>
            <a:ext cx="5357850" cy="2554545"/>
          </a:xfrm>
          <a:prstGeom prst="rect">
            <a:avLst/>
          </a:prstGeom>
          <a:noFill/>
        </p:spPr>
        <p:txBody>
          <a:bodyPr wrap="square" rtlCol="0">
            <a:spAutoFit/>
          </a:bodyPr>
          <a:lstStyle/>
          <a:p>
            <a:r>
              <a:rPr lang="en-GB" sz="2000" dirty="0" smtClean="0">
                <a:latin typeface="Times New Roman" pitchFamily="18" charset="0"/>
                <a:cs typeface="Times New Roman" pitchFamily="18" charset="0"/>
              </a:rPr>
              <a:t>1.Problem Statement</a:t>
            </a:r>
          </a:p>
          <a:p>
            <a:r>
              <a:rPr lang="en-GB" sz="2000" dirty="0" smtClean="0">
                <a:latin typeface="Times New Roman" pitchFamily="18" charset="0"/>
                <a:cs typeface="Times New Roman" pitchFamily="18" charset="0"/>
              </a:rPr>
              <a:t>2.Project Overview</a:t>
            </a:r>
          </a:p>
          <a:p>
            <a:r>
              <a:rPr lang="en-GB" sz="2000" dirty="0" smtClean="0">
                <a:latin typeface="Times New Roman" pitchFamily="18" charset="0"/>
                <a:cs typeface="Times New Roman" pitchFamily="18" charset="0"/>
              </a:rPr>
              <a:t>3.End Users</a:t>
            </a:r>
          </a:p>
          <a:p>
            <a:r>
              <a:rPr lang="en-GB" sz="2000" dirty="0" smtClean="0">
                <a:latin typeface="Times New Roman" pitchFamily="18" charset="0"/>
                <a:cs typeface="Times New Roman" pitchFamily="18" charset="0"/>
              </a:rPr>
              <a:t>4.Our Solutions And Proposition</a:t>
            </a:r>
          </a:p>
          <a:p>
            <a:r>
              <a:rPr lang="en-GB" sz="2000" dirty="0" smtClean="0">
                <a:latin typeface="Times New Roman" pitchFamily="18" charset="0"/>
                <a:cs typeface="Times New Roman" pitchFamily="18" charset="0"/>
              </a:rPr>
              <a:t>5.Dataset Description</a:t>
            </a:r>
          </a:p>
          <a:p>
            <a:r>
              <a:rPr lang="en-GB" sz="2000" dirty="0" smtClean="0">
                <a:latin typeface="Times New Roman" pitchFamily="18" charset="0"/>
                <a:cs typeface="Times New Roman" pitchFamily="18" charset="0"/>
              </a:rPr>
              <a:t>6.Modelling  Approach</a:t>
            </a:r>
          </a:p>
          <a:p>
            <a:r>
              <a:rPr lang="en-GB" sz="2000" dirty="0" smtClean="0">
                <a:latin typeface="Times New Roman" pitchFamily="18" charset="0"/>
                <a:cs typeface="Times New Roman" pitchFamily="18" charset="0"/>
              </a:rPr>
              <a:t>7.Results And Discussion</a:t>
            </a:r>
          </a:p>
          <a:p>
            <a:r>
              <a:rPr lang="en-GB" sz="2000" dirty="0" smtClean="0">
                <a:latin typeface="Times New Roman" pitchFamily="18" charset="0"/>
                <a:cs typeface="Times New Roman" pitchFamily="18" charset="0"/>
              </a:rPr>
              <a:t>8.Conclusion</a:t>
            </a:r>
            <a:endParaRPr lang="en-GB"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428736"/>
            <a:ext cx="5786478" cy="461665"/>
          </a:xfrm>
          <a:prstGeom prst="rect">
            <a:avLst/>
          </a:prstGeom>
          <a:noFill/>
        </p:spPr>
        <p:txBody>
          <a:bodyPr wrap="square" rtlCol="0">
            <a:spAutoFit/>
          </a:bodyPr>
          <a:lstStyle/>
          <a:p>
            <a:r>
              <a:rPr lang="en-GB" sz="2400" b="1" dirty="0" smtClean="0">
                <a:latin typeface="Times New Roman" pitchFamily="18" charset="0"/>
                <a:cs typeface="Times New Roman" pitchFamily="18" charset="0"/>
              </a:rPr>
              <a:t>PROBLEM STATEMENT</a:t>
            </a:r>
            <a:endParaRPr lang="en-GB" sz="2400" b="1" dirty="0">
              <a:latin typeface="Times New Roman" pitchFamily="18" charset="0"/>
              <a:cs typeface="Times New Roman" pitchFamily="18" charset="0"/>
            </a:endParaRPr>
          </a:p>
        </p:txBody>
      </p:sp>
      <p:sp>
        <p:nvSpPr>
          <p:cNvPr id="3" name="TextBox 2"/>
          <p:cNvSpPr txBox="1"/>
          <p:nvPr/>
        </p:nvSpPr>
        <p:spPr>
          <a:xfrm>
            <a:off x="1142976" y="2214554"/>
            <a:ext cx="6143668" cy="2585323"/>
          </a:xfrm>
          <a:prstGeom prst="rect">
            <a:avLst/>
          </a:prstGeom>
          <a:noFill/>
        </p:spPr>
        <p:txBody>
          <a:bodyPr wrap="square" rtlCol="0">
            <a:spAutoFit/>
          </a:bodyPr>
          <a:lstStyle/>
          <a:p>
            <a:pPr>
              <a:lnSpc>
                <a:spcPct val="150000"/>
              </a:lnSpc>
            </a:pPr>
            <a:r>
              <a:rPr lang="en-GB" dirty="0" smtClean="0">
                <a:latin typeface="Times New Roman" pitchFamily="18" charset="0"/>
                <a:cs typeface="Times New Roman" pitchFamily="18" charset="0"/>
              </a:rPr>
              <a:t>   The Salary Statement In Management Plays Important </a:t>
            </a:r>
            <a:r>
              <a:rPr lang="en-GB" dirty="0">
                <a:latin typeface="Times New Roman" pitchFamily="18" charset="0"/>
                <a:cs typeface="Times New Roman" pitchFamily="18" charset="0"/>
              </a:rPr>
              <a:t>r</a:t>
            </a:r>
            <a:r>
              <a:rPr lang="en-GB" dirty="0" smtClean="0">
                <a:latin typeface="Times New Roman" pitchFamily="18" charset="0"/>
                <a:cs typeface="Times New Roman" pitchFamily="18" charset="0"/>
              </a:rPr>
              <a:t>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endParaRPr lang="en-GB"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6357982" cy="461665"/>
          </a:xfrm>
          <a:prstGeom prst="rect">
            <a:avLst/>
          </a:prstGeom>
          <a:noFill/>
        </p:spPr>
        <p:txBody>
          <a:bodyPr wrap="square" rtlCol="0">
            <a:spAutoFit/>
          </a:bodyPr>
          <a:lstStyle/>
          <a:p>
            <a:r>
              <a:rPr lang="en-GB" sz="2400" b="1" dirty="0" smtClean="0">
                <a:latin typeface="Times New Roman" pitchFamily="18" charset="0"/>
                <a:cs typeface="Times New Roman" pitchFamily="18" charset="0"/>
              </a:rPr>
              <a:t>PROJECT OVERVIEW</a:t>
            </a:r>
            <a:endParaRPr lang="en-GB" sz="2400" b="1" dirty="0">
              <a:latin typeface="Times New Roman" pitchFamily="18" charset="0"/>
              <a:cs typeface="Times New Roman" pitchFamily="18" charset="0"/>
            </a:endParaRPr>
          </a:p>
        </p:txBody>
      </p:sp>
      <p:sp>
        <p:nvSpPr>
          <p:cNvPr id="3" name="TextBox 2"/>
          <p:cNvSpPr txBox="1"/>
          <p:nvPr/>
        </p:nvSpPr>
        <p:spPr>
          <a:xfrm>
            <a:off x="1214414" y="2214554"/>
            <a:ext cx="5857916" cy="2169825"/>
          </a:xfrm>
          <a:prstGeom prst="rect">
            <a:avLst/>
          </a:prstGeom>
          <a:noFill/>
        </p:spPr>
        <p:txBody>
          <a:bodyPr wrap="square" rtlCol="0">
            <a:spAutoFit/>
          </a:bodyPr>
          <a:lstStyle/>
          <a:p>
            <a:pPr>
              <a:lnSpc>
                <a:spcPct val="150000"/>
              </a:lnSpc>
            </a:pPr>
            <a:r>
              <a:rPr lang="en-GB" dirty="0" smtClean="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endParaRPr lang="en-GB"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7-Steps-to-process salary.png"/>
          <p:cNvPicPr>
            <a:picLocks noChangeAspect="1"/>
          </p:cNvPicPr>
          <p:nvPr/>
        </p:nvPicPr>
        <p:blipFill>
          <a:blip r:embed="rId2"/>
          <a:stretch>
            <a:fillRect/>
          </a:stretch>
        </p:blipFill>
        <p:spPr>
          <a:xfrm>
            <a:off x="2209995" y="3236992"/>
            <a:ext cx="4724010" cy="384016"/>
          </a:xfrm>
          <a:prstGeom prst="rect">
            <a:avLst/>
          </a:prstGeom>
        </p:spPr>
      </p:pic>
      <p:pic>
        <p:nvPicPr>
          <p:cNvPr id="4" name="Picture 3" descr="7-Steps-to-process salary.png"/>
          <p:cNvPicPr>
            <a:picLocks noChangeAspect="1"/>
          </p:cNvPicPr>
          <p:nvPr/>
        </p:nvPicPr>
        <p:blipFill>
          <a:blip r:embed="rId2"/>
          <a:stretch>
            <a:fillRect/>
          </a:stretch>
        </p:blipFill>
        <p:spPr>
          <a:xfrm>
            <a:off x="2214546" y="3214686"/>
            <a:ext cx="4724010" cy="384016"/>
          </a:xfrm>
          <a:prstGeom prst="rect">
            <a:avLst/>
          </a:prstGeom>
        </p:spPr>
      </p:pic>
      <p:pic>
        <p:nvPicPr>
          <p:cNvPr id="1026" name="Picture 2" descr="https://apspayroll.com/wp-content/uploads/2021/06/7-Steps-to-Processing-payroll-4.png"/>
          <p:cNvPicPr>
            <a:picLocks noChangeAspect="1" noChangeArrowheads="1"/>
          </p:cNvPicPr>
          <p:nvPr/>
        </p:nvPicPr>
        <p:blipFill>
          <a:blip r:embed="rId3"/>
          <a:srcRect/>
          <a:stretch>
            <a:fillRect/>
          </a:stretch>
        </p:blipFill>
        <p:spPr bwMode="auto">
          <a:xfrm>
            <a:off x="1285852" y="1214422"/>
            <a:ext cx="5715040" cy="4786346"/>
          </a:xfrm>
          <a:prstGeom prst="rect">
            <a:avLst/>
          </a:prstGeom>
          <a:noFill/>
        </p:spPr>
      </p:pic>
      <p:sp>
        <p:nvSpPr>
          <p:cNvPr id="6" name="TextBox 5"/>
          <p:cNvSpPr txBox="1"/>
          <p:nvPr/>
        </p:nvSpPr>
        <p:spPr>
          <a:xfrm>
            <a:off x="1000100" y="571480"/>
            <a:ext cx="3857652" cy="523220"/>
          </a:xfrm>
          <a:prstGeom prst="rect">
            <a:avLst/>
          </a:prstGeom>
          <a:noFill/>
        </p:spPr>
        <p:txBody>
          <a:bodyPr wrap="square" rtlCol="0">
            <a:spAutoFit/>
          </a:bodyPr>
          <a:lstStyle/>
          <a:p>
            <a:r>
              <a:rPr lang="en-GB" sz="2800" b="1" dirty="0" smtClean="0">
                <a:latin typeface="Times New Roman" pitchFamily="18" charset="0"/>
                <a:cs typeface="Times New Roman" pitchFamily="18" charset="0"/>
              </a:rPr>
              <a:t>Salary process</a:t>
            </a:r>
            <a:endParaRPr lang="en-GB" sz="28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071546"/>
            <a:ext cx="6143668" cy="400110"/>
          </a:xfrm>
          <a:prstGeom prst="rect">
            <a:avLst/>
          </a:prstGeom>
          <a:noFill/>
        </p:spPr>
        <p:txBody>
          <a:bodyPr wrap="square" rtlCol="0">
            <a:spAutoFit/>
          </a:bodyPr>
          <a:lstStyle/>
          <a:p>
            <a:r>
              <a:rPr lang="en-GB" sz="2000" b="1" dirty="0" smtClean="0"/>
              <a:t>OUR SOLUTION AND ITS VALUE PROPOSITION</a:t>
            </a:r>
            <a:endParaRPr lang="en-GB" sz="2000" b="1" dirty="0"/>
          </a:p>
        </p:txBody>
      </p:sp>
      <p:sp>
        <p:nvSpPr>
          <p:cNvPr id="3" name="TextBox 2"/>
          <p:cNvSpPr txBox="1"/>
          <p:nvPr/>
        </p:nvSpPr>
        <p:spPr>
          <a:xfrm>
            <a:off x="1142976" y="1857364"/>
            <a:ext cx="6286544" cy="2031325"/>
          </a:xfrm>
          <a:prstGeom prst="rect">
            <a:avLst/>
          </a:prstGeom>
          <a:noFill/>
        </p:spPr>
        <p:txBody>
          <a:bodyPr wrap="square" rtlCol="0">
            <a:spAutoFit/>
          </a:bodyPr>
          <a:lstStyle/>
          <a:p>
            <a:pPr>
              <a:lnSpc>
                <a:spcPct val="150000"/>
              </a:lnSpc>
            </a:pPr>
            <a:r>
              <a:rPr lang="en-GB" dirty="0" smtClean="0"/>
              <a:t>CONDITIONAL FORMATTING – MISSING VALUES</a:t>
            </a:r>
          </a:p>
          <a:p>
            <a:pPr>
              <a:lnSpc>
                <a:spcPct val="150000"/>
              </a:lnSpc>
            </a:pPr>
            <a:r>
              <a:rPr lang="en-GB" dirty="0" smtClean="0"/>
              <a:t>FILTER-FILTER OUT MISSING  VALUES</a:t>
            </a:r>
          </a:p>
          <a:p>
            <a:pPr>
              <a:lnSpc>
                <a:spcPct val="150000"/>
              </a:lnSpc>
            </a:pPr>
            <a:r>
              <a:rPr lang="en-GB" dirty="0" smtClean="0"/>
              <a:t>PIVOT TABLE- SUMMARY OF DATA</a:t>
            </a:r>
          </a:p>
          <a:p>
            <a:pPr>
              <a:lnSpc>
                <a:spcPct val="150000"/>
              </a:lnSpc>
            </a:pPr>
            <a:r>
              <a:rPr lang="en-GB" dirty="0" smtClean="0"/>
              <a:t>GRAPH- DATA VISUALISATION</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1571612"/>
            <a:ext cx="4929222" cy="3170099"/>
          </a:xfrm>
          <a:prstGeom prst="rect">
            <a:avLst/>
          </a:prstGeom>
          <a:noFill/>
        </p:spPr>
        <p:txBody>
          <a:bodyPr wrap="square" rtlCol="0">
            <a:spAutoFit/>
          </a:bodyPr>
          <a:lstStyle/>
          <a:p>
            <a:r>
              <a:rPr lang="en-GB" sz="2000" b="1" dirty="0" smtClean="0"/>
              <a:t>DATA SET DESCRIPTION</a:t>
            </a:r>
          </a:p>
          <a:p>
            <a:endParaRPr lang="en-GB" dirty="0"/>
          </a:p>
          <a:p>
            <a:endParaRPr lang="en-GB" dirty="0" smtClean="0"/>
          </a:p>
          <a:p>
            <a:r>
              <a:rPr lang="en-GB" dirty="0" smtClean="0">
                <a:latin typeface="Times New Roman" pitchFamily="18" charset="0"/>
                <a:cs typeface="Times New Roman" pitchFamily="18" charset="0"/>
              </a:rPr>
              <a:t>Employee Data Set – </a:t>
            </a:r>
            <a:r>
              <a:rPr lang="en-GB" dirty="0" err="1" smtClean="0">
                <a:latin typeface="Times New Roman" pitchFamily="18" charset="0"/>
                <a:cs typeface="Times New Roman" pitchFamily="18" charset="0"/>
              </a:rPr>
              <a:t>Kaggle</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Features- 21 </a:t>
            </a:r>
          </a:p>
          <a:p>
            <a:r>
              <a:rPr lang="en-GB" dirty="0" smtClean="0">
                <a:latin typeface="Times New Roman" pitchFamily="18" charset="0"/>
                <a:cs typeface="Times New Roman" pitchFamily="18" charset="0"/>
              </a:rPr>
              <a:t>Considered-7</a:t>
            </a:r>
          </a:p>
          <a:p>
            <a:r>
              <a:rPr lang="en-GB" dirty="0" smtClean="0">
                <a:latin typeface="Times New Roman" pitchFamily="18" charset="0"/>
                <a:cs typeface="Times New Roman" pitchFamily="18" charset="0"/>
              </a:rPr>
              <a:t>Name- Text</a:t>
            </a:r>
          </a:p>
          <a:p>
            <a:r>
              <a:rPr lang="en-GB" dirty="0" smtClean="0">
                <a:latin typeface="Times New Roman" pitchFamily="18" charset="0"/>
                <a:cs typeface="Times New Roman" pitchFamily="18" charset="0"/>
              </a:rPr>
              <a:t>Provident Fund-numerical</a:t>
            </a:r>
          </a:p>
          <a:p>
            <a:r>
              <a:rPr lang="en-GB" dirty="0" smtClean="0">
                <a:latin typeface="Times New Roman" pitchFamily="18" charset="0"/>
                <a:cs typeface="Times New Roman" pitchFamily="18" charset="0"/>
              </a:rPr>
              <a:t>D.A- Numerical</a:t>
            </a:r>
          </a:p>
          <a:p>
            <a:r>
              <a:rPr lang="en-GB" dirty="0" smtClean="0">
                <a:latin typeface="Times New Roman" pitchFamily="18" charset="0"/>
                <a:cs typeface="Times New Roman" pitchFamily="18" charset="0"/>
              </a:rPr>
              <a:t>Gross Salary- Numerical</a:t>
            </a:r>
          </a:p>
          <a:p>
            <a:r>
              <a:rPr lang="en-GB" dirty="0" smtClean="0">
                <a:latin typeface="Times New Roman" pitchFamily="18" charset="0"/>
                <a:cs typeface="Times New Roman" pitchFamily="18" charset="0"/>
              </a:rPr>
              <a:t>Net Salary- Numerical</a:t>
            </a:r>
            <a:endParaRPr lang="en-GB"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6500858" cy="1785104"/>
          </a:xfrm>
          <a:prstGeom prst="rect">
            <a:avLst/>
          </a:prstGeom>
          <a:noFill/>
        </p:spPr>
        <p:txBody>
          <a:bodyPr wrap="square" rtlCol="0">
            <a:spAutoFit/>
          </a:bodyPr>
          <a:lstStyle/>
          <a:p>
            <a:r>
              <a:rPr lang="en-GB" sz="2000" b="1" dirty="0" smtClean="0">
                <a:latin typeface="Times New Roman" pitchFamily="18" charset="0"/>
                <a:cs typeface="Times New Roman" pitchFamily="18" charset="0"/>
              </a:rPr>
              <a:t>THE “ WOW ” IN OUR SOLUTION</a:t>
            </a:r>
          </a:p>
          <a:p>
            <a:endParaRPr lang="en-GB" b="1" dirty="0" smtClean="0"/>
          </a:p>
          <a:p>
            <a:r>
              <a:rPr lang="en-GB" dirty="0" smtClean="0">
                <a:latin typeface="Times New Roman" pitchFamily="18" charset="0"/>
                <a:cs typeface="Times New Roman" pitchFamily="18" charset="0"/>
              </a:rPr>
              <a:t>=SALARY IFS(G15&gt;=29182,</a:t>
            </a:r>
            <a:r>
              <a:rPr lang="en-GB" dirty="0" smtClean="0">
                <a:latin typeface="Times New Roman" pitchFamily="18" charset="0"/>
                <a:cs typeface="Times New Roman" pitchFamily="18" charset="0"/>
              </a:rPr>
              <a:t> “ VERY HIGH”,G15&gt;=4, “HIGH”,G15&gt;=13, “LOW”)</a:t>
            </a:r>
            <a:endParaRPr lang="en-GB" dirty="0" smtClean="0">
              <a:latin typeface="Times New Roman" pitchFamily="18" charset="0"/>
              <a:cs typeface="Times New Roman" pitchFamily="18" charset="0"/>
            </a:endParaRPr>
          </a:p>
          <a:p>
            <a:endParaRPr lang="en-GB" b="1" dirty="0"/>
          </a:p>
          <a:p>
            <a:endParaRPr lang="en-GB"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ustom 1">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137</TotalTime>
  <Words>320</Words>
  <Application>Microsoft Office PowerPoint</Application>
  <PresentationFormat>On-screen Show (4:3)</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Opulent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13</cp:revision>
  <dcterms:created xsi:type="dcterms:W3CDTF">2024-08-30T05:09:37Z</dcterms:created>
  <dcterms:modified xsi:type="dcterms:W3CDTF">2024-08-30T07:27:12Z</dcterms:modified>
</cp:coreProperties>
</file>