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cuments\SANDHIYA%20P.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Documents\SANDHIYA%20P.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[SANDHIYA P.csv]SANDHIYA P!PivotTable1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'SANDHIYA P'!$B$3:$B$4</c:f>
              <c:strCache>
                <c:ptCount val="1"/>
                <c:pt idx="0">
                  <c:v>HIGH</c:v>
                </c:pt>
              </c:strCache>
            </c:strRef>
          </c:tx>
          <c:spPr>
            <a:solidFill>
              <a:schemeClr val="accent1"/>
            </a:solidFill>
            <a:ln>
              <a:noFill/>
            </a:ln>
            <a:effectLst/>
          </c:spPr>
          <c:invertIfNegative val="0"/>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5D43-495F-8C0E-4720DD909B40}"/>
            </c:ext>
          </c:extLst>
        </c:ser>
        <c:ser>
          <c:idx val="1"/>
          <c:order val="1"/>
          <c:tx>
            <c:strRef>
              <c:f>'SANDHIYA P'!$C$3:$C$4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2-5D43-495F-8C0E-4720DD909B40}"/>
            </c:ext>
          </c:extLst>
        </c:ser>
        <c:ser>
          <c:idx val="2"/>
          <c:order val="2"/>
          <c:tx>
            <c:strRef>
              <c:f>'SANDHIYA P'!$D$3:$D$4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4-5D43-495F-8C0E-4720DD909B40}"/>
            </c:ext>
          </c:extLst>
        </c:ser>
        <c:ser>
          <c:idx val="3"/>
          <c:order val="3"/>
          <c:tx>
            <c:strRef>
              <c:f>'SANDHIYA P'!$E$3:$E$4</c:f>
              <c:strCache>
                <c:ptCount val="1"/>
                <c:pt idx="0">
                  <c:v>VERY HIGH</c:v>
                </c:pt>
              </c:strCache>
            </c:strRef>
          </c:tx>
          <c:spPr>
            <a:solidFill>
              <a:schemeClr val="accent4"/>
            </a:solidFill>
            <a:ln>
              <a:noFill/>
            </a:ln>
            <a:effectLst/>
          </c:spPr>
          <c:invertIfNegative val="0"/>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5-5D43-495F-8C0E-4720DD909B40}"/>
            </c:ext>
          </c:extLst>
        </c:ser>
        <c:dLbls>
          <c:showLegendKey val="0"/>
          <c:showVal val="0"/>
          <c:showCatName val="0"/>
          <c:showSerName val="0"/>
          <c:showPercent val="0"/>
          <c:showBubbleSize val="0"/>
        </c:dLbls>
        <c:gapWidth val="219"/>
        <c:overlap val="-27"/>
        <c:axId val="1546149680"/>
        <c:axId val="1546150160"/>
      </c:barChart>
      <c:catAx>
        <c:axId val="154614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150160"/>
        <c:crosses val="autoZero"/>
        <c:auto val="1"/>
        <c:lblAlgn val="ctr"/>
        <c:lblOffset val="100"/>
        <c:noMultiLvlLbl val="0"/>
      </c:catAx>
      <c:valAx>
        <c:axId val="154615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14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[SANDHIYA P.csv]SANDHIYA P!PivotTable1</c:name>
    <c:fmtId val="1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'SANDHIYA P'!$B$3:$B$4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DA3-4668-8213-5120A3D31B5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DA3-4668-8213-5120A3D31B5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DA3-4668-8213-5120A3D31B5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DA3-4668-8213-5120A3D31B5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DA3-4668-8213-5120A3D31B5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DA3-4668-8213-5120A3D31B5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DA3-4668-8213-5120A3D31B5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DA3-4668-8213-5120A3D31B5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DA3-4668-8213-5120A3D31B5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DA3-4668-8213-5120A3D31B57}"/>
              </c:ext>
            </c:extLst>
          </c:dPt>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14-EDA3-4668-8213-5120A3D31B57}"/>
            </c:ext>
          </c:extLst>
        </c:ser>
        <c:ser>
          <c:idx val="1"/>
          <c:order val="1"/>
          <c:tx>
            <c:strRef>
              <c:f>'SANDHIYA P'!$C$3:$C$4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DA3-4668-8213-5120A3D31B5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DA3-4668-8213-5120A3D31B5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DA3-4668-8213-5120A3D31B5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DA3-4668-8213-5120A3D31B5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DA3-4668-8213-5120A3D31B5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DA3-4668-8213-5120A3D31B5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DA3-4668-8213-5120A3D31B5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DA3-4668-8213-5120A3D31B5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DA3-4668-8213-5120A3D31B5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DA3-4668-8213-5120A3D31B57}"/>
              </c:ext>
            </c:extLst>
          </c:dPt>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29-EDA3-4668-8213-5120A3D31B57}"/>
            </c:ext>
          </c:extLst>
        </c:ser>
        <c:ser>
          <c:idx val="2"/>
          <c:order val="2"/>
          <c:tx>
            <c:strRef>
              <c:f>'SANDHIYA P'!$D$3:$D$4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DA3-4668-8213-5120A3D31B5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DA3-4668-8213-5120A3D31B5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DA3-4668-8213-5120A3D31B5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DA3-4668-8213-5120A3D31B5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DA3-4668-8213-5120A3D31B5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DA3-4668-8213-5120A3D31B5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DA3-4668-8213-5120A3D31B5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DA3-4668-8213-5120A3D31B5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DA3-4668-8213-5120A3D31B5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DA3-4668-8213-5120A3D31B57}"/>
              </c:ext>
            </c:extLst>
          </c:dPt>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3E-EDA3-4668-8213-5120A3D31B57}"/>
            </c:ext>
          </c:extLst>
        </c:ser>
        <c:ser>
          <c:idx val="3"/>
          <c:order val="3"/>
          <c:tx>
            <c:strRef>
              <c:f>'SANDHIYA P'!$E$3:$E$4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DA3-4668-8213-5120A3D31B5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DA3-4668-8213-5120A3D31B5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DA3-4668-8213-5120A3D31B5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DA3-4668-8213-5120A3D31B5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DA3-4668-8213-5120A3D31B5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DA3-4668-8213-5120A3D31B5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DA3-4668-8213-5120A3D31B5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DA3-4668-8213-5120A3D31B5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DA3-4668-8213-5120A3D31B5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DA3-4668-8213-5120A3D31B57}"/>
              </c:ext>
            </c:extLst>
          </c:dPt>
          <c:cat>
            <c:strRef>
              <c:f>'SANDHIYA P'!$A$5:$A$15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'SANDHIYA P'!$E$5:$E$15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53-EDA3-4668-8213-5120A3D31B5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SANDHIYA P</a:t>
            </a:r>
          </a:p>
          <a:p>
            <a:r>
              <a:rPr lang="en-US" sz="2400" dirty="0"/>
              <a:t>REGISTER NO: 312215071</a:t>
            </a:r>
          </a:p>
          <a:p>
            <a:r>
              <a:rPr lang="en-US" sz="2400" dirty="0"/>
              <a:t>DEPARTMENT: COMMERCE</a:t>
            </a:r>
          </a:p>
          <a:p>
            <a:r>
              <a:rPr lang="en-US" sz="2400" dirty="0"/>
              <a:t>COLLEGE: SOKA IKEDA COLLEGE OF ARTS AND SCIENCE FOR</a:t>
            </a:r>
          </a:p>
          <a:p>
            <a:r>
              <a:rPr lang="en-US" sz="2400" dirty="0"/>
              <a:t>WOMENS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1C7549A-9F3E-089C-AA1E-460996B8B984}"/>
              </a:ext>
            </a:extLst>
          </p:cNvPr>
          <p:cNvSpPr txBox="1"/>
          <p:nvPr/>
        </p:nvSpPr>
        <p:spPr>
          <a:xfrm>
            <a:off x="739775" y="1402847"/>
            <a:ext cx="9677401" cy="4524315"/>
          </a:xfrm>
          <a:prstGeom prst="rect">
            <a:avLst/>
          </a:prstGeom>
          <a:noFill/>
        </p:spPr>
        <p:txBody>
          <a:bodyPr wrap="square" rtlCol="0">
            <a:spAutoFit/>
          </a:bodyPr>
          <a:lstStyle/>
          <a:p>
            <a:r>
              <a:rPr lang="en-US" dirty="0"/>
              <a:t>DATA COLLECTION</a:t>
            </a:r>
          </a:p>
          <a:p>
            <a:pPr marL="342900" indent="-342900">
              <a:buAutoNum type="arabicParenR"/>
            </a:pPr>
            <a:r>
              <a:rPr lang="en-US" dirty="0"/>
              <a:t>DOWNLOAD THE EMPLOYEE DATA IN THE EDUNET DASHBOARD</a:t>
            </a:r>
          </a:p>
          <a:p>
            <a:r>
              <a:rPr lang="en-US" dirty="0"/>
              <a:t> FEATURES</a:t>
            </a:r>
          </a:p>
          <a:p>
            <a:pPr marL="342900" indent="-342900">
              <a:buAutoNum type="arabicParenR" startAt="2"/>
            </a:pPr>
            <a:r>
              <a:rPr lang="en-US" dirty="0"/>
              <a:t>IT IS VERY USEFUL TO ANALYSIS THE DATA SETS</a:t>
            </a:r>
          </a:p>
          <a:p>
            <a:pPr marL="342900" indent="-342900">
              <a:buAutoNum type="arabicParenR" startAt="2"/>
            </a:pPr>
            <a:r>
              <a:rPr lang="en-US" dirty="0"/>
              <a:t>IT IS ANALYSIS THE PERFORMANCE THE EMPLOYEES.</a:t>
            </a:r>
          </a:p>
          <a:p>
            <a:r>
              <a:rPr lang="en-US" dirty="0"/>
              <a:t>DATA CLEANING</a:t>
            </a:r>
          </a:p>
          <a:p>
            <a:pPr marL="342900" indent="-342900">
              <a:buAutoNum type="arabicParenR"/>
            </a:pPr>
            <a:r>
              <a:rPr lang="en-US" dirty="0"/>
              <a:t>TO IDENTIFY THE MISSING VALUES</a:t>
            </a:r>
          </a:p>
          <a:p>
            <a:pPr marL="342900" indent="-342900">
              <a:buAutoNum type="arabicParenR"/>
            </a:pPr>
            <a:r>
              <a:rPr lang="en-US" dirty="0"/>
              <a:t>TO IDENTIFY THE MISSING VALUES AND FILTER OUT</a:t>
            </a:r>
          </a:p>
          <a:p>
            <a:r>
              <a:rPr lang="en-US" dirty="0"/>
              <a:t>PERFORMANCE LEVEL</a:t>
            </a:r>
          </a:p>
          <a:p>
            <a:pPr marL="342900" indent="-342900">
              <a:buAutoNum type="arabicParenR"/>
            </a:pPr>
            <a:r>
              <a:rPr lang="en-US" dirty="0"/>
              <a:t>CONDITIONAL FORMATTING IT IS USED TO HIGH LIGHT THE MISSING VALUES</a:t>
            </a:r>
          </a:p>
          <a:p>
            <a:pPr marL="342900" indent="-342900">
              <a:buAutoNum type="arabicParenR"/>
            </a:pPr>
            <a:r>
              <a:rPr lang="en-US" dirty="0"/>
              <a:t>FILTER IT IS USED TO REMOVE THE MISSING VALUE / FILTER OUT IT</a:t>
            </a:r>
          </a:p>
          <a:p>
            <a:r>
              <a:rPr lang="en-US" dirty="0"/>
              <a:t>SUMMARY</a:t>
            </a:r>
          </a:p>
          <a:p>
            <a:r>
              <a:rPr lang="en-US" dirty="0"/>
              <a:t>1)   IT IS USED TO FIND THE EMPLOYEE ID</a:t>
            </a:r>
          </a:p>
          <a:p>
            <a:r>
              <a:rPr lang="en-US" dirty="0"/>
              <a:t>2)   THE FIRST NAME AND LAST NAME OF THE EMPLOYEE</a:t>
            </a:r>
          </a:p>
          <a:p>
            <a:r>
              <a:rPr lang="en-US" dirty="0"/>
              <a:t>3)   IT VERIFY THE PERFORMANCE OF EMPLOYEE</a:t>
            </a:r>
          </a:p>
          <a:p>
            <a:r>
              <a:rPr lang="en-US" dirty="0"/>
              <a:t>4)   IT VERIFY THE GENDER, EMPLOYEE RATINGS, ACHIEVEMENTS.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EF1C2B1-0AB4-B868-74E8-D87E84653964}"/>
              </a:ext>
            </a:extLst>
          </p:cNvPr>
          <p:cNvGraphicFramePr>
            <a:graphicFrameLocks/>
          </p:cNvGraphicFramePr>
          <p:nvPr>
            <p:extLst>
              <p:ext uri="{D42A27DB-BD31-4B8C-83A1-F6EECF244321}">
                <p14:modId xmlns:p14="http://schemas.microsoft.com/office/powerpoint/2010/main" val="2086956512"/>
              </p:ext>
            </p:extLst>
          </p:nvPr>
        </p:nvGraphicFramePr>
        <p:xfrm>
          <a:off x="484191" y="1147785"/>
          <a:ext cx="8515349"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C9B8394-4F63-5E17-FD70-8F7ED3A31107}"/>
              </a:ext>
            </a:extLst>
          </p:cNvPr>
          <p:cNvGraphicFramePr>
            <a:graphicFrameLocks/>
          </p:cNvGraphicFramePr>
          <p:nvPr>
            <p:extLst>
              <p:ext uri="{D42A27DB-BD31-4B8C-83A1-F6EECF244321}">
                <p14:modId xmlns:p14="http://schemas.microsoft.com/office/powerpoint/2010/main" val="2048350750"/>
              </p:ext>
            </p:extLst>
          </p:nvPr>
        </p:nvGraphicFramePr>
        <p:xfrm>
          <a:off x="457200" y="1510175"/>
          <a:ext cx="8362950" cy="49333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412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9BCE77-244A-94B2-F34B-923D416A7626}"/>
              </a:ext>
            </a:extLst>
          </p:cNvPr>
          <p:cNvSpPr txBox="1"/>
          <p:nvPr/>
        </p:nvSpPr>
        <p:spPr>
          <a:xfrm>
            <a:off x="228600" y="1828800"/>
            <a:ext cx="9829800" cy="923330"/>
          </a:xfrm>
          <a:prstGeom prst="rect">
            <a:avLst/>
          </a:prstGeom>
          <a:noFill/>
        </p:spPr>
        <p:txBody>
          <a:bodyPr wrap="square" rtlCol="0">
            <a:spAutoFit/>
          </a:bodyPr>
          <a:lstStyle/>
          <a:p>
            <a:r>
              <a:rPr lang="en-US" dirty="0"/>
              <a:t>In this employee data we have many data sets have analysis through charts, bar charts etc. we have known the employee data performance like various factors like performance score, gender, ratings employee achievement like high, medium, low.</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E03D261B-D23E-383D-19A0-D5234E179F48}"/>
              </a:ext>
            </a:extLst>
          </p:cNvPr>
          <p:cNvSpPr txBox="1"/>
          <p:nvPr/>
        </p:nvSpPr>
        <p:spPr>
          <a:xfrm>
            <a:off x="728077" y="2286000"/>
            <a:ext cx="6129923" cy="1754326"/>
          </a:xfrm>
          <a:prstGeom prst="rect">
            <a:avLst/>
          </a:prstGeom>
          <a:noFill/>
        </p:spPr>
        <p:txBody>
          <a:bodyPr wrap="square">
            <a:spAutoFit/>
          </a:bodyPr>
          <a:lstStyle/>
          <a:p>
            <a:r>
              <a:rPr lang="en-US" dirty="0"/>
              <a:t>FOR EMPLOYEE PERFORMANCE ANALYSIS</a:t>
            </a:r>
          </a:p>
          <a:p>
            <a:pPr marL="342900" indent="-342900">
              <a:buAutoNum type="arabicParenR"/>
            </a:pPr>
            <a:r>
              <a:rPr lang="en-US" dirty="0"/>
              <a:t>FOR THEIR ACHIEVEMENT</a:t>
            </a:r>
          </a:p>
          <a:p>
            <a:pPr marL="342900" indent="-342900">
              <a:buAutoNum type="arabicParenR" startAt="2"/>
            </a:pPr>
            <a:r>
              <a:rPr lang="en-US" dirty="0"/>
              <a:t>FOR THEIR INCREMENT</a:t>
            </a:r>
          </a:p>
          <a:p>
            <a:pPr marL="342900" indent="-342900">
              <a:buAutoNum type="arabicParenR" startAt="3"/>
            </a:pPr>
            <a:r>
              <a:rPr lang="en-US" dirty="0"/>
              <a:t>FOR THEIR PERFORMANCE TRACKING</a:t>
            </a:r>
          </a:p>
          <a:p>
            <a:pPr marL="342900" indent="-342900">
              <a:buAutoNum type="arabicParenR" startAt="4"/>
            </a:pPr>
            <a:r>
              <a:rPr lang="en-US" dirty="0"/>
              <a:t>FOR THEIR GROWTH</a:t>
            </a:r>
          </a:p>
          <a:p>
            <a:r>
              <a:rPr lang="en-US" dirty="0"/>
              <a:t>5)   FOR THEIR PERSONAL MOTIVATIONAL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7581F0E-8354-B5B8-9CB5-48DEBBFFCF6A}"/>
              </a:ext>
            </a:extLst>
          </p:cNvPr>
          <p:cNvSpPr txBox="1"/>
          <p:nvPr/>
        </p:nvSpPr>
        <p:spPr>
          <a:xfrm>
            <a:off x="481087" y="2087434"/>
            <a:ext cx="6105378" cy="1754326"/>
          </a:xfrm>
          <a:prstGeom prst="rect">
            <a:avLst/>
          </a:prstGeom>
          <a:noFill/>
        </p:spPr>
        <p:txBody>
          <a:bodyPr wrap="square">
            <a:spAutoFit/>
          </a:bodyPr>
          <a:lstStyle/>
          <a:p>
            <a:r>
              <a:rPr lang="en-US" dirty="0"/>
              <a:t> ANALYSIS THE PERFORMANCE OF EMPLOYEE</a:t>
            </a:r>
          </a:p>
          <a:p>
            <a:r>
              <a:rPr lang="en-US" dirty="0"/>
              <a:t> CONSIDER VARIOUS FACTORS LIKE PERFORMANCE</a:t>
            </a:r>
          </a:p>
          <a:p>
            <a:r>
              <a:rPr lang="en-US" dirty="0"/>
              <a:t> SCORE, GENDER, RATING, ACHIEVEMENT</a:t>
            </a:r>
          </a:p>
          <a:p>
            <a:r>
              <a:rPr lang="en-US" dirty="0"/>
              <a:t> ANALYSIS. EMPLOYEE TO FIND TRENDS AND</a:t>
            </a:r>
          </a:p>
          <a:p>
            <a:r>
              <a:rPr lang="en-US" dirty="0"/>
              <a:t> PATTERNS PERFORMANCE DIFFERENT ON HIGH,</a:t>
            </a:r>
          </a:p>
          <a:p>
            <a:r>
              <a:rPr lang="en-US" dirty="0"/>
              <a:t> MEDIUM, LOW CATEGORIES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E06B62ED-295B-6063-0848-8A2DF9B0E340}"/>
              </a:ext>
            </a:extLst>
          </p:cNvPr>
          <p:cNvSpPr txBox="1"/>
          <p:nvPr/>
        </p:nvSpPr>
        <p:spPr>
          <a:xfrm>
            <a:off x="587851" y="2228671"/>
            <a:ext cx="4634548" cy="1200329"/>
          </a:xfrm>
          <a:prstGeom prst="rect">
            <a:avLst/>
          </a:prstGeom>
          <a:noFill/>
        </p:spPr>
        <p:txBody>
          <a:bodyPr wrap="square" rtlCol="0">
            <a:spAutoFit/>
          </a:bodyPr>
          <a:lstStyle/>
          <a:p>
            <a:pPr marL="342900" indent="-342900">
              <a:buAutoNum type="arabicParenR"/>
            </a:pPr>
            <a:r>
              <a:rPr lang="en-US" dirty="0"/>
              <a:t>THE END USER IS EMPLOYEE</a:t>
            </a:r>
          </a:p>
          <a:p>
            <a:pPr marL="342900" indent="-342900">
              <a:buAutoNum type="arabicParenR" startAt="2"/>
            </a:pPr>
            <a:r>
              <a:rPr lang="en-US" dirty="0"/>
              <a:t>THE END USER IS EMPLOYER</a:t>
            </a:r>
          </a:p>
          <a:p>
            <a:pPr marL="342900" indent="-342900">
              <a:buAutoNum type="arabicParenR" startAt="3"/>
            </a:pPr>
            <a:r>
              <a:rPr lang="en-US" dirty="0"/>
              <a:t>THE END USER IS MANAGER</a:t>
            </a:r>
          </a:p>
          <a:p>
            <a:pPr marL="342900" indent="-342900">
              <a:buAutoNum type="arabicParenR" startAt="4"/>
            </a:pPr>
            <a:r>
              <a:rPr lang="en-US" dirty="0"/>
              <a:t>THE END USER IS FINANCIAL SUPPORT</a:t>
            </a:r>
          </a:p>
        </p:txBody>
      </p:sp>
    </p:spTree>
    <p:extLst>
      <p:ext uri="{BB962C8B-B14F-4D97-AF65-F5344CB8AC3E}">
        <p14:creationId xmlns:p14="http://schemas.microsoft.com/office/powerpoint/2010/main" val="2183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23549356-8F61-4E1B-A7AE-C1F486E94DA6}"/>
              </a:ext>
            </a:extLst>
          </p:cNvPr>
          <p:cNvSpPr txBox="1"/>
          <p:nvPr/>
        </p:nvSpPr>
        <p:spPr>
          <a:xfrm>
            <a:off x="2992421" y="2500222"/>
            <a:ext cx="8534400" cy="1477328"/>
          </a:xfrm>
          <a:prstGeom prst="rect">
            <a:avLst/>
          </a:prstGeom>
          <a:noFill/>
        </p:spPr>
        <p:txBody>
          <a:bodyPr wrap="square" rtlCol="0">
            <a:spAutoFit/>
          </a:bodyPr>
          <a:lstStyle/>
          <a:p>
            <a:r>
              <a:rPr lang="en-US" dirty="0"/>
              <a:t>CONDITIONAL FORMATTING - It is used for highlight the missing values.</a:t>
            </a:r>
          </a:p>
          <a:p>
            <a:r>
              <a:rPr lang="en-US" dirty="0"/>
              <a:t>FILTER- To remove the missing values / filtering out</a:t>
            </a:r>
          </a:p>
          <a:p>
            <a:r>
              <a:rPr lang="en-US" dirty="0"/>
              <a:t>FORMULA- It analysis the performance the employee analysis</a:t>
            </a:r>
          </a:p>
          <a:p>
            <a:r>
              <a:rPr lang="en-US" dirty="0"/>
              <a:t>PIVOT TABLE - It is summary of employee performance</a:t>
            </a:r>
          </a:p>
          <a:p>
            <a:r>
              <a:rPr lang="en-US" dirty="0"/>
              <a:t>GRAPH- To represent the data visualization through graphs or bar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TextBox 9">
            <a:extLst>
              <a:ext uri="{FF2B5EF4-FFF2-40B4-BE49-F238E27FC236}">
                <a16:creationId xmlns:a16="http://schemas.microsoft.com/office/drawing/2014/main" id="{E093203D-222F-D31A-4020-D66F8361909D}"/>
              </a:ext>
            </a:extLst>
          </p:cNvPr>
          <p:cNvSpPr txBox="1"/>
          <p:nvPr/>
        </p:nvSpPr>
        <p:spPr>
          <a:xfrm>
            <a:off x="457200" y="1905000"/>
            <a:ext cx="9829800" cy="3139321"/>
          </a:xfrm>
          <a:prstGeom prst="rect">
            <a:avLst/>
          </a:prstGeom>
          <a:noFill/>
        </p:spPr>
        <p:txBody>
          <a:bodyPr wrap="square" rtlCol="0">
            <a:spAutoFit/>
          </a:bodyPr>
          <a:lstStyle/>
          <a:p>
            <a:r>
              <a:rPr lang="en-US" b="1" dirty="0"/>
              <a:t>Employee data set - download from the </a:t>
            </a:r>
            <a:r>
              <a:rPr lang="en-US" b="1" dirty="0" err="1"/>
              <a:t>Edunet</a:t>
            </a:r>
            <a:r>
              <a:rPr lang="en-US" b="1" dirty="0"/>
              <a:t> dashboard.</a:t>
            </a:r>
          </a:p>
          <a:p>
            <a:r>
              <a:rPr lang="en-US" b="1" dirty="0"/>
              <a:t>They are 26 features of employees</a:t>
            </a:r>
          </a:p>
          <a:p>
            <a:pPr marL="342900" indent="-342900">
              <a:buAutoNum type="arabicParenR"/>
            </a:pPr>
            <a:r>
              <a:rPr lang="en-US" b="1" dirty="0"/>
              <a:t>Employee id - unique identifier for each employee in organization</a:t>
            </a:r>
          </a:p>
          <a:p>
            <a:pPr marL="342900" indent="-342900">
              <a:buAutoNum type="arabicParenR" startAt="2"/>
            </a:pPr>
            <a:r>
              <a:rPr lang="en-US" b="1" dirty="0"/>
              <a:t>First name - the first name of employee </a:t>
            </a:r>
          </a:p>
          <a:p>
            <a:pPr marL="342900" indent="-342900">
              <a:buAutoNum type="arabicParenR" startAt="2"/>
            </a:pPr>
            <a:r>
              <a:rPr lang="en-US" b="1" dirty="0"/>
              <a:t>Last name - the last name of employee</a:t>
            </a:r>
          </a:p>
          <a:p>
            <a:pPr marL="342900" indent="-342900">
              <a:buAutoNum type="arabicParenR" startAt="4"/>
            </a:pPr>
            <a:r>
              <a:rPr lang="en-US" b="1" dirty="0"/>
              <a:t>Start name - the data when the employee started the working in organization</a:t>
            </a:r>
          </a:p>
          <a:p>
            <a:pPr marL="342900" indent="-342900">
              <a:buAutoNum type="arabicParenR" startAt="4"/>
            </a:pPr>
            <a:r>
              <a:rPr lang="en-US" b="1" dirty="0"/>
              <a:t>Exit date the date when the employee left the organization</a:t>
            </a:r>
          </a:p>
          <a:p>
            <a:pPr marL="342900" indent="-342900">
              <a:buAutoNum type="arabicParenR" startAt="4"/>
            </a:pPr>
            <a:r>
              <a:rPr lang="en-US" b="1" dirty="0"/>
              <a:t>Title the job title or position of the employee within the organization.</a:t>
            </a:r>
          </a:p>
          <a:p>
            <a:pPr marL="342900" indent="-342900">
              <a:buAutoNum type="arabicParenR" startAt="4"/>
            </a:pPr>
            <a:r>
              <a:rPr lang="en-US" b="1" dirty="0"/>
              <a:t>Supervisor - the name of the employee immediately supervision or manager.</a:t>
            </a:r>
          </a:p>
          <a:p>
            <a:pPr marL="342900" indent="-342900">
              <a:buAutoNum type="arabicParenR" startAt="4"/>
            </a:pPr>
            <a:r>
              <a:rPr lang="en-US" b="1" dirty="0"/>
              <a:t>Email the email address associated with employee communication within the organization</a:t>
            </a:r>
          </a:p>
          <a:p>
            <a:r>
              <a:rPr lang="en-US" b="1" dirty="0"/>
              <a:t>9)   Business unit - the specific business unit or department to which employee belongs.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55E4A7-F62A-7A36-9CC2-0E54D92E8CE3}"/>
              </a:ext>
            </a:extLst>
          </p:cNvPr>
          <p:cNvSpPr txBox="1"/>
          <p:nvPr/>
        </p:nvSpPr>
        <p:spPr>
          <a:xfrm>
            <a:off x="937056" y="2389116"/>
            <a:ext cx="8873694" cy="369332"/>
          </a:xfrm>
          <a:prstGeom prst="rect">
            <a:avLst/>
          </a:prstGeom>
          <a:noFill/>
        </p:spPr>
        <p:txBody>
          <a:bodyPr wrap="square" rtlCol="0">
            <a:spAutoFit/>
          </a:bodyPr>
          <a:lstStyle/>
          <a:p>
            <a:r>
              <a:rPr lang="en-US" dirty="0"/>
              <a:t>PERFORMANCE LEVEL = IFS(Z8&gt;=5,"VERY HIGH", Z8&gt;=4,"HIGH", Z8&gt;=3,"MED", 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547</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cp:lastModifiedBy>
  <cp:revision>14</cp:revision>
  <dcterms:created xsi:type="dcterms:W3CDTF">2024-03-29T15:07:22Z</dcterms:created>
  <dcterms:modified xsi:type="dcterms:W3CDTF">2024-08-28T20:24:49Z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