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6A1-C66F-7D32-AF2E-B07FAA4A032E}"/>
              </a:ext>
            </a:extLst>
          </p:cNvPr>
          <p:cNvSpPr>
            <a:spLocks noGrp="1"/>
          </p:cNvSpPr>
          <p:nvPr>
            <p:ph type="title"/>
          </p:nvPr>
        </p:nvSpPr>
        <p:spPr>
          <a:xfrm>
            <a:off x="838200" y="365125"/>
            <a:ext cx="10515600" cy="5610014"/>
          </a:xfrm>
        </p:spPr>
        <p:txBody>
          <a:bodyPr/>
          <a:lstStyle/>
          <a:p>
            <a:pPr algn="ctr"/>
            <a:r>
              <a:rPr lang="en-US" sz="5400" b="1" dirty="0">
                <a:ea typeface="Calibri Light"/>
                <a:cs typeface="Calibri Light"/>
              </a:rPr>
              <a:t>SENTIMENT ANALYSIS FOR MARKETING</a:t>
            </a:r>
            <a:br>
              <a:rPr lang="en-US" sz="5400" b="1" dirty="0">
                <a:ea typeface="Calibri Light"/>
                <a:cs typeface="Calibri Light"/>
              </a:rPr>
            </a:br>
            <a:r>
              <a:rPr lang="en-US" sz="5400" b="1" dirty="0">
                <a:ea typeface="Calibri Light"/>
                <a:cs typeface="Calibri Light"/>
              </a:rPr>
              <a:t>DEVELOPMENT PART -2</a:t>
            </a:r>
            <a:endParaRPr lang="en-US" b="1">
              <a:ea typeface="Calibri Light"/>
              <a:cs typeface="Calibri Light"/>
            </a:endParaRPr>
          </a:p>
        </p:txBody>
      </p:sp>
    </p:spTree>
    <p:extLst>
      <p:ext uri="{BB962C8B-B14F-4D97-AF65-F5344CB8AC3E}">
        <p14:creationId xmlns:p14="http://schemas.microsoft.com/office/powerpoint/2010/main" val="260372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5B6-FC40-5815-6D43-444E93B5005D}"/>
              </a:ext>
            </a:extLst>
          </p:cNvPr>
          <p:cNvSpPr>
            <a:spLocks noGrp="1"/>
          </p:cNvSpPr>
          <p:nvPr>
            <p:ph type="title"/>
          </p:nvPr>
        </p:nvSpPr>
        <p:spPr/>
        <p:txBody>
          <a:bodyPr>
            <a:normAutofit/>
          </a:bodyPr>
          <a:lstStyle/>
          <a:p>
            <a:pPr algn="ctr"/>
            <a:r>
              <a:rPr lang="en-US" sz="4800" b="1" dirty="0">
                <a:ea typeface="Calibri Light"/>
                <a:cs typeface="Calibri Light"/>
              </a:rPr>
              <a:t>SENTIMENT ANALYSIS</a:t>
            </a:r>
          </a:p>
        </p:txBody>
      </p:sp>
      <p:sp>
        <p:nvSpPr>
          <p:cNvPr id="3" name="Content Placeholder 2">
            <a:extLst>
              <a:ext uri="{FF2B5EF4-FFF2-40B4-BE49-F238E27FC236}">
                <a16:creationId xmlns:a16="http://schemas.microsoft.com/office/drawing/2014/main" id="{CA42AFB9-0101-7503-F632-AF6B12FFF2AB}"/>
              </a:ext>
            </a:extLst>
          </p:cNvPr>
          <p:cNvSpPr>
            <a:spLocks noGrp="1"/>
          </p:cNvSpPr>
          <p:nvPr>
            <p:ph idx="1"/>
          </p:nvPr>
        </p:nvSpPr>
        <p:spPr>
          <a:xfrm>
            <a:off x="248729" y="1394305"/>
            <a:ext cx="7625752" cy="5185224"/>
          </a:xfrm>
        </p:spPr>
        <p:txBody>
          <a:bodyPr vert="horz" lIns="91440" tIns="45720" rIns="91440" bIns="45720" rtlCol="0" anchor="t">
            <a:normAutofit lnSpcReduction="10000"/>
          </a:bodyPr>
          <a:lstStyle/>
          <a:p>
            <a:pPr marL="0" indent="0">
              <a:buNone/>
            </a:pPr>
            <a:endParaRPr lang="en-US" dirty="0">
              <a:ea typeface="Calibri"/>
              <a:cs typeface="Calibri"/>
            </a:endParaRPr>
          </a:p>
          <a:p>
            <a:pPr marL="0" indent="0">
              <a:buNone/>
            </a:pPr>
            <a:r>
              <a:rPr lang="en-US" dirty="0">
                <a:ea typeface="Calibri"/>
                <a:cs typeface="Calibri"/>
              </a:rPr>
              <a:t>         Sentiment analysis is an automated process that attaches an emotional label or subjective opinion to text. For example, sentiment analysis may examine a social media post and determine that it carries a positive, negative or neutral opinion</a:t>
            </a:r>
          </a:p>
          <a:p>
            <a:pPr marL="0" indent="0">
              <a:buNone/>
            </a:pPr>
            <a:r>
              <a:rPr lang="en-US" dirty="0">
                <a:ea typeface="Calibri"/>
                <a:cs typeface="Calibri"/>
              </a:rPr>
              <a:t>         “This was great!” “I had a horrible experience.” The sentiments in these sentences can be inferred from certain words, such as “great” and “horrible”. By analyzing the sentiments of reviews, feedback, and other customer interactions, businesses can improve their marketing campaigns.</a:t>
            </a:r>
          </a:p>
          <a:p>
            <a:endParaRPr lang="en-US" dirty="0">
              <a:ea typeface="Calibri"/>
              <a:cs typeface="Calibri"/>
            </a:endParaRPr>
          </a:p>
        </p:txBody>
      </p:sp>
      <p:pic>
        <p:nvPicPr>
          <p:cNvPr id="4" name="Picture 3" descr="A person standing in front of a diagram&#10;&#10;Description automatically generated">
            <a:extLst>
              <a:ext uri="{FF2B5EF4-FFF2-40B4-BE49-F238E27FC236}">
                <a16:creationId xmlns:a16="http://schemas.microsoft.com/office/drawing/2014/main" id="{22780542-145E-B8EF-BD8C-B78F461C09BF}"/>
              </a:ext>
            </a:extLst>
          </p:cNvPr>
          <p:cNvPicPr>
            <a:picLocks noChangeAspect="1"/>
          </p:cNvPicPr>
          <p:nvPr/>
        </p:nvPicPr>
        <p:blipFill>
          <a:blip r:embed="rId2"/>
          <a:stretch>
            <a:fillRect/>
          </a:stretch>
        </p:blipFill>
        <p:spPr>
          <a:xfrm>
            <a:off x="7877623" y="1872023"/>
            <a:ext cx="4027997" cy="4321653"/>
          </a:xfrm>
          <a:prstGeom prst="rect">
            <a:avLst/>
          </a:prstGeom>
        </p:spPr>
      </p:pic>
    </p:spTree>
    <p:extLst>
      <p:ext uri="{BB962C8B-B14F-4D97-AF65-F5344CB8AC3E}">
        <p14:creationId xmlns:p14="http://schemas.microsoft.com/office/powerpoint/2010/main" val="74619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4EC8-3B90-EED5-9CF9-03D272CDAD74}"/>
              </a:ext>
            </a:extLst>
          </p:cNvPr>
          <p:cNvSpPr>
            <a:spLocks noGrp="1"/>
          </p:cNvSpPr>
          <p:nvPr>
            <p:ph type="title"/>
          </p:nvPr>
        </p:nvSpPr>
        <p:spPr/>
        <p:txBody>
          <a:bodyPr>
            <a:noAutofit/>
          </a:bodyPr>
          <a:lstStyle/>
          <a:p>
            <a:pPr algn="ctr"/>
            <a:r>
              <a:rPr lang="en-US" sz="4800" b="1" dirty="0">
                <a:ea typeface="Calibri Light"/>
                <a:cs typeface="Calibri Light"/>
              </a:rPr>
              <a:t>ROLE OF SENTIMENT ANALYSIS IN TRADING</a:t>
            </a:r>
            <a:endParaRPr lang="en-US"/>
          </a:p>
        </p:txBody>
      </p:sp>
      <p:sp>
        <p:nvSpPr>
          <p:cNvPr id="3" name="Content Placeholder 2">
            <a:extLst>
              <a:ext uri="{FF2B5EF4-FFF2-40B4-BE49-F238E27FC236}">
                <a16:creationId xmlns:a16="http://schemas.microsoft.com/office/drawing/2014/main" id="{FD6B7E06-EB53-07AC-BA74-6F6F48904FFB}"/>
              </a:ext>
            </a:extLst>
          </p:cNvPr>
          <p:cNvSpPr>
            <a:spLocks noGrp="1"/>
          </p:cNvSpPr>
          <p:nvPr>
            <p:ph idx="1"/>
          </p:nvPr>
        </p:nvSpPr>
        <p:spPr>
          <a:xfrm>
            <a:off x="1053861" y="1710606"/>
            <a:ext cx="10601864" cy="4782658"/>
          </a:xfrm>
        </p:spPr>
        <p:txBody>
          <a:bodyPr vert="horz" lIns="91440" tIns="45720" rIns="91440" bIns="45720" rtlCol="0" anchor="t">
            <a:normAutofit/>
          </a:bodyPr>
          <a:lstStyle/>
          <a:p>
            <a:pPr marL="0" indent="0">
              <a:buNone/>
            </a:pPr>
            <a:r>
              <a:rPr lang="en-US" dirty="0">
                <a:ea typeface="Calibri"/>
                <a:cs typeface="Calibri"/>
              </a:rPr>
              <a:t>        Sentiment analysis plays a significant role in trading by providing valuable insights into market sentiment and helping traders make informed decisions. Here are some key roles of sentiment analysis in trading:</a:t>
            </a:r>
          </a:p>
          <a:p>
            <a:r>
              <a:rPr lang="en-US" dirty="0">
                <a:ea typeface="Calibri"/>
                <a:cs typeface="Calibri"/>
              </a:rPr>
              <a:t>Market sentiment gauging</a:t>
            </a:r>
          </a:p>
          <a:p>
            <a:r>
              <a:rPr lang="en-US">
                <a:ea typeface="Calibri"/>
                <a:cs typeface="Calibri"/>
              </a:rPr>
              <a:t>Captures sentiment shifts</a:t>
            </a:r>
            <a:endParaRPr lang="en-US" dirty="0">
              <a:ea typeface="Calibri"/>
              <a:cs typeface="Calibri"/>
            </a:endParaRPr>
          </a:p>
          <a:p>
            <a:r>
              <a:rPr lang="en-US" dirty="0">
                <a:ea typeface="Calibri"/>
                <a:cs typeface="Calibri"/>
              </a:rPr>
              <a:t>News and event impact assessment</a:t>
            </a:r>
          </a:p>
          <a:p>
            <a:r>
              <a:rPr lang="en-US" dirty="0">
                <a:ea typeface="Calibri"/>
                <a:cs typeface="Calibri"/>
              </a:rPr>
              <a:t>Risk management</a:t>
            </a:r>
          </a:p>
          <a:p>
            <a:r>
              <a:rPr lang="en-US" dirty="0">
                <a:ea typeface="Calibri"/>
                <a:cs typeface="Calibri"/>
              </a:rPr>
              <a:t>Algorithmic trading strategies and Quantitative trading strategies</a:t>
            </a:r>
          </a:p>
          <a:p>
            <a:endParaRPr lang="en-US" dirty="0">
              <a:ea typeface="Calibri"/>
              <a:cs typeface="Calibri"/>
            </a:endParaRPr>
          </a:p>
        </p:txBody>
      </p:sp>
      <p:sp>
        <p:nvSpPr>
          <p:cNvPr id="5" name="TextBox 4">
            <a:extLst>
              <a:ext uri="{FF2B5EF4-FFF2-40B4-BE49-F238E27FC236}">
                <a16:creationId xmlns:a16="http://schemas.microsoft.com/office/drawing/2014/main" id="{6A247C57-9983-838A-BC1A-F0B8104B107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p:spTree>
    <p:extLst>
      <p:ext uri="{BB962C8B-B14F-4D97-AF65-F5344CB8AC3E}">
        <p14:creationId xmlns:p14="http://schemas.microsoft.com/office/powerpoint/2010/main" val="315281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AB94-6072-19C3-E08C-695B41B104C9}"/>
              </a:ext>
            </a:extLst>
          </p:cNvPr>
          <p:cNvSpPr>
            <a:spLocks noGrp="1"/>
          </p:cNvSpPr>
          <p:nvPr>
            <p:ph type="title"/>
          </p:nvPr>
        </p:nvSpPr>
        <p:spPr>
          <a:xfrm>
            <a:off x="838200" y="767691"/>
            <a:ext cx="10515600" cy="937374"/>
          </a:xfrm>
        </p:spPr>
        <p:txBody>
          <a:bodyPr>
            <a:normAutofit fontScale="90000"/>
          </a:bodyPr>
          <a:lstStyle/>
          <a:p>
            <a:pPr algn="ctr"/>
            <a:r>
              <a:rPr lang="en-US" sz="4800" b="1" dirty="0">
                <a:ea typeface="Calibri Light"/>
                <a:cs typeface="Calibri Light"/>
              </a:rPr>
              <a:t>Adjusting messaging and product development</a:t>
            </a:r>
            <a:endParaRPr lang="en-US"/>
          </a:p>
          <a:p>
            <a:pPr algn="ctr"/>
            <a:endParaRPr lang="en-US" sz="4800" b="1" dirty="0">
              <a:ea typeface="Calibri Light"/>
              <a:cs typeface="Calibri Light"/>
            </a:endParaRPr>
          </a:p>
        </p:txBody>
      </p:sp>
      <p:sp>
        <p:nvSpPr>
          <p:cNvPr id="3" name="Content Placeholder 2">
            <a:extLst>
              <a:ext uri="{FF2B5EF4-FFF2-40B4-BE49-F238E27FC236}">
                <a16:creationId xmlns:a16="http://schemas.microsoft.com/office/drawing/2014/main" id="{6EEB34F5-99B1-1AF6-63F7-B545D03A24CB}"/>
              </a:ext>
            </a:extLst>
          </p:cNvPr>
          <p:cNvSpPr>
            <a:spLocks noGrp="1"/>
          </p:cNvSpPr>
          <p:nvPr>
            <p:ph idx="1"/>
          </p:nvPr>
        </p:nvSpPr>
        <p:spPr>
          <a:xfrm>
            <a:off x="306238" y="1379927"/>
            <a:ext cx="7093789" cy="5257111"/>
          </a:xfrm>
        </p:spPr>
        <p:txBody>
          <a:bodyPr vert="horz" lIns="91440" tIns="45720" rIns="91440" bIns="45720" rtlCol="0" anchor="t">
            <a:normAutofit/>
          </a:bodyPr>
          <a:lstStyle/>
          <a:p>
            <a:pPr marL="0" indent="0" algn="just">
              <a:buNone/>
            </a:pPr>
            <a:r>
              <a:rPr lang="en-US">
                <a:ea typeface="Calibri"/>
                <a:cs typeface="Calibri"/>
              </a:rPr>
              <a:t>        Sentiment analysis is an inexpensive way to improve messaging and product development. Knowing what customers value about a product or service can tell you what to emphasize in your promotional material. For example, if there's been a sudden and unexplained spike in sales of a certain product, you can check your positive mentions to see what customers are saying. You may find one of your products has suddenly become popular when someone posted about a feature that isn't in your other products.</a:t>
            </a:r>
          </a:p>
        </p:txBody>
      </p:sp>
      <p:pic>
        <p:nvPicPr>
          <p:cNvPr id="4" name="Picture 3" descr="A diagram of a process&#10;&#10;Description automatically generated">
            <a:extLst>
              <a:ext uri="{FF2B5EF4-FFF2-40B4-BE49-F238E27FC236}">
                <a16:creationId xmlns:a16="http://schemas.microsoft.com/office/drawing/2014/main" id="{0A07A9C3-4C57-3E34-7F77-DA0BE8AD726C}"/>
              </a:ext>
            </a:extLst>
          </p:cNvPr>
          <p:cNvPicPr>
            <a:picLocks noChangeAspect="1"/>
          </p:cNvPicPr>
          <p:nvPr/>
        </p:nvPicPr>
        <p:blipFill>
          <a:blip r:embed="rId2"/>
          <a:stretch>
            <a:fillRect/>
          </a:stretch>
        </p:blipFill>
        <p:spPr>
          <a:xfrm>
            <a:off x="7499230" y="1505133"/>
            <a:ext cx="4597879" cy="4739128"/>
          </a:xfrm>
          <a:prstGeom prst="rect">
            <a:avLst/>
          </a:prstGeom>
        </p:spPr>
      </p:pic>
    </p:spTree>
    <p:extLst>
      <p:ext uri="{BB962C8B-B14F-4D97-AF65-F5344CB8AC3E}">
        <p14:creationId xmlns:p14="http://schemas.microsoft.com/office/powerpoint/2010/main" val="284740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data analysis&#10;&#10;Description automatically generated">
            <a:extLst>
              <a:ext uri="{FF2B5EF4-FFF2-40B4-BE49-F238E27FC236}">
                <a16:creationId xmlns:a16="http://schemas.microsoft.com/office/drawing/2014/main" id="{35A5E2EB-FDB4-47E9-D479-7398A3A84634}"/>
              </a:ext>
            </a:extLst>
          </p:cNvPr>
          <p:cNvPicPr>
            <a:picLocks noChangeAspect="1"/>
          </p:cNvPicPr>
          <p:nvPr/>
        </p:nvPicPr>
        <p:blipFill>
          <a:blip r:embed="rId2"/>
          <a:stretch>
            <a:fillRect/>
          </a:stretch>
        </p:blipFill>
        <p:spPr>
          <a:xfrm>
            <a:off x="828136" y="567608"/>
            <a:ext cx="10952671" cy="5751538"/>
          </a:xfrm>
          <a:prstGeom prst="rect">
            <a:avLst/>
          </a:prstGeom>
        </p:spPr>
      </p:pic>
    </p:spTree>
    <p:extLst>
      <p:ext uri="{BB962C8B-B14F-4D97-AF65-F5344CB8AC3E}">
        <p14:creationId xmlns:p14="http://schemas.microsoft.com/office/powerpoint/2010/main" val="50491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63FE-54EA-F938-E524-0ADD1D8BECC8}"/>
              </a:ext>
            </a:extLst>
          </p:cNvPr>
          <p:cNvSpPr>
            <a:spLocks noGrp="1"/>
          </p:cNvSpPr>
          <p:nvPr>
            <p:ph type="title"/>
          </p:nvPr>
        </p:nvSpPr>
        <p:spPr>
          <a:xfrm>
            <a:off x="838200" y="365125"/>
            <a:ext cx="10515600" cy="922997"/>
          </a:xfrm>
        </p:spPr>
        <p:txBody>
          <a:bodyPr>
            <a:normAutofit/>
          </a:bodyPr>
          <a:lstStyle/>
          <a:p>
            <a:pPr algn="ctr"/>
            <a:r>
              <a:rPr lang="en-US" sz="4800" b="1" dirty="0">
                <a:ea typeface="Calibri Light"/>
                <a:cs typeface="Calibri Light"/>
              </a:rPr>
              <a:t>USES OF SENTIMENT ANALYSIS</a:t>
            </a:r>
            <a:endParaRPr lang="en-US" b="1"/>
          </a:p>
        </p:txBody>
      </p:sp>
      <p:sp>
        <p:nvSpPr>
          <p:cNvPr id="3" name="Content Placeholder 2">
            <a:extLst>
              <a:ext uri="{FF2B5EF4-FFF2-40B4-BE49-F238E27FC236}">
                <a16:creationId xmlns:a16="http://schemas.microsoft.com/office/drawing/2014/main" id="{61902C4D-44DC-0C45-3F97-332B7F114E81}"/>
              </a:ext>
            </a:extLst>
          </p:cNvPr>
          <p:cNvSpPr>
            <a:spLocks noGrp="1"/>
          </p:cNvSpPr>
          <p:nvPr>
            <p:ph idx="1"/>
          </p:nvPr>
        </p:nvSpPr>
        <p:spPr>
          <a:xfrm>
            <a:off x="838200" y="1351173"/>
            <a:ext cx="10515600" cy="4825790"/>
          </a:xfrm>
        </p:spPr>
        <p:txBody>
          <a:bodyPr vert="horz" lIns="91440" tIns="45720" rIns="91440" bIns="45720" rtlCol="0" anchor="t">
            <a:noAutofit/>
          </a:bodyPr>
          <a:lstStyle/>
          <a:p>
            <a:r>
              <a:rPr lang="en-US" dirty="0">
                <a:ea typeface="Calibri"/>
                <a:cs typeface="Calibri"/>
              </a:rPr>
              <a:t>Sentiment analysis can do wonders for any marketer. By understanding what your target audience is thinking on a scale that only sentiment analysis can achieve, you can tweak a product, campaign, and more, to meet their needs and let your customers know you’re listening</a:t>
            </a:r>
          </a:p>
          <a:p>
            <a:r>
              <a:rPr lang="en-US" dirty="0">
                <a:ea typeface="Calibri"/>
                <a:cs typeface="Calibri"/>
              </a:rPr>
              <a:t>Sentiment analysis is an artificial intelligence technique that uses machine learning and natural language processing (NLP) to analyze text for polarity of opinion (positive to negative). It’s one of the hardest tasks of natural language processing but, with the right tools, you can gain in-depth insights from social media conversations, online reviews, emails, customer service tickets, and more</a:t>
            </a:r>
          </a:p>
          <a:p>
            <a:endParaRPr lang="en-US" sz="3200" dirty="0">
              <a:ea typeface="Calibri"/>
              <a:cs typeface="Calibri"/>
            </a:endParaRPr>
          </a:p>
        </p:txBody>
      </p:sp>
    </p:spTree>
    <p:extLst>
      <p:ext uri="{BB962C8B-B14F-4D97-AF65-F5344CB8AC3E}">
        <p14:creationId xmlns:p14="http://schemas.microsoft.com/office/powerpoint/2010/main" val="63555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3F6E-23E9-C87D-4A74-8931B08D8642}"/>
              </a:ext>
            </a:extLst>
          </p:cNvPr>
          <p:cNvSpPr>
            <a:spLocks noGrp="1"/>
          </p:cNvSpPr>
          <p:nvPr>
            <p:ph type="title"/>
          </p:nvPr>
        </p:nvSpPr>
        <p:spPr/>
        <p:txBody>
          <a:bodyPr>
            <a:normAutofit fontScale="90000"/>
          </a:bodyPr>
          <a:lstStyle/>
          <a:p>
            <a:pPr algn="ctr"/>
            <a:r>
              <a:rPr lang="en-US" sz="4800" b="1" dirty="0">
                <a:ea typeface="Calibri Light"/>
                <a:cs typeface="Calibri Light"/>
              </a:rPr>
              <a:t>TOOLS FOR SENTIMENT ANALYSIS MARKETING</a:t>
            </a:r>
            <a:endParaRPr lang="en-US" dirty="0"/>
          </a:p>
        </p:txBody>
      </p:sp>
      <p:sp>
        <p:nvSpPr>
          <p:cNvPr id="3" name="Content Placeholder 2">
            <a:extLst>
              <a:ext uri="{FF2B5EF4-FFF2-40B4-BE49-F238E27FC236}">
                <a16:creationId xmlns:a16="http://schemas.microsoft.com/office/drawing/2014/main" id="{3DF352BA-9DE0-D481-2016-17C7D059332A}"/>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           There are several useful and dynamic sentiment analysis tools out there that can make sentiment marketing easy and cost-effective.</a:t>
            </a:r>
            <a:endParaRPr lang="en-US"/>
          </a:p>
          <a:p>
            <a:r>
              <a:rPr lang="en-US" dirty="0">
                <a:ea typeface="Calibri"/>
                <a:cs typeface="Calibri"/>
              </a:rPr>
              <a:t>Monkey Learn</a:t>
            </a:r>
            <a:endParaRPr lang="en-US" dirty="0" err="1"/>
          </a:p>
          <a:p>
            <a:r>
              <a:rPr lang="en-US" dirty="0">
                <a:ea typeface="Calibri"/>
                <a:cs typeface="Calibri"/>
              </a:rPr>
              <a:t>Brand watch</a:t>
            </a:r>
            <a:endParaRPr lang="en-US" dirty="0" err="1"/>
          </a:p>
          <a:p>
            <a:r>
              <a:rPr lang="en-US" dirty="0">
                <a:ea typeface="Calibri"/>
                <a:cs typeface="Calibri"/>
              </a:rPr>
              <a:t>Meltwater</a:t>
            </a:r>
            <a:endParaRPr lang="en-US" dirty="0"/>
          </a:p>
          <a:p>
            <a:r>
              <a:rPr lang="en-US" dirty="0">
                <a:ea typeface="Calibri"/>
                <a:cs typeface="Calibri"/>
              </a:rPr>
              <a:t>Social Searcher</a:t>
            </a:r>
            <a:endParaRPr lang="en-US" dirty="0"/>
          </a:p>
          <a:p>
            <a:r>
              <a:rPr lang="en-US" dirty="0" err="1">
                <a:ea typeface="Calibri"/>
                <a:cs typeface="Calibri"/>
              </a:rPr>
              <a:t>Repu</a:t>
            </a:r>
            <a:r>
              <a:rPr lang="en-US" dirty="0">
                <a:ea typeface="Calibri"/>
                <a:cs typeface="Calibri"/>
              </a:rPr>
              <a:t> state</a:t>
            </a:r>
            <a:endParaRPr lang="en-US" dirty="0" err="1"/>
          </a:p>
          <a:p>
            <a:r>
              <a:rPr lang="en-US" dirty="0">
                <a:ea typeface="Calibri"/>
                <a:cs typeface="Calibri"/>
              </a:rPr>
              <a:t>Hootsuite</a:t>
            </a:r>
            <a:endParaRPr lang="en-US" dirty="0"/>
          </a:p>
          <a:p>
            <a:endParaRPr lang="en-US" dirty="0">
              <a:ea typeface="Calibri"/>
              <a:cs typeface="Calibri"/>
            </a:endParaRPr>
          </a:p>
        </p:txBody>
      </p:sp>
    </p:spTree>
    <p:extLst>
      <p:ext uri="{BB962C8B-B14F-4D97-AF65-F5344CB8AC3E}">
        <p14:creationId xmlns:p14="http://schemas.microsoft.com/office/powerpoint/2010/main" val="126157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F9BF-94E6-B186-FD7B-E70A1E361B0C}"/>
              </a:ext>
            </a:extLst>
          </p:cNvPr>
          <p:cNvSpPr>
            <a:spLocks noGrp="1"/>
          </p:cNvSpPr>
          <p:nvPr>
            <p:ph type="title"/>
          </p:nvPr>
        </p:nvSpPr>
        <p:spPr/>
        <p:txBody>
          <a:bodyPr>
            <a:normAutofit/>
          </a:bodyPr>
          <a:lstStyle/>
          <a:p>
            <a:pPr algn="ctr"/>
            <a:r>
              <a:rPr lang="en-US" sz="4800" b="1" dirty="0">
                <a:ea typeface="Calibri Light"/>
                <a:cs typeface="Calibri Light"/>
              </a:rPr>
              <a:t>APPLICATIONS</a:t>
            </a:r>
            <a:endParaRPr lang="en-US"/>
          </a:p>
        </p:txBody>
      </p:sp>
      <p:sp>
        <p:nvSpPr>
          <p:cNvPr id="3" name="Content Placeholder 2">
            <a:extLst>
              <a:ext uri="{FF2B5EF4-FFF2-40B4-BE49-F238E27FC236}">
                <a16:creationId xmlns:a16="http://schemas.microsoft.com/office/drawing/2014/main" id="{9C06C6ED-7ED6-619B-4C1D-05ED3BC22A61}"/>
              </a:ext>
            </a:extLst>
          </p:cNvPr>
          <p:cNvSpPr>
            <a:spLocks noGrp="1"/>
          </p:cNvSpPr>
          <p:nvPr>
            <p:ph idx="1"/>
          </p:nvPr>
        </p:nvSpPr>
        <p:spPr>
          <a:xfrm>
            <a:off x="838200" y="1466191"/>
            <a:ext cx="10515600" cy="5343375"/>
          </a:xfrm>
        </p:spPr>
        <p:txBody>
          <a:bodyPr vert="horz" lIns="91440" tIns="45720" rIns="91440" bIns="45720" rtlCol="0" anchor="t">
            <a:normAutofit/>
          </a:bodyPr>
          <a:lstStyle/>
          <a:p>
            <a:pPr marL="0" indent="0">
              <a:buNone/>
            </a:pPr>
            <a:r>
              <a:rPr lang="en-US" dirty="0">
                <a:ea typeface="Calibri"/>
                <a:cs typeface="Calibri"/>
              </a:rPr>
              <a:t>   </a:t>
            </a:r>
            <a:r>
              <a:rPr lang="en-US" sz="3200" dirty="0">
                <a:ea typeface="Calibri"/>
                <a:cs typeface="Calibri"/>
              </a:rPr>
              <a:t>    </a:t>
            </a:r>
            <a:r>
              <a:rPr lang="en-US" dirty="0">
                <a:ea typeface="Calibri"/>
                <a:cs typeface="Calibri"/>
              </a:rPr>
              <a:t>  Below are some of the top applications to help increase customer acquisition, improve customer service, and keep your clientele happy:</a:t>
            </a:r>
          </a:p>
          <a:p>
            <a:r>
              <a:rPr lang="en-US" dirty="0">
                <a:ea typeface="Calibri"/>
                <a:cs typeface="Calibri"/>
              </a:rPr>
              <a:t>Social media monitoring</a:t>
            </a:r>
          </a:p>
          <a:p>
            <a:r>
              <a:rPr lang="en-US" dirty="0">
                <a:ea typeface="Calibri"/>
                <a:cs typeface="Calibri"/>
              </a:rPr>
              <a:t>Analyze marketing campaign success</a:t>
            </a:r>
          </a:p>
          <a:p>
            <a:r>
              <a:rPr lang="en-US" dirty="0">
                <a:ea typeface="Calibri"/>
                <a:cs typeface="Calibri"/>
              </a:rPr>
              <a:t>Gauge consumer sentiment around a new product launch</a:t>
            </a:r>
          </a:p>
          <a:p>
            <a:r>
              <a:rPr lang="en-US" dirty="0">
                <a:ea typeface="Calibri"/>
                <a:cs typeface="Calibri"/>
              </a:rPr>
              <a:t>Keep an eye on your competition</a:t>
            </a:r>
          </a:p>
          <a:p>
            <a:r>
              <a:rPr lang="en-US" dirty="0">
                <a:ea typeface="Calibri"/>
                <a:cs typeface="Calibri"/>
              </a:rPr>
              <a:t>Prevent PR crises</a:t>
            </a:r>
          </a:p>
          <a:p>
            <a:r>
              <a:rPr lang="en-US" dirty="0">
                <a:ea typeface="Calibri"/>
                <a:cs typeface="Calibri"/>
              </a:rPr>
              <a:t>Market research</a:t>
            </a:r>
          </a:p>
          <a:p>
            <a:r>
              <a:rPr lang="en-US" dirty="0">
                <a:ea typeface="Calibri"/>
                <a:cs typeface="Calibri"/>
              </a:rPr>
              <a:t>Identify influencers</a:t>
            </a:r>
          </a:p>
          <a:p>
            <a:endParaRPr lang="en-US" dirty="0">
              <a:ea typeface="Calibri"/>
              <a:cs typeface="Calibri"/>
            </a:endParaRPr>
          </a:p>
        </p:txBody>
      </p:sp>
    </p:spTree>
    <p:extLst>
      <p:ext uri="{BB962C8B-B14F-4D97-AF65-F5344CB8AC3E}">
        <p14:creationId xmlns:p14="http://schemas.microsoft.com/office/powerpoint/2010/main" val="35417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5FD4-E6A2-7F87-7702-BBD7D6B03BAB}"/>
              </a:ext>
            </a:extLst>
          </p:cNvPr>
          <p:cNvSpPr>
            <a:spLocks noGrp="1"/>
          </p:cNvSpPr>
          <p:nvPr>
            <p:ph type="title"/>
          </p:nvPr>
        </p:nvSpPr>
        <p:spPr/>
        <p:txBody>
          <a:bodyPr/>
          <a:lstStyle/>
          <a:p>
            <a:pPr algn="ctr"/>
            <a:r>
              <a:rPr lang="en-US" sz="5400" b="1" dirty="0">
                <a:ea typeface="Calibri Light"/>
                <a:cs typeface="Calibri Light"/>
              </a:rPr>
              <a:t>BENEFITS </a:t>
            </a:r>
            <a:endParaRPr lang="en-US" dirty="0"/>
          </a:p>
        </p:txBody>
      </p:sp>
      <p:sp>
        <p:nvSpPr>
          <p:cNvPr id="3" name="Content Placeholder 2">
            <a:extLst>
              <a:ext uri="{FF2B5EF4-FFF2-40B4-BE49-F238E27FC236}">
                <a16:creationId xmlns:a16="http://schemas.microsoft.com/office/drawing/2014/main" id="{46C64120-9603-A977-F079-FE73FC145035}"/>
              </a:ext>
            </a:extLst>
          </p:cNvPr>
          <p:cNvSpPr>
            <a:spLocks noGrp="1"/>
          </p:cNvSpPr>
          <p:nvPr>
            <p:ph idx="1"/>
          </p:nvPr>
        </p:nvSpPr>
        <p:spPr/>
        <p:txBody>
          <a:bodyPr vert="horz" lIns="91440" tIns="45720" rIns="91440" bIns="45720" rtlCol="0" anchor="t">
            <a:normAutofit/>
          </a:bodyPr>
          <a:lstStyle/>
          <a:p>
            <a:r>
              <a:rPr lang="en-US" dirty="0">
                <a:ea typeface="Calibri"/>
                <a:cs typeface="Calibri"/>
              </a:rPr>
              <a:t> Social Media Sentiment Analysis</a:t>
            </a:r>
          </a:p>
          <a:p>
            <a:r>
              <a:rPr lang="en-US" dirty="0">
                <a:ea typeface="Calibri"/>
                <a:cs typeface="Calibri"/>
              </a:rPr>
              <a:t> Brand Experience Insights</a:t>
            </a:r>
          </a:p>
          <a:p>
            <a:r>
              <a:rPr lang="en-US" dirty="0">
                <a:ea typeface="Calibri"/>
                <a:cs typeface="Calibri"/>
              </a:rPr>
              <a:t>Patient Insights</a:t>
            </a:r>
          </a:p>
          <a:p>
            <a:r>
              <a:rPr lang="en-US" dirty="0">
                <a:ea typeface="Calibri"/>
                <a:cs typeface="Calibri"/>
              </a:rPr>
              <a:t> Improve Customer Service</a:t>
            </a:r>
          </a:p>
          <a:p>
            <a:r>
              <a:rPr lang="en-US" dirty="0">
                <a:ea typeface="Calibri"/>
                <a:cs typeface="Calibri"/>
              </a:rPr>
              <a:t> Multilingual Insight</a:t>
            </a:r>
          </a:p>
          <a:p>
            <a:r>
              <a:rPr lang="en-US" dirty="0">
                <a:ea typeface="Calibri"/>
                <a:cs typeface="Calibri"/>
              </a:rPr>
              <a:t>News Trend Analysis</a:t>
            </a:r>
            <a:endParaRPr lang="en-US" dirty="0"/>
          </a:p>
          <a:p>
            <a:r>
              <a:rPr lang="en-US" dirty="0">
                <a:ea typeface="Calibri"/>
                <a:cs typeface="Calibri"/>
              </a:rPr>
              <a:t> Real-Time Sentiment Insights</a:t>
            </a:r>
          </a:p>
          <a:p>
            <a:r>
              <a:rPr lang="en-US" dirty="0">
                <a:ea typeface="Calibri"/>
                <a:cs typeface="Calibri"/>
              </a:rPr>
              <a:t> Customer Feedback</a:t>
            </a:r>
          </a:p>
          <a:p>
            <a:endParaRPr lang="en-US" dirty="0">
              <a:ea typeface="Calibri"/>
              <a:cs typeface="Calibri"/>
            </a:endParaRPr>
          </a:p>
          <a:p>
            <a:endParaRPr lang="en-US" dirty="0">
              <a:ea typeface="Calibri"/>
              <a:cs typeface="Calibri"/>
            </a:endParaRPr>
          </a:p>
          <a:p>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243030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SENTIMENT ANALYSIS FOR MARKETING DEVELOPMENT PART -2</vt:lpstr>
      <vt:lpstr>SENTIMENT ANALYSIS</vt:lpstr>
      <vt:lpstr>ROLE OF SENTIMENT ANALYSIS IN TRADING</vt:lpstr>
      <vt:lpstr>Adjusting messaging and product development </vt:lpstr>
      <vt:lpstr>PowerPoint Presentation</vt:lpstr>
      <vt:lpstr>USES OF SENTIMENT ANALYSIS</vt:lpstr>
      <vt:lpstr>TOOLS FOR SENTIMENT ANALYSIS MARKETING</vt:lpstr>
      <vt:lpstr>APPLICATIONS</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Bhava dharani</cp:lastModifiedBy>
  <cp:revision>263</cp:revision>
  <dcterms:created xsi:type="dcterms:W3CDTF">2023-10-25T05:27:39Z</dcterms:created>
  <dcterms:modified xsi:type="dcterms:W3CDTF">2023-10-25T07:07:28Z</dcterms:modified>
</cp:coreProperties>
</file>