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6A38D-B034-46AE-AD7B-04F82855C415}" v="2" dt="2024-08-30T16:35:32.7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y\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B0AD-44F2-B54D-6CB6635297B5}"/>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c:ext xmlns:c16="http://schemas.microsoft.com/office/drawing/2014/chart" uri="{C3380CC4-5D6E-409C-BE32-E72D297353CC}">
              <c16:uniqueId val="{00000002-B0AD-44F2-B54D-6CB6635297B5}"/>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c:ext xmlns:c16="http://schemas.microsoft.com/office/drawing/2014/chart" uri="{C3380CC4-5D6E-409C-BE32-E72D297353CC}">
              <c16:uniqueId val="{00000004-B0AD-44F2-B54D-6CB6635297B5}"/>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5-B0AD-44F2-B54D-6CB6635297B5}"/>
            </c:ext>
          </c:extLst>
        </c:ser>
        <c:dLbls>
          <c:showLegendKey val="0"/>
          <c:showVal val="0"/>
          <c:showCatName val="0"/>
          <c:showSerName val="0"/>
          <c:showPercent val="0"/>
          <c:showBubbleSize val="0"/>
        </c:dLbls>
        <c:gapWidth val="219"/>
        <c:overlap val="-27"/>
        <c:axId val="113617664"/>
        <c:axId val="113620544"/>
      </c:barChart>
      <c:catAx>
        <c:axId val="11361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20544"/>
        <c:crosses val="autoZero"/>
        <c:auto val="1"/>
        <c:lblAlgn val="ctr"/>
        <c:lblOffset val="100"/>
        <c:noMultiLvlLbl val="0"/>
      </c:catAx>
      <c:valAx>
        <c:axId val="113620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17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2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CEB-4F98-BDFB-E3D5101703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CEB-4F98-BDFB-E3D5101703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CEB-4F98-BDFB-E3D5101703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CEB-4F98-BDFB-E3D5101703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CEB-4F98-BDFB-E3D5101703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14-3CEB-4F98-BDFB-E3D510170347}"/>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3CEB-4F98-BDFB-E3D5101703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3CEB-4F98-BDFB-E3D5101703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3CEB-4F98-BDFB-E3D5101703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3CEB-4F98-BDFB-E3D5101703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3CEB-4F98-BDFB-E3D5101703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10</c:v>
                </c:pt>
                <c:pt idx="2">
                  <c:v>5</c:v>
                </c:pt>
                <c:pt idx="3">
                  <c:v>7</c:v>
                </c:pt>
                <c:pt idx="4">
                  <c:v>8</c:v>
                </c:pt>
                <c:pt idx="5">
                  <c:v>5</c:v>
                </c:pt>
                <c:pt idx="6">
                  <c:v>7</c:v>
                </c:pt>
                <c:pt idx="7">
                  <c:v>10</c:v>
                </c:pt>
                <c:pt idx="8">
                  <c:v>8</c:v>
                </c:pt>
                <c:pt idx="9">
                  <c:v>4</c:v>
                </c:pt>
              </c:numCache>
            </c:numRef>
          </c:val>
          <c:extLst>
            <c:ext xmlns:c16="http://schemas.microsoft.com/office/drawing/2014/chart" uri="{C3380CC4-5D6E-409C-BE32-E72D297353CC}">
              <c16:uniqueId val="{00000029-3CEB-4F98-BDFB-E3D510170347}"/>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3CEB-4F98-BDFB-E3D5101703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3CEB-4F98-BDFB-E3D5101703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3CEB-4F98-BDFB-E3D5101703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3CEB-4F98-BDFB-E3D5101703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3CEB-4F98-BDFB-E3D5101703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c:v>
                </c:pt>
                <c:pt idx="1">
                  <c:v>6</c:v>
                </c:pt>
                <c:pt idx="2">
                  <c:v>7</c:v>
                </c:pt>
                <c:pt idx="3">
                  <c:v>5</c:v>
                </c:pt>
                <c:pt idx="4">
                  <c:v>4</c:v>
                </c:pt>
                <c:pt idx="5">
                  <c:v>4</c:v>
                </c:pt>
                <c:pt idx="6">
                  <c:v>3</c:v>
                </c:pt>
                <c:pt idx="7">
                  <c:v>6</c:v>
                </c:pt>
                <c:pt idx="8">
                  <c:v>6</c:v>
                </c:pt>
                <c:pt idx="9">
                  <c:v>5</c:v>
                </c:pt>
              </c:numCache>
            </c:numRef>
          </c:val>
          <c:extLst>
            <c:ext xmlns:c16="http://schemas.microsoft.com/office/drawing/2014/chart" uri="{C3380CC4-5D6E-409C-BE32-E72D297353CC}">
              <c16:uniqueId val="{0000003E-3CEB-4F98-BDFB-E3D510170347}"/>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3CEB-4F98-BDFB-E3D5101703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3CEB-4F98-BDFB-E3D5101703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3CEB-4F98-BDFB-E3D5101703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3CEB-4F98-BDFB-E3D5101703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3CEB-4F98-BDFB-E3D5101703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3CEB-4F98-BDFB-E3D5101703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3CEB-4F98-BDFB-E3D5101703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3CEB-4F98-BDFB-E3D51017034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3CEB-4F98-BDFB-E3D51017034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3CEB-4F98-BDFB-E3D51017034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53-3CEB-4F98-BDFB-E3D51017034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illustrations/employees-stick-figures-people-170405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88594" y="344178"/>
            <a:ext cx="11496675" cy="1124667"/>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SANDHIYA. P</a:t>
            </a:r>
          </a:p>
          <a:p>
            <a:r>
              <a:rPr lang="en-US" sz="2400" dirty="0"/>
              <a:t>REGISTER NO: 312209616/asunm1353312209616</a:t>
            </a:r>
          </a:p>
          <a:p>
            <a:r>
              <a:rPr lang="en-US" sz="2400" dirty="0"/>
              <a:t>DEPARTMENT: B.COM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30CF0A1-82FC-8B46-07E6-F81F12D97497}"/>
              </a:ext>
            </a:extLst>
          </p:cNvPr>
          <p:cNvSpPr txBox="1"/>
          <p:nvPr/>
        </p:nvSpPr>
        <p:spPr>
          <a:xfrm>
            <a:off x="544286" y="1377656"/>
            <a:ext cx="9906000" cy="4955203"/>
          </a:xfrm>
          <a:prstGeom prst="rect">
            <a:avLst/>
          </a:prstGeom>
          <a:noFill/>
        </p:spPr>
        <p:txBody>
          <a:bodyPr wrap="square">
            <a:spAutoFit/>
          </a:bodyPr>
          <a:lstStyle/>
          <a:p>
            <a:r>
              <a:rPr lang="en-US" sz="32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dirty="0"/>
              <a:t>The employee performance analysis table are taken from the website called Kaggle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Then we used filtering and sorting to fill the  missing figures</a:t>
            </a:r>
          </a:p>
          <a:p>
            <a:endParaRPr lang="en-US" dirty="0"/>
          </a:p>
          <a:p>
            <a:r>
              <a:rPr lang="en-US" sz="32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dirty="0"/>
              <a:t>Pivot table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Charts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Conditional formatting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7C84E3-C68A-EA5E-8438-0AC9756AA761}"/>
              </a:ext>
            </a:extLst>
          </p:cNvPr>
          <p:cNvSpPr>
            <a:spLocks noGrp="1"/>
          </p:cNvSpPr>
          <p:nvPr>
            <p:ph type="body" idx="1"/>
          </p:nvPr>
        </p:nvSpPr>
        <p:spPr>
          <a:xfrm>
            <a:off x="609600" y="533400"/>
            <a:ext cx="10972800" cy="5570756"/>
          </a:xfrm>
        </p:spPr>
        <p:txBody>
          <a:bodyPr/>
          <a:lstStyle/>
          <a:p>
            <a:r>
              <a:rPr lang="en-US" sz="3200" dirty="0">
                <a:solidFill>
                  <a:schemeClr val="tx2">
                    <a:lumMod val="60000"/>
                    <a:lumOff val="40000"/>
                  </a:schemeClr>
                </a:solidFill>
              </a:rPr>
              <a:t>Pivot table </a:t>
            </a:r>
          </a:p>
          <a:p>
            <a:endParaRPr lang="en-US" sz="3200" dirty="0">
              <a:solidFill>
                <a:schemeClr val="tx2">
                  <a:lumMod val="60000"/>
                  <a:lumOff val="40000"/>
                </a:schemeClr>
              </a:solidFill>
            </a:endParaRPr>
          </a:p>
          <a:p>
            <a:pPr marL="342900" indent="-342900">
              <a:buFont typeface="+mj-lt"/>
              <a:buAutoNum type="arabicPeriod"/>
            </a:pPr>
            <a:r>
              <a:rPr lang="en-US" dirty="0"/>
              <a:t>Click insert </a:t>
            </a:r>
          </a:p>
          <a:p>
            <a:pPr marL="342900" indent="-342900">
              <a:buFont typeface="+mj-lt"/>
              <a:buAutoNum type="arabicPeriod"/>
            </a:pPr>
            <a:r>
              <a:rPr lang="en-US" dirty="0"/>
              <a:t>From the insert bar click pivot table in new excel sheet </a:t>
            </a:r>
          </a:p>
          <a:p>
            <a:pPr marL="342900" indent="-342900">
              <a:buFont typeface="+mj-lt"/>
              <a:buAutoNum type="arabicPeriod"/>
            </a:pPr>
            <a:r>
              <a:rPr lang="en-US" dirty="0"/>
              <a:t>Select business unit and drag it in row </a:t>
            </a:r>
          </a:p>
          <a:p>
            <a:pPr marL="342900" indent="-342900">
              <a:buFont typeface="+mj-lt"/>
              <a:buAutoNum type="arabicPeriod"/>
            </a:pPr>
            <a:r>
              <a:rPr lang="en-US" dirty="0"/>
              <a:t>Then select performance level and drag it in column</a:t>
            </a:r>
          </a:p>
          <a:p>
            <a:r>
              <a:rPr lang="en-US" dirty="0"/>
              <a:t>5 .  Select gender in value</a:t>
            </a:r>
          </a:p>
          <a:p>
            <a:endParaRPr lang="en-US" dirty="0"/>
          </a:p>
          <a:p>
            <a:r>
              <a:rPr lang="en-US" sz="3200" dirty="0">
                <a:solidFill>
                  <a:schemeClr val="tx2">
                    <a:lumMod val="60000"/>
                    <a:lumOff val="40000"/>
                  </a:schemeClr>
                </a:solidFill>
              </a:rPr>
              <a:t>Performance level</a:t>
            </a:r>
          </a:p>
          <a:p>
            <a:endParaRPr lang="en-US" sz="3200" dirty="0">
              <a:solidFill>
                <a:schemeClr val="tx2">
                  <a:lumMod val="60000"/>
                  <a:lumOff val="40000"/>
                </a:schemeClr>
              </a:solidFill>
            </a:endParaRPr>
          </a:p>
          <a:p>
            <a:pPr marL="342900" indent="-342900">
              <a:buFont typeface="Wingdings" panose="05000000000000000000" pitchFamily="2" charset="2"/>
              <a:buChar char="Ø"/>
            </a:pPr>
            <a:r>
              <a:rPr lang="en-US"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32867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A60E579-2920-8F52-B4B7-C2CAA941FA04}"/>
              </a:ext>
            </a:extLst>
          </p:cNvPr>
          <p:cNvGraphicFramePr>
            <a:graphicFrameLocks/>
          </p:cNvGraphicFramePr>
          <p:nvPr>
            <p:extLst>
              <p:ext uri="{D42A27DB-BD31-4B8C-83A1-F6EECF244321}">
                <p14:modId xmlns:p14="http://schemas.microsoft.com/office/powerpoint/2010/main" val="2063234921"/>
              </p:ext>
            </p:extLst>
          </p:nvPr>
        </p:nvGraphicFramePr>
        <p:xfrm>
          <a:off x="990600" y="1695451"/>
          <a:ext cx="8153400"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8A48EC-C926-A259-3B5B-D7F502B4BCCE}"/>
              </a:ext>
            </a:extLst>
          </p:cNvPr>
          <p:cNvGraphicFramePr>
            <a:graphicFrameLocks/>
          </p:cNvGraphicFramePr>
          <p:nvPr>
            <p:extLst>
              <p:ext uri="{D42A27DB-BD31-4B8C-83A1-F6EECF244321}">
                <p14:modId xmlns:p14="http://schemas.microsoft.com/office/powerpoint/2010/main" val="3528741348"/>
              </p:ext>
            </p:extLst>
          </p:nvPr>
        </p:nvGraphicFramePr>
        <p:xfrm>
          <a:off x="1600200" y="1638300"/>
          <a:ext cx="6477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51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2D6FEF-9B7E-B5EE-A2C5-40D3DAC654DE}"/>
              </a:ext>
            </a:extLst>
          </p:cNvPr>
          <p:cNvSpPr txBox="1"/>
          <p:nvPr/>
        </p:nvSpPr>
        <p:spPr>
          <a:xfrm>
            <a:off x="609600" y="1659285"/>
            <a:ext cx="9296400" cy="3539430"/>
          </a:xfrm>
          <a:prstGeom prst="rect">
            <a:avLst/>
          </a:prstGeom>
          <a:noFill/>
        </p:spPr>
        <p:txBody>
          <a:bodyPr wrap="square">
            <a:spAutoFit/>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sz="2800" dirty="0"/>
              <a:t>.</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051" y="-74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650201" y="6808"/>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0DDB149-FFFA-46C6-35D3-DDBB8A051505}"/>
              </a:ext>
            </a:extLst>
          </p:cNvPr>
          <p:cNvSpPr txBox="1"/>
          <p:nvPr/>
        </p:nvSpPr>
        <p:spPr>
          <a:xfrm>
            <a:off x="834072" y="2286000"/>
            <a:ext cx="7547928" cy="2677656"/>
          </a:xfrm>
          <a:prstGeom prst="rect">
            <a:avLst/>
          </a:prstGeom>
          <a:noFill/>
        </p:spPr>
        <p:txBody>
          <a:bodyPr wrap="square">
            <a:spAutoFit/>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18B765-A2CE-1B6E-0908-E713D016B370}"/>
              </a:ext>
            </a:extLst>
          </p:cNvPr>
          <p:cNvSpPr txBox="1"/>
          <p:nvPr/>
        </p:nvSpPr>
        <p:spPr>
          <a:xfrm>
            <a:off x="739775" y="2557280"/>
            <a:ext cx="8099425" cy="3108543"/>
          </a:xfrm>
          <a:prstGeom prst="rect">
            <a:avLst/>
          </a:prstGeom>
          <a:noFill/>
        </p:spPr>
        <p:txBody>
          <a:bodyPr wrap="square">
            <a:spAutoFit/>
          </a:bodyPr>
          <a:lstStyle/>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8F333FF-409B-A646-EF86-CBCB29D5EB24}"/>
              </a:ext>
            </a:extLst>
          </p:cNvPr>
          <p:cNvSpPr txBox="1"/>
          <p:nvPr/>
        </p:nvSpPr>
        <p:spPr>
          <a:xfrm>
            <a:off x="609600" y="2209800"/>
            <a:ext cx="8428264" cy="2246769"/>
          </a:xfrm>
          <a:prstGeom prst="rect">
            <a:avLst/>
          </a:prstGeom>
          <a:noFill/>
        </p:spPr>
        <p:txBody>
          <a:bodyPr wrap="square">
            <a:spAutoFit/>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p:txBody>
      </p:sp>
      <p:pic>
        <p:nvPicPr>
          <p:cNvPr id="14" name="Picture 13">
            <a:extLst>
              <a:ext uri="{FF2B5EF4-FFF2-40B4-BE49-F238E27FC236}">
                <a16:creationId xmlns:a16="http://schemas.microsoft.com/office/drawing/2014/main" id="{3661E33E-1165-44C0-0EE8-AF4FB54E1B3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43600" y="1833562"/>
            <a:ext cx="5014595" cy="3328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2006A3-0D28-2E2B-BB6C-544A9D341402}"/>
              </a:ext>
            </a:extLst>
          </p:cNvPr>
          <p:cNvSpPr txBox="1"/>
          <p:nvPr/>
        </p:nvSpPr>
        <p:spPr>
          <a:xfrm>
            <a:off x="3045279" y="1857375"/>
            <a:ext cx="6101442" cy="4401205"/>
          </a:xfrm>
          <a:prstGeom prst="rect">
            <a:avLst/>
          </a:prstGeom>
          <a:noFill/>
        </p:spPr>
        <p:txBody>
          <a:bodyPr wrap="square">
            <a:spAutoFit/>
          </a:bodyPr>
          <a:lstStyle/>
          <a:p>
            <a:pPr marL="342900" indent="-342900">
              <a:buFont typeface="Wingdings" panose="05000000000000000000" pitchFamily="2" charset="2"/>
              <a:buChar char="§"/>
            </a:pPr>
            <a:r>
              <a:rPr lang="en-US" sz="2800" dirty="0"/>
              <a:t>Filtering – remove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Charts    - visualization repots</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Pivot table – summary</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Conditional formatting – identify missing</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Formula   - performance level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3C7217C-ED0C-FF00-AB30-7272AA6F7D40}"/>
              </a:ext>
            </a:extLst>
          </p:cNvPr>
          <p:cNvSpPr txBox="1"/>
          <p:nvPr/>
        </p:nvSpPr>
        <p:spPr>
          <a:xfrm>
            <a:off x="609600" y="1600200"/>
            <a:ext cx="9448800" cy="4801314"/>
          </a:xfrm>
          <a:prstGeom prst="rect">
            <a:avLst/>
          </a:prstGeom>
          <a:noFill/>
        </p:spPr>
        <p:txBody>
          <a:bodyPr wrap="square">
            <a:spAutoFit/>
          </a:bodyPr>
          <a:lstStyle/>
          <a:p>
            <a:r>
              <a:rPr lang="en-US" dirty="0"/>
              <a:t>Employee data set  - the employee data are taken from the Kaggle to analysis employe performance</a:t>
            </a:r>
          </a:p>
          <a:p>
            <a:endParaRPr lang="en-US" dirty="0"/>
          </a:p>
          <a:p>
            <a:r>
              <a:rPr lang="en-US" dirty="0">
                <a:solidFill>
                  <a:srgbClr val="FF0000"/>
                </a:solidFill>
              </a:rPr>
              <a:t>9</a:t>
            </a:r>
            <a:r>
              <a:rPr lang="en-US" dirty="0"/>
              <a:t> features</a:t>
            </a:r>
          </a:p>
          <a:p>
            <a:endParaRPr lang="en-US" dirty="0"/>
          </a:p>
          <a:p>
            <a:r>
              <a:rPr lang="en-US" dirty="0">
                <a:solidFill>
                  <a:srgbClr val="FF0000"/>
                </a:solidFill>
              </a:rPr>
              <a:t>Employee ID</a:t>
            </a:r>
            <a:r>
              <a:rPr lang="en-US" dirty="0"/>
              <a:t>: Unique identifier for each employee in the organization.</a:t>
            </a:r>
          </a:p>
          <a:p>
            <a:endParaRPr lang="en-US" dirty="0"/>
          </a:p>
          <a:p>
            <a:r>
              <a:rPr lang="en-US" dirty="0">
                <a:solidFill>
                  <a:srgbClr val="FF0000"/>
                </a:solidFill>
              </a:rPr>
              <a:t>First Name</a:t>
            </a:r>
            <a:r>
              <a:rPr lang="en-US" dirty="0"/>
              <a:t>: The first name of the employee.</a:t>
            </a:r>
          </a:p>
          <a:p>
            <a:endParaRPr lang="en-US" dirty="0"/>
          </a:p>
          <a:p>
            <a:r>
              <a:rPr lang="en-US" dirty="0">
                <a:solidFill>
                  <a:srgbClr val="FF0000"/>
                </a:solidFill>
              </a:rPr>
              <a:t>Title:</a:t>
            </a:r>
            <a:r>
              <a:rPr lang="en-US" dirty="0"/>
              <a:t> The job title or position of the employee within the organization</a:t>
            </a:r>
          </a:p>
          <a:p>
            <a:r>
              <a:rPr lang="en-US" dirty="0"/>
              <a:t>.</a:t>
            </a:r>
          </a:p>
          <a:p>
            <a:r>
              <a:rPr lang="en-US" dirty="0"/>
              <a:t>.</a:t>
            </a:r>
            <a:r>
              <a:rPr lang="en-US" dirty="0">
                <a:solidFill>
                  <a:srgbClr val="FF0000"/>
                </a:solidFill>
              </a:rPr>
              <a:t>Business Unit</a:t>
            </a:r>
            <a:r>
              <a:rPr lang="en-US" dirty="0"/>
              <a:t>: The specific business unit or department to which the employee belongs.</a:t>
            </a:r>
          </a:p>
          <a:p>
            <a:endParaRPr lang="en-US" dirty="0"/>
          </a:p>
          <a:p>
            <a:r>
              <a:rPr lang="en-US" dirty="0">
                <a:solidFill>
                  <a:srgbClr val="FF0000"/>
                </a:solidFill>
              </a:rPr>
              <a:t>Employee Status</a:t>
            </a:r>
            <a:r>
              <a:rPr lang="en-US" dirty="0"/>
              <a:t>: The current employment status of the employee (e.g., Active, On Leave, Terminated).</a:t>
            </a:r>
          </a:p>
          <a:p>
            <a:endParaRPr lang="en-US" dirty="0"/>
          </a:p>
          <a:p>
            <a:r>
              <a:rPr lang="en-US" dirty="0">
                <a:solidFill>
                  <a:srgbClr val="FF0000"/>
                </a:solidFill>
              </a:rPr>
              <a:t>Employee Type</a:t>
            </a:r>
            <a:r>
              <a:rPr lang="en-US"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D65D7B2-296A-6AFE-FDED-9DEB10360833}"/>
              </a:ext>
            </a:extLst>
          </p:cNvPr>
          <p:cNvSpPr txBox="1"/>
          <p:nvPr/>
        </p:nvSpPr>
        <p:spPr>
          <a:xfrm>
            <a:off x="1059202" y="2249884"/>
            <a:ext cx="8534018" cy="954107"/>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577</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sandhiya p</cp:lastModifiedBy>
  <cp:revision>14</cp:revision>
  <dcterms:created xsi:type="dcterms:W3CDTF">2024-03-29T15:07:22Z</dcterms:created>
  <dcterms:modified xsi:type="dcterms:W3CDTF">2024-08-30T16:51:31Z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