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61" d="100"/>
          <a:sy n="61" d="100"/>
        </p:scale>
        <p:origin x="1074"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22-08-2024</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8/22/2024</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8/22/2024</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8/22/2024</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package" Target="../embeddings/Microsoft_Office_Excel_2007_Workbook1.xlsx"/><Relationship Id="rId3" Type="http://schemas.openxmlformats.org/officeDocument/2006/relationships/image" Target="../media/image11.emf"/><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971674" y="2935754"/>
            <a:ext cx="8610600" cy="1869441"/>
          </a:xfrm>
          <a:prstGeom prst="rect"/>
          <a:noFill/>
        </p:spPr>
        <p:txBody>
          <a:bodyPr rtlCol="0" wrap="square">
            <a:spAutoFit/>
          </a:bodyPr>
          <a:p>
            <a:r>
              <a:rPr b="1" dirty="0" sz="2400" lang="en-US"/>
              <a:t>STUDENT NAME:</a:t>
            </a:r>
            <a:r>
              <a:rPr altLang="en-GB" b="1" dirty="0" sz="2400" lang="en-US"/>
              <a:t> </a:t>
            </a:r>
            <a:r>
              <a:rPr altLang="en-GB" b="1" dirty="0" sz="2400" lang="en-US"/>
              <a:t>S</a:t>
            </a:r>
            <a:r>
              <a:rPr altLang="en-GB" b="1" dirty="0" sz="2400" lang="en-US"/>
              <a:t>A</a:t>
            </a:r>
            <a:r>
              <a:rPr altLang="en-GB" b="1" dirty="0" sz="2400" lang="en-US"/>
              <a:t>N</a:t>
            </a:r>
            <a:r>
              <a:rPr altLang="en-GB" b="1" dirty="0" sz="2400" lang="en-US"/>
              <a:t>D</a:t>
            </a:r>
            <a:r>
              <a:rPr altLang="en-GB" b="1" dirty="0" sz="2400" lang="en-US"/>
              <a:t>H</a:t>
            </a:r>
            <a:r>
              <a:rPr altLang="en-GB" b="1" dirty="0" sz="2400" lang="en-US"/>
              <a:t>I</a:t>
            </a:r>
            <a:r>
              <a:rPr altLang="en-GB" b="1" dirty="0" sz="2400" lang="en-US"/>
              <a:t>Y</a:t>
            </a:r>
            <a:r>
              <a:rPr altLang="en-GB" b="1" dirty="0" sz="2400" lang="en-US"/>
              <a:t>A</a:t>
            </a:r>
            <a:r>
              <a:rPr altLang="en-GB" b="1" dirty="0" sz="2400" lang="en-US"/>
              <a:t>.</a:t>
            </a:r>
            <a:r>
              <a:rPr altLang="en-GB" b="1" dirty="0" sz="2400" lang="en-US"/>
              <a:t>B</a:t>
            </a:r>
            <a:endParaRPr altLang="en-US" lang="zh-CN"/>
          </a:p>
          <a:p>
            <a:r>
              <a:rPr b="1" dirty="0" sz="2400" lang="en-US"/>
              <a:t>REGISTER NO:31220</a:t>
            </a:r>
            <a:r>
              <a:rPr altLang="en-GB" b="1" dirty="0" sz="2400" lang="en-US"/>
              <a:t>8</a:t>
            </a:r>
            <a:r>
              <a:rPr altLang="en-GB" b="1" dirty="0" sz="2400" lang="en-US"/>
              <a:t>2</a:t>
            </a:r>
            <a:r>
              <a:rPr altLang="en-GB" b="1" dirty="0" sz="2400" lang="en-US"/>
              <a:t>1</a:t>
            </a:r>
            <a:r>
              <a:rPr altLang="en-GB" b="1" dirty="0" sz="2400" lang="en-US"/>
              <a:t>8</a:t>
            </a:r>
            <a:endParaRPr altLang="en-US" lang="zh-CN"/>
          </a:p>
          <a:p>
            <a:r>
              <a:rPr b="1" dirty="0" sz="2400" lang="en-US"/>
              <a:t>DEPARTMENT:COMMERCE</a:t>
            </a:r>
          </a:p>
          <a:p>
            <a:r>
              <a:rPr b="1" dirty="0" sz="2400" lang="en-US"/>
              <a:t>COLLEGE: </a:t>
            </a:r>
            <a:r>
              <a:rPr altLang="en-GB" b="1" dirty="0" sz="2400" lang="en-US"/>
              <a:t> </a:t>
            </a:r>
            <a:r>
              <a:rPr altLang="en-GB" b="1" dirty="0" sz="2400" lang="en-US"/>
              <a:t>S</a:t>
            </a:r>
            <a:r>
              <a:rPr altLang="en-GB" b="1" dirty="0" sz="2400" lang="en-US"/>
              <a:t>I</a:t>
            </a:r>
            <a:r>
              <a:rPr altLang="en-GB" b="1" dirty="0" sz="2400" lang="en-US"/>
              <a:t>R</a:t>
            </a:r>
            <a:r>
              <a:rPr altLang="en-GB" b="1" dirty="0" sz="2400" lang="en-US"/>
              <a:t> </a:t>
            </a:r>
            <a:r>
              <a:rPr altLang="en-GB" b="1" dirty="0" sz="2400" lang="en-US"/>
              <a:t>T</a:t>
            </a:r>
            <a:r>
              <a:rPr altLang="en-GB" b="1" dirty="0" sz="2400" lang="en-US"/>
              <a:t>H</a:t>
            </a:r>
            <a:r>
              <a:rPr altLang="en-GB" b="1" dirty="0" sz="2400" lang="en-US"/>
              <a:t>E</a:t>
            </a:r>
            <a:r>
              <a:rPr altLang="en-GB" b="1" dirty="0" sz="2400" lang="en-US"/>
              <a:t>A</a:t>
            </a:r>
            <a:r>
              <a:rPr altLang="en-GB" b="1" dirty="0" sz="2400" lang="en-US"/>
              <a:t>G</a:t>
            </a:r>
            <a:r>
              <a:rPr altLang="en-GB" b="1" dirty="0" sz="2400" lang="en-US"/>
              <a:t>A</a:t>
            </a:r>
            <a:r>
              <a:rPr altLang="en-GB" b="1" dirty="0" sz="2400" lang="en-US"/>
              <a:t>R</a:t>
            </a:r>
            <a:r>
              <a:rPr altLang="en-GB" b="1" dirty="0" sz="2400" lang="en-US"/>
              <a:t>A</a:t>
            </a:r>
            <a:r>
              <a:rPr altLang="en-GB" b="1" dirty="0" sz="2400" lang="en-US"/>
              <a:t>Y</a:t>
            </a:r>
            <a:r>
              <a:rPr altLang="en-GB" b="1" dirty="0" sz="2400" lang="en-US"/>
              <a:t>A</a:t>
            </a:r>
            <a:r>
              <a:rPr altLang="en-GB" b="1" dirty="0" sz="2400" lang="en-US"/>
              <a:t> </a:t>
            </a:r>
            <a:r>
              <a:rPr altLang="en-GB" b="1" dirty="0" sz="2400" lang="en-US"/>
              <a:t>C</a:t>
            </a:r>
            <a:r>
              <a:rPr altLang="en-GB" b="1" dirty="0" sz="2400" lang="en-US"/>
              <a:t>O</a:t>
            </a:r>
            <a:r>
              <a:rPr altLang="en-GB" b="1" dirty="0" sz="2400" lang="en-US"/>
              <a:t>L</a:t>
            </a:r>
            <a:r>
              <a:rPr altLang="en-GB" b="1" dirty="0" sz="2400" lang="en-US"/>
              <a:t>L</a:t>
            </a:r>
            <a:r>
              <a:rPr altLang="en-GB" b="1" dirty="0" sz="2400" lang="en-US"/>
              <a:t>E</a:t>
            </a:r>
            <a:r>
              <a:rPr altLang="en-GB" b="1" dirty="0" sz="2400" lang="en-US"/>
              <a:t>G</a:t>
            </a:r>
            <a:r>
              <a:rPr altLang="en-GB" b="1" dirty="0" sz="2400" lang="en-US"/>
              <a:t>E</a:t>
            </a:r>
            <a:endParaRPr altLang="en-US" lang="zh-CN"/>
          </a:p>
          <a:p>
            <a:r>
              <a:rPr b="1" dirty="0" sz="2400" lang="en-US"/>
              <a:t>           </a:t>
            </a:r>
            <a:endParaRPr b="1"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6"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TextBox 1"/>
          <p:cNvSpPr txBox="1"/>
          <p:nvPr/>
        </p:nvSpPr>
        <p:spPr>
          <a:xfrm>
            <a:off x="739775" y="1447800"/>
            <a:ext cx="7108825" cy="3785652"/>
          </a:xfrm>
          <a:prstGeom prst="rect"/>
          <a:noFill/>
        </p:spPr>
        <p:txBody>
          <a:bodyPr rtlCol="0" wrap="square">
            <a:spAutoFit/>
          </a:bodyPr>
          <a:p>
            <a:pPr indent="-514350" marL="514350">
              <a:buFont typeface="+mj-lt"/>
              <a:buAutoNum type="romanLcPeriod"/>
            </a:pPr>
            <a:r>
              <a:rPr b="1" dirty="0" sz="2400" lang="en-US"/>
              <a:t>Data cleaning.</a:t>
            </a:r>
          </a:p>
          <a:p>
            <a:pPr indent="-514350" marL="514350">
              <a:buFont typeface="+mj-lt"/>
              <a:buAutoNum type="romanLcPeriod"/>
            </a:pPr>
            <a:r>
              <a:rPr b="1" dirty="0" sz="2400" lang="en-US"/>
              <a:t>Creating table.</a:t>
            </a:r>
          </a:p>
          <a:p>
            <a:pPr indent="-514350" marL="514350">
              <a:buFont typeface="+mj-lt"/>
              <a:buAutoNum type="romanLcPeriod"/>
            </a:pPr>
            <a:r>
              <a:rPr b="1" dirty="0" sz="2400" lang="en-US"/>
              <a:t>Creating pivot chart.</a:t>
            </a:r>
          </a:p>
          <a:p>
            <a:pPr indent="-514350" marL="514350">
              <a:buFont typeface="+mj-lt"/>
              <a:buAutoNum type="romanLcPeriod"/>
            </a:pPr>
            <a:r>
              <a:rPr b="1" dirty="0" sz="2400" lang="en-US"/>
              <a:t>Creating dashboard.</a:t>
            </a:r>
          </a:p>
          <a:p>
            <a:pPr indent="-514350" marL="514350">
              <a:buFont typeface="+mj-lt"/>
              <a:buAutoNum type="romanLcPeriod"/>
            </a:pPr>
            <a:r>
              <a:rPr b="1" dirty="0" sz="2400" lang="en-US"/>
              <a:t>Inserting pivot chart in dashboard.</a:t>
            </a:r>
          </a:p>
          <a:p>
            <a:pPr indent="-514350" marL="514350">
              <a:buFont typeface="+mj-lt"/>
              <a:buAutoNum type="romanLcPeriod"/>
            </a:pPr>
            <a:r>
              <a:rPr b="1" dirty="0" sz="2400" lang="en-US"/>
              <a:t>Inserting formulas in dash board to make interaction.</a:t>
            </a:r>
          </a:p>
          <a:p>
            <a:pPr indent="-514350" marL="514350">
              <a:buFont typeface="+mj-lt"/>
              <a:buAutoNum type="romanLcPeriod"/>
            </a:pPr>
            <a:r>
              <a:rPr b="1" dirty="0" sz="2400" lang="en-US"/>
              <a:t>Creating interactive dashboard by putting all together elements. </a:t>
            </a:r>
          </a:p>
          <a:p>
            <a:pPr indent="-514350" marL="514350">
              <a:buFont typeface="+mj-lt"/>
              <a:buAutoNum type="romanLcPeriod"/>
            </a:pPr>
            <a:endParaRPr b="1"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2"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Object 14"/>
          <p:cNvGraphicFramePr>
            <a:graphicFrameLocks noChangeAspect="1"/>
          </p:cNvGraphicFramePr>
          <p:nvPr/>
        </p:nvGraphicFramePr>
        <p:xfrm>
          <a:off x="4038600" y="432678"/>
          <a:ext cx="1052310" cy="2525544"/>
        </p:xfrm>
        <a:graphic>
          <a:graphicData uri="http://schemas.openxmlformats.org/presentationml/2006/ole">
            <mc:AlternateContent xmlns:mc="http://schemas.openxmlformats.org/markup-compatibility/2006">
              <mc:Choice xmlns:v="urn:schemas-microsoft-com:vml" Requires="v">
                <p:oleObj name="Worksheet" r:id="rId2" spid="" imgH="914590" imgW="380879" showAsIcon="1" progId="Excel.Sheet.12">
                  <p:embed/>
                </p:oleObj>
              </mc:Choice>
              <mc:Fallback>
                <p:oleObj name="Worksheet" r:id="rId2" spid="" imgH="914590" imgW="380879" showAsIcon="1" progId="Excel.Sheet.12">
                  <p:embed/>
                  <p:pic>
                    <p:nvPicPr>
                      <p:cNvPr id="2097168" name=""/>
                      <p:cNvPicPr>
                        <a:picLocks/>
                      </p:cNvPicPr>
                      <p:nvPr/>
                    </p:nvPicPr>
                    <p:blipFill>
                      <a:blip xmlns:r="http://schemas.openxmlformats.org/officeDocument/2006/relationships" r:embed="rId3"/>
                      <a:stretch>
                        <a:fillRect/>
                      </a:stretch>
                    </p:blipFill>
                    <p:spPr>
                      <a:xfrm>
                        <a:off x="4038600" y="432678"/>
                        <a:ext cx="1052310" cy="2525544"/>
                      </a:xfrm>
                      <a:prstGeom prst="rect"/>
                    </p:spPr>
                  </p:pic>
                </p:oleObj>
              </mc:Fallback>
            </mc:AlternateContent>
          </a:graphicData>
        </a:graphic>
      </p:graphicFrame>
      <p:sp>
        <p:nvSpPr>
          <p:cNvPr id="1048684" name="TextBox 15"/>
          <p:cNvSpPr txBox="1"/>
          <p:nvPr/>
        </p:nvSpPr>
        <p:spPr>
          <a:xfrm>
            <a:off x="5483925" y="698904"/>
            <a:ext cx="3124200" cy="369332"/>
          </a:xfrm>
          <a:prstGeom prst="rect"/>
          <a:noFill/>
        </p:spPr>
        <p:txBody>
          <a:bodyPr rtlCol="0" wrap="square">
            <a:spAutoFit/>
          </a:bodyPr>
          <a:p>
            <a:r>
              <a:rPr b="1" dirty="0" lang="en-US"/>
              <a:t>(click  to open  file)</a:t>
            </a:r>
            <a:endParaRPr b="1" dirty="0" lang="en-IN"/>
          </a:p>
        </p:txBody>
      </p:sp>
      <p:pic>
        <p:nvPicPr>
          <p:cNvPr id="2097169" name="Picture 19"/>
          <p:cNvPicPr>
            <a:picLocks noChangeAspect="1"/>
          </p:cNvPicPr>
          <p:nvPr/>
        </p:nvPicPr>
        <p:blipFill>
          <a:blip xmlns:r="http://schemas.openxmlformats.org/officeDocument/2006/relationships" r:embed="rId4"/>
          <a:stretch>
            <a:fillRect/>
          </a:stretch>
        </p:blipFill>
        <p:spPr>
          <a:xfrm>
            <a:off x="523006" y="1351165"/>
            <a:ext cx="8468594" cy="4863933"/>
          </a:xfrm>
          <a:prstGeom prst="rect"/>
        </p:spPr>
      </p:pic>
      <p:pic>
        <p:nvPicPr>
          <p:cNvPr id="2097170" name="Graphic 21" descr="Right pointing backhand index"/>
          <p:cNvPicPr>
            <a:picLocks noChangeAspect="1"/>
          </p:cNvPicPr>
          <p:nvPr/>
        </p:nvPicPr>
        <p:blipFill>
          <a:blip xmlns:r="http://schemas.openxmlformats.org/officeDocument/2006/relationships" r:embed="rId5"/>
          <a:stretch>
            <a:fillRect/>
          </a:stretch>
        </p:blipFill>
        <p:spPr>
          <a:xfrm flipH="1">
            <a:off x="5026725" y="654970"/>
            <a:ext cx="457200" cy="45720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5"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6" name="TextBox 2"/>
          <p:cNvSpPr txBox="1"/>
          <p:nvPr/>
        </p:nvSpPr>
        <p:spPr>
          <a:xfrm>
            <a:off x="755332" y="1447800"/>
            <a:ext cx="8083868" cy="3046988"/>
          </a:xfrm>
          <a:prstGeom prst="rect"/>
          <a:noFill/>
        </p:spPr>
        <p:txBody>
          <a:bodyPr rtlCol="0" wrap="square">
            <a:spAutoFit/>
          </a:bodyPr>
          <a:p>
            <a:r>
              <a:rPr b="1" dirty="0" sz="2400" lang="en-US">
                <a:solidFill>
                  <a:schemeClr val="accent3">
                    <a:lumMod val="75000"/>
                  </a:schemeClr>
                </a:solidFill>
                <a:latin typeface="Arial" panose="020B0604020202020204" pitchFamily="34" charset="0"/>
                <a:cs typeface="Arial" panose="020B0604020202020204" pitchFamily="34" charset="0"/>
              </a:rPr>
              <a:t>“The average salary and age analysis reveals important trends and patterns within the organization. By understanding these metrics, the company can make informed decisions to optimize compensation strategies, support career development, and align with industry standards. This analysis serves as a foundation for ongoing workforce planning and strategic decision-making”</a:t>
            </a:r>
            <a:endParaRPr b="1" dirty="0" sz="2400" lang="en-IN">
              <a:solidFill>
                <a:schemeClr val="accent3">
                  <a:lumMod val="7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average salary &amp; average age analysis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533400" y="533400"/>
            <a:ext cx="6633528" cy="693780"/>
          </a:xfrm>
          <a:prstGeom prst="rect"/>
        </p:spPr>
        <p:txBody>
          <a:bodyPr bIns="0" lIns="0" rIns="0" rtlCol="0" tIns="16510" vert="horz" wrap="square">
            <a:spAutoFit/>
          </a:bodyPr>
          <a:p>
            <a:pPr marL="12700">
              <a:lnSpc>
                <a:spcPct val="100000"/>
              </a:lnSpc>
              <a:spcBef>
                <a:spcPts val="130"/>
              </a:spcBef>
              <a:tabLst>
                <a:tab algn="l" pos="2727960"/>
              </a:tabLst>
            </a:pPr>
            <a:r>
              <a:rPr dirty="0" sz="4400" spc="-20"/>
              <a:t>P</a:t>
            </a:r>
            <a:r>
              <a:rPr dirty="0" sz="4400" spc="15"/>
              <a:t>ROB</a:t>
            </a:r>
            <a:r>
              <a:rPr dirty="0" sz="4400" spc="55"/>
              <a:t>L</a:t>
            </a:r>
            <a:r>
              <a:rPr dirty="0" sz="4400" spc="-20"/>
              <a:t>E</a:t>
            </a:r>
            <a:r>
              <a:rPr dirty="0" sz="4400" spc="20"/>
              <a:t>M</a:t>
            </a:r>
            <a:r>
              <a:rPr dirty="0" sz="4400"/>
              <a:t>	</a:t>
            </a:r>
            <a:r>
              <a:rPr dirty="0" sz="4400" spc="10"/>
              <a:t>S</a:t>
            </a:r>
            <a:r>
              <a:rPr dirty="0" sz="4400" spc="-370"/>
              <a:t>T</a:t>
            </a:r>
            <a:r>
              <a:rPr dirty="0" sz="4400" spc="-375"/>
              <a:t>A</a:t>
            </a:r>
            <a:r>
              <a:rPr dirty="0" sz="4400" spc="15"/>
              <a:t>T</a:t>
            </a:r>
            <a:r>
              <a:rPr dirty="0" sz="4400" spc="-10"/>
              <a:t>E</a:t>
            </a:r>
            <a:r>
              <a:rPr dirty="0" sz="4400" spc="-20"/>
              <a:t>ME</a:t>
            </a:r>
            <a:r>
              <a:rPr dirty="0" sz="4400" spc="10"/>
              <a:t>NT</a:t>
            </a:r>
            <a:endParaRPr dirty="0" sz="440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a:off x="533400" y="1600200"/>
            <a:ext cx="7162800" cy="2504441"/>
          </a:xfrm>
          <a:prstGeom prst="rect"/>
          <a:noFill/>
        </p:spPr>
        <p:txBody>
          <a:bodyPr rtlCol="0" wrap="square">
            <a:spAutoFit/>
          </a:bodyPr>
          <a:p>
            <a:r>
              <a:rPr b="1" dirty="0" sz="3200" lang="en-US"/>
              <a:t>THE PROBLEM  IS  TO IDENTIFY  AVERAGE  SALARY AND AGE OF THE EMPLOYEE ACCORDING TO THEIR DEPARTMENT,GENDER &amp;  ROLE(</a:t>
            </a:r>
            <a:r>
              <a:rPr b="1" dirty="0" sz="3200" lang="en-US" err="1"/>
              <a:t>ex:manager,process</a:t>
            </a:r>
            <a:r>
              <a:rPr b="1" dirty="0" sz="3200" lang="en-US"/>
              <a:t> </a:t>
            </a:r>
            <a:r>
              <a:rPr b="1" dirty="0" sz="3200" lang="en-US" err="1"/>
              <a:t>excecutive</a:t>
            </a:r>
            <a:r>
              <a:rPr b="1" dirty="0" sz="3200" lang="en-US"/>
              <a:t>).</a:t>
            </a:r>
            <a:endParaRPr b="1" dirty="0" sz="32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8"/>
          <p:cNvSpPr txBox="1"/>
          <p:nvPr/>
        </p:nvSpPr>
        <p:spPr>
          <a:xfrm>
            <a:off x="381000" y="1828800"/>
            <a:ext cx="8277225" cy="1513839"/>
          </a:xfrm>
          <a:prstGeom prst="rect"/>
          <a:noFill/>
        </p:spPr>
        <p:txBody>
          <a:bodyPr rtlCol="0" wrap="square">
            <a:spAutoFit/>
          </a:bodyPr>
          <a:p>
            <a:r>
              <a:rPr dirty="0" sz="2400" lang="en-US"/>
              <a:t>IN THIS ANALYSIS IM GOING TO EASE THE PROCESS OF IDENTIFY  THE EMPLOYEES AVERAGE SALARY  &amp; AVERAGE AGE USING  EXCEL, WITH THE HELP OF BELOW MENTIONED TOOLS IN  EXCEL.</a:t>
            </a:r>
            <a:endParaRPr dirty="0" sz="2400" lang="en-IN"/>
          </a:p>
        </p:txBody>
      </p:sp>
      <p:sp>
        <p:nvSpPr>
          <p:cNvPr id="1048654" name="TextBox 11"/>
          <p:cNvSpPr txBox="1"/>
          <p:nvPr/>
        </p:nvSpPr>
        <p:spPr>
          <a:xfrm>
            <a:off x="381000" y="3154740"/>
            <a:ext cx="8277225" cy="1869440"/>
          </a:xfrm>
          <a:prstGeom prst="rect"/>
          <a:noFill/>
        </p:spPr>
        <p:txBody>
          <a:bodyPr rtlCol="0" wrap="square">
            <a:spAutoFit/>
          </a:bodyPr>
          <a:p>
            <a:pPr indent="-285750" marL="285750">
              <a:buFont typeface="Wingdings" panose="05000000000000000000" pitchFamily="2" charset="2"/>
              <a:buChar char="§"/>
            </a:pPr>
            <a:r>
              <a:rPr dirty="0" sz="2400" lang="en-US"/>
              <a:t>TABLES.</a:t>
            </a:r>
          </a:p>
          <a:p>
            <a:pPr indent="-285750" marL="285750">
              <a:buFont typeface="Wingdings" panose="05000000000000000000" pitchFamily="2" charset="2"/>
              <a:buChar char="§"/>
            </a:pPr>
            <a:r>
              <a:rPr dirty="0" sz="2400" lang="en-US"/>
              <a:t>SLICERS.</a:t>
            </a:r>
          </a:p>
          <a:p>
            <a:pPr indent="-285750" marL="285750">
              <a:buFont typeface="Wingdings" panose="05000000000000000000" pitchFamily="2" charset="2"/>
              <a:buChar char="§"/>
            </a:pPr>
            <a:r>
              <a:rPr dirty="0" sz="2400" lang="en-US"/>
              <a:t>PIVOT CHART(</a:t>
            </a:r>
            <a:r>
              <a:rPr dirty="0" sz="2400" lang="en-US">
                <a:solidFill>
                  <a:schemeClr val="tx2">
                    <a:lumMod val="60000"/>
                    <a:lumOff val="40000"/>
                  </a:schemeClr>
                </a:solidFill>
              </a:rPr>
              <a:t>LINE CHART,PIE CHART &amp; BAR CHART</a:t>
            </a:r>
            <a:r>
              <a:rPr dirty="0" sz="2400" lang="en-US"/>
              <a:t>).</a:t>
            </a:r>
          </a:p>
          <a:p>
            <a:pPr indent="-285750" marL="285750">
              <a:buFont typeface="Wingdings" panose="05000000000000000000" pitchFamily="2" charset="2"/>
              <a:buChar char="§"/>
            </a:pPr>
            <a:r>
              <a:rPr dirty="0" sz="2400" lang="en-US"/>
              <a:t>BY INSERTING FORMULA TO MAKE INTERACTIVE DASHBOARD.</a:t>
            </a:r>
            <a:endParaRPr dirty="0" sz="24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7" name="object 5"/>
          <p:cNvSpPr txBox="1">
            <a:spLocks noGrp="1"/>
          </p:cNvSpPr>
          <p:nvPr>
            <p:ph type="title"/>
          </p:nvPr>
        </p:nvSpPr>
        <p:spPr>
          <a:xfrm>
            <a:off x="457200" y="990600"/>
            <a:ext cx="6082348" cy="570669"/>
          </a:xfrm>
          <a:prstGeom prst="rect"/>
        </p:spPr>
        <p:txBody>
          <a:bodyPr bIns="0" lIns="0" rIns="0" rtlCol="0" tIns="16510" vert="horz" wrap="square">
            <a:spAutoFit/>
          </a:bodyPr>
          <a:p>
            <a:pPr marL="12700">
              <a:lnSpc>
                <a:spcPct val="100000"/>
              </a:lnSpc>
              <a:spcBef>
                <a:spcPts val="130"/>
              </a:spcBef>
            </a:pPr>
            <a:r>
              <a:rPr dirty="0" sz="3600" spc="25"/>
              <a:t>W</a:t>
            </a:r>
            <a:r>
              <a:rPr dirty="0" sz="3600" spc="-20"/>
              <a:t>H</a:t>
            </a:r>
            <a:r>
              <a:rPr dirty="0" sz="3600" spc="20"/>
              <a:t>O</a:t>
            </a:r>
            <a:r>
              <a:rPr dirty="0" sz="3600" spc="-235"/>
              <a:t> </a:t>
            </a:r>
            <a:r>
              <a:rPr dirty="0" sz="3600" spc="-10"/>
              <a:t>AR</a:t>
            </a:r>
            <a:r>
              <a:rPr dirty="0" sz="3600" spc="15"/>
              <a:t>E</a:t>
            </a:r>
            <a:r>
              <a:rPr dirty="0" sz="3600" spc="-35"/>
              <a:t> </a:t>
            </a:r>
            <a:r>
              <a:rPr dirty="0" sz="3600" spc="-10"/>
              <a:t>T</a:t>
            </a:r>
            <a:r>
              <a:rPr dirty="0" sz="3600" spc="-15"/>
              <a:t>H</a:t>
            </a:r>
            <a:r>
              <a:rPr dirty="0" sz="3600" spc="15"/>
              <a:t>E</a:t>
            </a:r>
            <a:r>
              <a:rPr dirty="0" sz="3600" spc="-35"/>
              <a:t> </a:t>
            </a:r>
            <a:r>
              <a:rPr dirty="0" sz="3600" spc="-20"/>
              <a:t>E</a:t>
            </a:r>
            <a:r>
              <a:rPr dirty="0" sz="3600" spc="30"/>
              <a:t>N</a:t>
            </a:r>
            <a:r>
              <a:rPr dirty="0" sz="3600" spc="15"/>
              <a:t>D</a:t>
            </a:r>
            <a:r>
              <a:rPr dirty="0" sz="3600" spc="-45"/>
              <a:t> </a:t>
            </a:r>
            <a:r>
              <a:rPr dirty="0" sz="3600"/>
              <a:t>U</a:t>
            </a:r>
            <a:r>
              <a:rPr dirty="0" sz="3600" spc="10"/>
              <a:t>S</a:t>
            </a:r>
            <a:r>
              <a:rPr dirty="0" sz="3600" spc="-25"/>
              <a:t>E</a:t>
            </a:r>
            <a:r>
              <a:rPr dirty="0" sz="3600" spc="-10"/>
              <a:t>R</a:t>
            </a:r>
            <a:r>
              <a:rPr dirty="0" sz="3600" spc="5"/>
              <a:t>S?</a:t>
            </a:r>
            <a:endParaRPr dirty="0" sz="36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8"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9" name="TextBox 6"/>
          <p:cNvSpPr txBox="1"/>
          <p:nvPr/>
        </p:nvSpPr>
        <p:spPr>
          <a:xfrm>
            <a:off x="457200" y="1905000"/>
            <a:ext cx="8077200" cy="2504441"/>
          </a:xfrm>
          <a:prstGeom prst="rect"/>
          <a:noFill/>
        </p:spPr>
        <p:txBody>
          <a:bodyPr rtlCol="0" wrap="square">
            <a:spAutoFit/>
          </a:bodyPr>
          <a:p>
            <a:pPr indent="-457200" marL="457200">
              <a:buFont typeface="+mj-lt"/>
              <a:buAutoNum type="alphaUcPeriod"/>
            </a:pPr>
            <a:r>
              <a:rPr dirty="0" sz="3200" lang="en-US"/>
              <a:t>Human Resources (HR) Department</a:t>
            </a:r>
          </a:p>
          <a:p>
            <a:pPr indent="-457200" marL="457200">
              <a:buFont typeface="+mj-lt"/>
              <a:buAutoNum type="alphaUcPeriod"/>
            </a:pPr>
            <a:r>
              <a:rPr dirty="0" sz="3200" lang="en-US"/>
              <a:t>Finance Department</a:t>
            </a:r>
          </a:p>
          <a:p>
            <a:pPr indent="-457200" marL="457200">
              <a:buFont typeface="+mj-lt"/>
              <a:buAutoNum type="alphaUcPeriod"/>
            </a:pPr>
            <a:r>
              <a:rPr dirty="0" sz="3200" lang="en-US"/>
              <a:t>Compensation and Benefits Specialists</a:t>
            </a:r>
          </a:p>
          <a:p>
            <a:pPr indent="-457200" marL="457200">
              <a:buFont typeface="+mj-lt"/>
              <a:buAutoNum type="alphaUcPeriod"/>
            </a:pPr>
            <a:r>
              <a:rPr dirty="0" sz="3200" lang="en-US"/>
              <a:t>Operational Managers</a:t>
            </a:r>
          </a:p>
          <a:p>
            <a:pPr indent="-457200" marL="457200">
              <a:buFont typeface="+mj-lt"/>
              <a:buAutoNum type="alphaUcPeriod"/>
            </a:pPr>
            <a:r>
              <a:rPr dirty="0" sz="3200" lang="en-US"/>
              <a:t> IT and Data Management Teams</a:t>
            </a:r>
            <a:endParaRPr dirty="0" sz="320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2"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3"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4" name="TextBox 7"/>
          <p:cNvSpPr txBox="1"/>
          <p:nvPr/>
        </p:nvSpPr>
        <p:spPr>
          <a:xfrm>
            <a:off x="2971800" y="1733549"/>
            <a:ext cx="6248400" cy="5201424"/>
          </a:xfrm>
          <a:prstGeom prst="rect"/>
          <a:noFill/>
        </p:spPr>
        <p:txBody>
          <a:bodyPr rtlCol="0" wrap="square">
            <a:spAutoFit/>
          </a:bodyPr>
          <a:p>
            <a:pPr indent="-342900" marL="342900">
              <a:buFont typeface="Wingdings" panose="05000000000000000000" pitchFamily="2" charset="2"/>
              <a:buChar char="q"/>
            </a:pPr>
            <a:r>
              <a:rPr b="1" dirty="0" sz="2400" lang="en-US"/>
              <a:t>User-Friendly Interface:</a:t>
            </a:r>
            <a:endParaRPr dirty="0" sz="2400" lang="en-US"/>
          </a:p>
          <a:p>
            <a:pPr>
              <a:buFont typeface="Arial" panose="020B0604020202020204" pitchFamily="34" charset="0"/>
              <a:buChar char="•"/>
            </a:pPr>
            <a:r>
              <a:rPr b="1" dirty="0" sz="2000" lang="en-US"/>
              <a:t>Accessibility</a:t>
            </a:r>
            <a:r>
              <a:rPr dirty="0" sz="2000" lang="en-US"/>
              <a:t> </a:t>
            </a:r>
          </a:p>
          <a:p>
            <a:pPr>
              <a:buFont typeface="Arial" panose="020B0604020202020204" pitchFamily="34" charset="0"/>
              <a:buChar char="•"/>
            </a:pPr>
            <a:r>
              <a:rPr b="1" dirty="0" sz="2000" lang="en-US"/>
              <a:t>Ease of Use</a:t>
            </a:r>
          </a:p>
          <a:p>
            <a:pPr indent="-342900" marL="342900">
              <a:buFont typeface="Wingdings" panose="05000000000000000000" pitchFamily="2" charset="2"/>
              <a:buChar char="q"/>
            </a:pPr>
            <a:r>
              <a:rPr b="1" dirty="0" sz="2400" lang="en-US"/>
              <a:t>Comprehensive Data Management:</a:t>
            </a:r>
            <a:endParaRPr dirty="0" sz="2400" lang="en-US"/>
          </a:p>
          <a:p>
            <a:pPr>
              <a:buFont typeface="Arial" panose="020B0604020202020204" pitchFamily="34" charset="0"/>
              <a:buChar char="•"/>
            </a:pPr>
            <a:r>
              <a:rPr b="1" dirty="0" sz="2000" lang="en-US"/>
              <a:t>Data Organization</a:t>
            </a:r>
            <a:endParaRPr dirty="0" sz="2000" lang="en-US"/>
          </a:p>
          <a:p>
            <a:pPr>
              <a:buFont typeface="Arial" panose="020B0604020202020204" pitchFamily="34" charset="0"/>
              <a:buChar char="•"/>
            </a:pPr>
            <a:r>
              <a:rPr b="1" dirty="0" sz="2000" lang="en-US"/>
              <a:t>Data Integration</a:t>
            </a:r>
          </a:p>
          <a:p>
            <a:pPr indent="-342900" marL="342900">
              <a:buFont typeface="Wingdings" panose="05000000000000000000" pitchFamily="2" charset="2"/>
              <a:buChar char="q"/>
            </a:pPr>
            <a:r>
              <a:rPr b="1" dirty="0" sz="2400" lang="en-US"/>
              <a:t>Advanced Analytical Tools:</a:t>
            </a:r>
            <a:endParaRPr dirty="0" sz="2400" lang="en-US"/>
          </a:p>
          <a:p>
            <a:pPr>
              <a:buFont typeface="Arial" panose="020B0604020202020204" pitchFamily="34" charset="0"/>
              <a:buChar char="•"/>
            </a:pPr>
            <a:r>
              <a:rPr b="1" dirty="0" sz="2000" lang="en-US"/>
              <a:t>Formulas and Functions</a:t>
            </a:r>
          </a:p>
          <a:p>
            <a:pPr>
              <a:buFont typeface="Arial" panose="020B0604020202020204" pitchFamily="34" charset="0"/>
              <a:buChar char="•"/>
            </a:pPr>
            <a:r>
              <a:rPr b="1" dirty="0" sz="2000" lang="en-US"/>
              <a:t>PivotTables</a:t>
            </a:r>
          </a:p>
          <a:p>
            <a:pPr indent="-342900" marL="342900">
              <a:buFont typeface="Wingdings" panose="05000000000000000000" pitchFamily="2" charset="2"/>
              <a:buChar char="q"/>
            </a:pPr>
            <a:r>
              <a:rPr b="1" dirty="0" sz="2400" lang="en-US"/>
              <a:t>Visual Representation:</a:t>
            </a:r>
            <a:endParaRPr dirty="0" sz="2400" lang="en-US"/>
          </a:p>
          <a:p>
            <a:pPr>
              <a:buFont typeface="Arial" panose="020B0604020202020204" pitchFamily="34" charset="0"/>
              <a:buChar char="•"/>
            </a:pPr>
            <a:r>
              <a:rPr b="1" dirty="0" sz="2000" lang="en-US"/>
              <a:t>Charts and Graphs</a:t>
            </a:r>
          </a:p>
          <a:p>
            <a:pPr indent="-342900" marL="342900">
              <a:buFont typeface="Wingdings" panose="05000000000000000000" pitchFamily="2" charset="2"/>
              <a:buChar char="q"/>
            </a:pPr>
            <a:r>
              <a:rPr b="1" dirty="0" sz="2400" lang="en-IN"/>
              <a:t>Scenario Analysis</a:t>
            </a:r>
            <a:r>
              <a:rPr dirty="0" sz="2400" lang="en-IN"/>
              <a:t>:</a:t>
            </a:r>
          </a:p>
          <a:p>
            <a:pPr indent="-342900" marL="342900">
              <a:buFont typeface="Wingdings" panose="05000000000000000000" pitchFamily="2" charset="2"/>
              <a:buChar char="§"/>
            </a:pPr>
            <a:r>
              <a:rPr b="1" dirty="0" sz="2000" lang="en-IN"/>
              <a:t>Used to analyse different situation</a:t>
            </a:r>
          </a:p>
          <a:p>
            <a:pPr indent="-342900" marL="342900">
              <a:buFont typeface="Wingdings" panose="05000000000000000000" pitchFamily="2" charset="2"/>
              <a:buChar char="§"/>
            </a:pPr>
            <a:endParaRPr dirty="0" sz="2400" lang="en-IN"/>
          </a:p>
          <a:p>
            <a:pPr indent="-342900" marL="342900">
              <a:buFont typeface="Arial" panose="020B0604020202020204" pitchFamily="34" charset="0"/>
              <a:buChar char="•"/>
            </a:pPr>
            <a:endParaRPr dirty="0" sz="24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55813"/>
            <a:ext cx="10681335" cy="758190"/>
          </a:xfrm>
        </p:spPr>
        <p:txBody>
          <a:bodyPr/>
          <a:p>
            <a:r>
              <a:rPr dirty="0" lang="en-IN"/>
              <a:t>Dataset Description</a:t>
            </a:r>
          </a:p>
        </p:txBody>
      </p:sp>
      <p:sp>
        <p:nvSpPr>
          <p:cNvPr id="1048666" name="TextBox 2"/>
          <p:cNvSpPr txBox="1"/>
          <p:nvPr/>
        </p:nvSpPr>
        <p:spPr>
          <a:xfrm>
            <a:off x="755332" y="1175165"/>
            <a:ext cx="7321868" cy="5663089"/>
          </a:xfrm>
          <a:prstGeom prst="rect"/>
          <a:noFill/>
        </p:spPr>
        <p:txBody>
          <a:bodyPr rtlCol="0" wrap="square">
            <a:spAutoFit/>
          </a:bodyPr>
          <a:p>
            <a:r>
              <a:rPr b="1" dirty="0" sz="2800" lang="en-US"/>
              <a:t>Data Overview</a:t>
            </a:r>
            <a:r>
              <a:rPr b="1" dirty="0" lang="en-US"/>
              <a:t>:</a:t>
            </a:r>
          </a:p>
          <a:p>
            <a:r>
              <a:rPr b="1" dirty="0" lang="en-US"/>
              <a:t>The dataset contains information about employees within an organization, including their salaries and ages. This data is used to calculate and analyze average salary and average age metrics.</a:t>
            </a:r>
          </a:p>
          <a:p>
            <a:r>
              <a:rPr b="1" dirty="0" sz="2800" lang="en-IN"/>
              <a:t>Data Fields</a:t>
            </a:r>
            <a:r>
              <a:rPr b="1" dirty="0" lang="en-IN"/>
              <a:t>:</a:t>
            </a:r>
          </a:p>
          <a:p>
            <a:pPr indent="-342900" marL="342900">
              <a:buFont typeface="+mj-lt"/>
              <a:buAutoNum type="arabicPeriod"/>
            </a:pPr>
            <a:r>
              <a:rPr b="1" dirty="0" lang="en-US"/>
              <a:t>ID</a:t>
            </a:r>
          </a:p>
          <a:p>
            <a:pPr indent="-342900" marL="342900">
              <a:buFont typeface="+mj-lt"/>
              <a:buAutoNum type="arabicPeriod"/>
            </a:pPr>
            <a:r>
              <a:rPr b="1" dirty="0" lang="en-US"/>
              <a:t>Name	</a:t>
            </a:r>
          </a:p>
          <a:p>
            <a:pPr indent="-342900" marL="342900">
              <a:buFont typeface="+mj-lt"/>
              <a:buAutoNum type="arabicPeriod"/>
            </a:pPr>
            <a:r>
              <a:rPr b="1" dirty="0" lang="en-US"/>
              <a:t>Surname</a:t>
            </a:r>
          </a:p>
          <a:p>
            <a:pPr indent="-342900" marL="342900">
              <a:buFont typeface="+mj-lt"/>
              <a:buAutoNum type="arabicPeriod"/>
            </a:pPr>
            <a:r>
              <a:rPr b="1" dirty="0" lang="en-US"/>
              <a:t>Age	</a:t>
            </a:r>
          </a:p>
          <a:p>
            <a:pPr indent="-342900" marL="342900">
              <a:buFont typeface="+mj-lt"/>
              <a:buAutoNum type="arabicPeriod"/>
            </a:pPr>
            <a:r>
              <a:rPr b="1" dirty="0" lang="en-US"/>
              <a:t>Tenure	</a:t>
            </a:r>
          </a:p>
          <a:p>
            <a:pPr indent="-342900" marL="342900">
              <a:buFont typeface="+mj-lt"/>
              <a:buAutoNum type="arabicPeriod"/>
            </a:pPr>
            <a:r>
              <a:rPr b="1" dirty="0" lang="en-US"/>
              <a:t>Gender	</a:t>
            </a:r>
          </a:p>
          <a:p>
            <a:pPr indent="-342900" marL="342900">
              <a:buFont typeface="+mj-lt"/>
              <a:buAutoNum type="arabicPeriod"/>
            </a:pPr>
            <a:r>
              <a:rPr b="1" dirty="0" lang="en-US"/>
              <a:t>Region	</a:t>
            </a:r>
          </a:p>
          <a:p>
            <a:pPr indent="-342900" marL="342900">
              <a:buFont typeface="+mj-lt"/>
              <a:buAutoNum type="arabicPeriod"/>
            </a:pPr>
            <a:r>
              <a:rPr b="1" dirty="0" lang="en-US"/>
              <a:t>Department	</a:t>
            </a:r>
          </a:p>
          <a:p>
            <a:pPr indent="-342900" marL="342900">
              <a:buFont typeface="+mj-lt"/>
              <a:buAutoNum type="arabicPeriod"/>
            </a:pPr>
            <a:r>
              <a:rPr b="1" dirty="0" lang="en-US"/>
              <a:t>Manager	</a:t>
            </a:r>
          </a:p>
          <a:p>
            <a:pPr indent="-342900" marL="342900">
              <a:buFont typeface="+mj-lt"/>
              <a:buAutoNum type="arabicPeriod"/>
            </a:pPr>
            <a:r>
              <a:rPr b="1" dirty="0" lang="en-US"/>
              <a:t>Hours</a:t>
            </a:r>
          </a:p>
          <a:p>
            <a:pPr indent="-342900" marL="342900">
              <a:buFont typeface="+mj-lt"/>
              <a:buAutoNum type="arabicPeriod"/>
            </a:pPr>
            <a:r>
              <a:rPr b="1" dirty="0" lang="en-US"/>
              <a:t>Salary Band	</a:t>
            </a:r>
          </a:p>
          <a:p>
            <a:pPr indent="-342900" marL="342900">
              <a:buFont typeface="+mj-lt"/>
              <a:buAutoNum type="arabicPeriod"/>
            </a:pPr>
            <a:r>
              <a:rPr b="1" dirty="0" lang="en-US"/>
              <a:t>Salary</a:t>
            </a:r>
          </a:p>
          <a:p>
            <a:pPr indent="-342900" marL="342900">
              <a:buFont typeface="+mj-lt"/>
              <a:buAutoNum type="arabicPeriod"/>
            </a:pPr>
            <a:r>
              <a:rPr b="1" dirty="0" lang="en-US"/>
              <a:t>Performance</a:t>
            </a:r>
          </a:p>
          <a:p>
            <a:pPr indent="-342900" marL="342900">
              <a:buFont typeface="+mj-lt"/>
              <a:buAutoNum type="arabicPeriod"/>
            </a:pP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7"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1"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2"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3" name="TextBox 8"/>
          <p:cNvSpPr txBox="1"/>
          <p:nvPr/>
        </p:nvSpPr>
        <p:spPr>
          <a:xfrm>
            <a:off x="2743200" y="2354703"/>
            <a:ext cx="8534018" cy="3108543"/>
          </a:xfrm>
          <a:prstGeom prst="rect"/>
          <a:noFill/>
        </p:spPr>
        <p:txBody>
          <a:bodyPr rtlCol="0" wrap="square">
            <a:spAutoFit/>
          </a:bodyPr>
          <a:p>
            <a:pPr algn="l" indent="-571500" marL="571500">
              <a:buFont typeface="+mj-lt"/>
              <a:buAutoNum type="romanUcPeriod"/>
            </a:pPr>
            <a:r>
              <a:rPr b="0" dirty="0" sz="2800" i="0" lang="en-US">
                <a:solidFill>
                  <a:srgbClr val="0D0D0D"/>
                </a:solidFill>
                <a:effectLst/>
                <a:latin typeface="Times New Roman" panose="02020603050405020304" pitchFamily="18" charset="0"/>
                <a:cs typeface="Times New Roman" panose="02020603050405020304" pitchFamily="18" charset="0"/>
              </a:rPr>
              <a:t>Dynamic Dashboards</a:t>
            </a:r>
          </a:p>
          <a:p>
            <a:pPr algn="l" indent="-571500" marL="571500">
              <a:buFont typeface="+mj-lt"/>
              <a:buAutoNum type="romanUcPeriod"/>
            </a:pPr>
            <a:r>
              <a:rPr b="0" dirty="0" sz="2800" i="0" lang="en-US">
                <a:solidFill>
                  <a:srgbClr val="0D0D0D"/>
                </a:solidFill>
                <a:effectLst/>
                <a:latin typeface="Times New Roman" panose="02020603050405020304" pitchFamily="18" charset="0"/>
                <a:cs typeface="Times New Roman" panose="02020603050405020304" pitchFamily="18" charset="0"/>
              </a:rPr>
              <a:t>Advanced Data Visualization</a:t>
            </a:r>
          </a:p>
          <a:p>
            <a:pPr algn="l" indent="-571500" marL="571500">
              <a:buFont typeface="+mj-lt"/>
              <a:buAutoNum type="romanUcPeriod"/>
            </a:pPr>
            <a:r>
              <a:rPr b="0" dirty="0" sz="2800" i="0" lang="en-US">
                <a:solidFill>
                  <a:srgbClr val="0D0D0D"/>
                </a:solidFill>
                <a:effectLst/>
                <a:latin typeface="Times New Roman" panose="02020603050405020304" pitchFamily="18" charset="0"/>
                <a:cs typeface="Times New Roman" panose="02020603050405020304" pitchFamily="18" charset="0"/>
              </a:rPr>
              <a:t>Segmentation Analysis</a:t>
            </a:r>
          </a:p>
          <a:p>
            <a:pPr algn="l" indent="-571500" marL="571500">
              <a:buFont typeface="+mj-lt"/>
              <a:buAutoNum type="romanUcPeriod"/>
            </a:pPr>
            <a:r>
              <a:rPr b="0" dirty="0" sz="2800" i="0" lang="en-US">
                <a:solidFill>
                  <a:srgbClr val="0D0D0D"/>
                </a:solidFill>
                <a:effectLst/>
                <a:latin typeface="Times New Roman" panose="02020603050405020304" pitchFamily="18" charset="0"/>
                <a:cs typeface="Times New Roman" panose="02020603050405020304" pitchFamily="18" charset="0"/>
              </a:rPr>
              <a:t>Comparative Analysis</a:t>
            </a:r>
          </a:p>
          <a:p>
            <a:pPr algn="l" indent="-571500" marL="571500">
              <a:buFont typeface="+mj-lt"/>
              <a:buAutoNum type="romanUcPeriod"/>
            </a:pPr>
            <a:r>
              <a:rPr b="0" dirty="0" sz="2800" i="0" lang="en-US">
                <a:solidFill>
                  <a:srgbClr val="0D0D0D"/>
                </a:solidFill>
                <a:effectLst/>
                <a:latin typeface="Times New Roman" panose="02020603050405020304" pitchFamily="18" charset="0"/>
                <a:cs typeface="Times New Roman" panose="02020603050405020304" pitchFamily="18" charset="0"/>
              </a:rPr>
              <a:t>Interactive Reports</a:t>
            </a:r>
          </a:p>
          <a:p>
            <a:pPr algn="l" indent="-571500" marL="571500">
              <a:buFont typeface="+mj-lt"/>
              <a:buAutoNum type="romanUcPeriod"/>
            </a:pPr>
            <a:r>
              <a:rPr dirty="0" sz="2800" lang="en-US">
                <a:solidFill>
                  <a:srgbClr val="0D0D0D"/>
                </a:solidFill>
                <a:latin typeface="Times New Roman" panose="02020603050405020304" pitchFamily="18" charset="0"/>
                <a:cs typeface="Times New Roman" panose="02020603050405020304" pitchFamily="18" charset="0"/>
              </a:rPr>
              <a:t>Slicers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ashwin kumar</cp:lastModifiedBy>
  <dcterms:created xsi:type="dcterms:W3CDTF">2024-03-29T04:07:22Z</dcterms:created>
  <dcterms:modified xsi:type="dcterms:W3CDTF">2024-08-29T09:45:58Z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db510982c694494d860b988bfd413ac7</vt:lpwstr>
  </property>
</Properties>
</file>