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New%20Microsoft%20Excel%20Workshe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Microsoft Excel Worksheet.xlsx]Sheet1!PivotTable1</c:name>
    <c:fmtId val="1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
        <c:idx val="41"/>
        <c:spPr>
          <a:solidFill>
            <a:schemeClr val="accent1"/>
          </a:solidFill>
          <a:ln>
            <a:noFill/>
          </a:ln>
          <a:effectLst/>
        </c:spPr>
        <c:marker>
          <c:symbol val="none"/>
        </c:marker>
      </c:pivotFmt>
      <c:pivotFmt>
        <c:idx val="42"/>
        <c:spPr>
          <a:solidFill>
            <a:schemeClr val="accent1"/>
          </a:solidFill>
          <a:ln>
            <a:noFill/>
          </a:ln>
          <a:effectLst/>
        </c:spPr>
        <c:marker>
          <c:symbol val="none"/>
        </c:marker>
      </c:pivotFmt>
      <c:pivotFmt>
        <c:idx val="43"/>
        <c:spPr>
          <a:solidFill>
            <a:schemeClr val="accent1"/>
          </a:solidFill>
          <a:ln>
            <a:noFill/>
          </a:ln>
          <a:effectLst/>
        </c:spPr>
        <c:marker>
          <c:symbol val="none"/>
        </c:marker>
      </c:pivotFmt>
      <c:pivotFmt>
        <c:idx val="44"/>
        <c:spPr>
          <a:solidFill>
            <a:schemeClr val="accent1"/>
          </a:solidFill>
          <a:ln>
            <a:noFill/>
          </a:ln>
          <a:effectLst/>
        </c:spPr>
        <c:marker>
          <c:symbol val="none"/>
        </c:marker>
      </c:pivotFmt>
      <c:pivotFmt>
        <c:idx val="45"/>
        <c:spPr>
          <a:solidFill>
            <a:schemeClr val="accent1"/>
          </a:solidFill>
          <a:ln>
            <a:noFill/>
          </a:ln>
          <a:effectLst/>
        </c:spPr>
        <c:marker>
          <c:symbol val="none"/>
        </c:marker>
      </c:pivotFmt>
      <c:pivotFmt>
        <c:idx val="46"/>
        <c:spPr>
          <a:solidFill>
            <a:schemeClr val="accent1"/>
          </a:solidFill>
          <a:ln>
            <a:noFill/>
          </a:ln>
          <a:effectLst/>
        </c:spPr>
        <c:marker>
          <c:symbol val="none"/>
        </c:marker>
      </c:pivotFmt>
      <c:pivotFmt>
        <c:idx val="47"/>
        <c:spPr>
          <a:solidFill>
            <a:schemeClr val="accent1"/>
          </a:solidFill>
          <a:ln>
            <a:noFill/>
          </a:ln>
          <a:effectLst/>
        </c:spPr>
        <c:marker>
          <c:symbol val="none"/>
        </c:marker>
      </c:pivotFmt>
      <c:pivotFmt>
        <c:idx val="48"/>
        <c:spPr>
          <a:solidFill>
            <a:schemeClr val="accent1"/>
          </a:solidFill>
          <a:ln>
            <a:noFill/>
          </a:ln>
          <a:effectLst/>
        </c:spPr>
        <c:marker>
          <c:symbol val="none"/>
        </c:marker>
      </c:pivotFmt>
      <c:pivotFmt>
        <c:idx val="49"/>
        <c:spPr>
          <a:solidFill>
            <a:schemeClr val="accent1"/>
          </a:solidFill>
          <a:ln>
            <a:noFill/>
          </a:ln>
          <a:effectLst/>
        </c:spPr>
        <c:marker>
          <c:symbol val="none"/>
        </c:marker>
      </c:pivotFmt>
      <c:pivotFmt>
        <c:idx val="50"/>
        <c:spPr>
          <a:solidFill>
            <a:schemeClr val="accent1"/>
          </a:solidFill>
          <a:ln>
            <a:noFill/>
          </a:ln>
          <a:effectLst/>
        </c:spPr>
        <c:marker>
          <c:symbol val="none"/>
        </c:marker>
      </c:pivotFmt>
    </c:pivotFmts>
    <c:plotArea>
      <c:layout/>
      <c:barChart>
        <c:barDir val="bar"/>
        <c:grouping val="percentStacked"/>
        <c:varyColors val="0"/>
        <c:ser>
          <c:idx val="0"/>
          <c:order val="0"/>
          <c:tx>
            <c:strRef>
              <c:f>Sheet1!$B$3:$B$5</c:f>
              <c:strCache>
                <c:ptCount val="1"/>
                <c:pt idx="0">
                  <c:v>Absent - Finance</c:v>
                </c:pt>
              </c:strCache>
            </c:strRef>
          </c:tx>
          <c:spPr>
            <a:solidFill>
              <a:schemeClr val="accent1"/>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Sheet1!$B$6:$B$46</c:f>
              <c:numCache>
                <c:formatCode>General</c:formatCode>
                <c:ptCount val="40"/>
                <c:pt idx="17">
                  <c:v>1</c:v>
                </c:pt>
                <c:pt idx="29">
                  <c:v>1</c:v>
                </c:pt>
              </c:numCache>
            </c:numRef>
          </c:val>
          <c:extLst>
            <c:ext xmlns:c16="http://schemas.microsoft.com/office/drawing/2014/chart" uri="{C3380CC4-5D6E-409C-BE32-E72D297353CC}">
              <c16:uniqueId val="{00000000-18E5-40DB-8736-28EF4A449668}"/>
            </c:ext>
          </c:extLst>
        </c:ser>
        <c:ser>
          <c:idx val="1"/>
          <c:order val="1"/>
          <c:tx>
            <c:strRef>
              <c:f>Sheet1!$C$3:$C$5</c:f>
              <c:strCache>
                <c:ptCount val="1"/>
                <c:pt idx="0">
                  <c:v>Absent - HR</c:v>
                </c:pt>
              </c:strCache>
            </c:strRef>
          </c:tx>
          <c:spPr>
            <a:solidFill>
              <a:schemeClr val="accent2"/>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Sheet1!$C$6:$C$46</c:f>
              <c:numCache>
                <c:formatCode>General</c:formatCode>
                <c:ptCount val="40"/>
                <c:pt idx="8">
                  <c:v>1</c:v>
                </c:pt>
                <c:pt idx="30">
                  <c:v>1</c:v>
                </c:pt>
              </c:numCache>
            </c:numRef>
          </c:val>
          <c:extLst>
            <c:ext xmlns:c16="http://schemas.microsoft.com/office/drawing/2014/chart" uri="{C3380CC4-5D6E-409C-BE32-E72D297353CC}">
              <c16:uniqueId val="{00000001-18E5-40DB-8736-28EF4A449668}"/>
            </c:ext>
          </c:extLst>
        </c:ser>
        <c:ser>
          <c:idx val="2"/>
          <c:order val="2"/>
          <c:tx>
            <c:strRef>
              <c:f>Sheet1!$D$3:$D$5</c:f>
              <c:strCache>
                <c:ptCount val="1"/>
                <c:pt idx="0">
                  <c:v>Absent - IT</c:v>
                </c:pt>
              </c:strCache>
            </c:strRef>
          </c:tx>
          <c:spPr>
            <a:solidFill>
              <a:schemeClr val="accent3"/>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Sheet1!$D$6:$D$46</c:f>
              <c:numCache>
                <c:formatCode>General</c:formatCode>
                <c:ptCount val="40"/>
                <c:pt idx="9">
                  <c:v>1</c:v>
                </c:pt>
                <c:pt idx="35">
                  <c:v>1</c:v>
                </c:pt>
                <c:pt idx="39">
                  <c:v>1</c:v>
                </c:pt>
              </c:numCache>
            </c:numRef>
          </c:val>
          <c:extLst>
            <c:ext xmlns:c16="http://schemas.microsoft.com/office/drawing/2014/chart" uri="{C3380CC4-5D6E-409C-BE32-E72D297353CC}">
              <c16:uniqueId val="{00000002-18E5-40DB-8736-28EF4A449668}"/>
            </c:ext>
          </c:extLst>
        </c:ser>
        <c:ser>
          <c:idx val="3"/>
          <c:order val="3"/>
          <c:tx>
            <c:strRef>
              <c:f>Sheet1!$E$3:$E$5</c:f>
              <c:strCache>
                <c:ptCount val="1"/>
                <c:pt idx="0">
                  <c:v>Absent - Marketing</c:v>
                </c:pt>
              </c:strCache>
            </c:strRef>
          </c:tx>
          <c:spPr>
            <a:solidFill>
              <a:schemeClr val="accent4"/>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Sheet1!$E$6:$E$46</c:f>
              <c:numCache>
                <c:formatCode>General</c:formatCode>
                <c:ptCount val="40"/>
                <c:pt idx="27">
                  <c:v>1</c:v>
                </c:pt>
              </c:numCache>
            </c:numRef>
          </c:val>
          <c:extLst>
            <c:ext xmlns:c16="http://schemas.microsoft.com/office/drawing/2014/chart" uri="{C3380CC4-5D6E-409C-BE32-E72D297353CC}">
              <c16:uniqueId val="{00000003-18E5-40DB-8736-28EF4A449668}"/>
            </c:ext>
          </c:extLst>
        </c:ser>
        <c:ser>
          <c:idx val="4"/>
          <c:order val="4"/>
          <c:tx>
            <c:strRef>
              <c:f>Sheet1!$G$3:$G$5</c:f>
              <c:strCache>
                <c:ptCount val="1"/>
                <c:pt idx="0">
                  <c:v>Early Leave - HR</c:v>
                </c:pt>
              </c:strCache>
            </c:strRef>
          </c:tx>
          <c:spPr>
            <a:solidFill>
              <a:schemeClr val="accent5"/>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Sheet1!$G$6:$G$46</c:f>
              <c:numCache>
                <c:formatCode>General</c:formatCode>
                <c:ptCount val="40"/>
                <c:pt idx="1">
                  <c:v>1</c:v>
                </c:pt>
              </c:numCache>
            </c:numRef>
          </c:val>
          <c:extLst>
            <c:ext xmlns:c16="http://schemas.microsoft.com/office/drawing/2014/chart" uri="{C3380CC4-5D6E-409C-BE32-E72D297353CC}">
              <c16:uniqueId val="{00000004-18E5-40DB-8736-28EF4A449668}"/>
            </c:ext>
          </c:extLst>
        </c:ser>
        <c:ser>
          <c:idx val="5"/>
          <c:order val="5"/>
          <c:tx>
            <c:strRef>
              <c:f>Sheet1!$H$3:$H$5</c:f>
              <c:strCache>
                <c:ptCount val="1"/>
                <c:pt idx="0">
                  <c:v>Early Leave - IT</c:v>
                </c:pt>
              </c:strCache>
            </c:strRef>
          </c:tx>
          <c:spPr>
            <a:solidFill>
              <a:schemeClr val="accent6"/>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Sheet1!$H$6:$H$46</c:f>
              <c:numCache>
                <c:formatCode>General</c:formatCode>
                <c:ptCount val="40"/>
                <c:pt idx="2">
                  <c:v>1</c:v>
                </c:pt>
              </c:numCache>
            </c:numRef>
          </c:val>
          <c:extLst>
            <c:ext xmlns:c16="http://schemas.microsoft.com/office/drawing/2014/chart" uri="{C3380CC4-5D6E-409C-BE32-E72D297353CC}">
              <c16:uniqueId val="{00000005-18E5-40DB-8736-28EF4A449668}"/>
            </c:ext>
          </c:extLst>
        </c:ser>
        <c:ser>
          <c:idx val="6"/>
          <c:order val="6"/>
          <c:tx>
            <c:strRef>
              <c:f>Sheet1!$I$3:$I$5</c:f>
              <c:strCache>
                <c:ptCount val="1"/>
                <c:pt idx="0">
                  <c:v>Early Leave - Marketing</c:v>
                </c:pt>
              </c:strCache>
            </c:strRef>
          </c:tx>
          <c:spPr>
            <a:solidFill>
              <a:schemeClr val="accent1">
                <a:lumMod val="6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Sheet1!$I$6:$I$46</c:f>
              <c:numCache>
                <c:formatCode>General</c:formatCode>
                <c:ptCount val="40"/>
                <c:pt idx="22">
                  <c:v>1</c:v>
                </c:pt>
                <c:pt idx="25">
                  <c:v>1</c:v>
                </c:pt>
              </c:numCache>
            </c:numRef>
          </c:val>
          <c:extLst>
            <c:ext xmlns:c16="http://schemas.microsoft.com/office/drawing/2014/chart" uri="{C3380CC4-5D6E-409C-BE32-E72D297353CC}">
              <c16:uniqueId val="{00000006-18E5-40DB-8736-28EF4A449668}"/>
            </c:ext>
          </c:extLst>
        </c:ser>
        <c:ser>
          <c:idx val="7"/>
          <c:order val="7"/>
          <c:tx>
            <c:strRef>
              <c:f>Sheet1!$J$3:$J$5</c:f>
              <c:strCache>
                <c:ptCount val="1"/>
                <c:pt idx="0">
                  <c:v>Early Leave - Sales</c:v>
                </c:pt>
              </c:strCache>
            </c:strRef>
          </c:tx>
          <c:spPr>
            <a:solidFill>
              <a:schemeClr val="accent2">
                <a:lumMod val="6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Sheet1!$J$6:$J$46</c:f>
              <c:numCache>
                <c:formatCode>General</c:formatCode>
                <c:ptCount val="40"/>
                <c:pt idx="7">
                  <c:v>1</c:v>
                </c:pt>
              </c:numCache>
            </c:numRef>
          </c:val>
          <c:extLst>
            <c:ext xmlns:c16="http://schemas.microsoft.com/office/drawing/2014/chart" uri="{C3380CC4-5D6E-409C-BE32-E72D297353CC}">
              <c16:uniqueId val="{00000007-18E5-40DB-8736-28EF4A449668}"/>
            </c:ext>
          </c:extLst>
        </c:ser>
        <c:ser>
          <c:idx val="8"/>
          <c:order val="8"/>
          <c:tx>
            <c:strRef>
              <c:f>Sheet1!$L$3:$L$5</c:f>
              <c:strCache>
                <c:ptCount val="1"/>
                <c:pt idx="0">
                  <c:v>Late - Finance</c:v>
                </c:pt>
              </c:strCache>
            </c:strRef>
          </c:tx>
          <c:spPr>
            <a:solidFill>
              <a:schemeClr val="accent3">
                <a:lumMod val="6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Sheet1!$L$6:$L$46</c:f>
              <c:numCache>
                <c:formatCode>General</c:formatCode>
                <c:ptCount val="40"/>
                <c:pt idx="0">
                  <c:v>1</c:v>
                </c:pt>
              </c:numCache>
            </c:numRef>
          </c:val>
          <c:extLst>
            <c:ext xmlns:c16="http://schemas.microsoft.com/office/drawing/2014/chart" uri="{C3380CC4-5D6E-409C-BE32-E72D297353CC}">
              <c16:uniqueId val="{00000008-18E5-40DB-8736-28EF4A449668}"/>
            </c:ext>
          </c:extLst>
        </c:ser>
        <c:ser>
          <c:idx val="9"/>
          <c:order val="9"/>
          <c:tx>
            <c:strRef>
              <c:f>Sheet1!$M$3:$M$5</c:f>
              <c:strCache>
                <c:ptCount val="1"/>
                <c:pt idx="0">
                  <c:v>Late - IT</c:v>
                </c:pt>
              </c:strCache>
            </c:strRef>
          </c:tx>
          <c:spPr>
            <a:solidFill>
              <a:schemeClr val="accent4">
                <a:lumMod val="6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Sheet1!$M$6:$M$46</c:f>
              <c:numCache>
                <c:formatCode>General</c:formatCode>
                <c:ptCount val="40"/>
                <c:pt idx="32">
                  <c:v>1</c:v>
                </c:pt>
                <c:pt idx="33">
                  <c:v>1</c:v>
                </c:pt>
              </c:numCache>
            </c:numRef>
          </c:val>
          <c:extLst>
            <c:ext xmlns:c16="http://schemas.microsoft.com/office/drawing/2014/chart" uri="{C3380CC4-5D6E-409C-BE32-E72D297353CC}">
              <c16:uniqueId val="{00000009-18E5-40DB-8736-28EF4A449668}"/>
            </c:ext>
          </c:extLst>
        </c:ser>
        <c:ser>
          <c:idx val="10"/>
          <c:order val="10"/>
          <c:tx>
            <c:strRef>
              <c:f>Sheet1!$N$3:$N$5</c:f>
              <c:strCache>
                <c:ptCount val="1"/>
                <c:pt idx="0">
                  <c:v>Late - Marketing</c:v>
                </c:pt>
              </c:strCache>
            </c:strRef>
          </c:tx>
          <c:spPr>
            <a:solidFill>
              <a:schemeClr val="accent5">
                <a:lumMod val="6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Sheet1!$N$6:$N$46</c:f>
              <c:numCache>
                <c:formatCode>General</c:formatCode>
                <c:ptCount val="40"/>
                <c:pt idx="13">
                  <c:v>1</c:v>
                </c:pt>
                <c:pt idx="15">
                  <c:v>1</c:v>
                </c:pt>
              </c:numCache>
            </c:numRef>
          </c:val>
          <c:extLst>
            <c:ext xmlns:c16="http://schemas.microsoft.com/office/drawing/2014/chart" uri="{C3380CC4-5D6E-409C-BE32-E72D297353CC}">
              <c16:uniqueId val="{0000000A-18E5-40DB-8736-28EF4A449668}"/>
            </c:ext>
          </c:extLst>
        </c:ser>
        <c:ser>
          <c:idx val="11"/>
          <c:order val="11"/>
          <c:tx>
            <c:strRef>
              <c:f>Sheet1!$O$3:$O$5</c:f>
              <c:strCache>
                <c:ptCount val="1"/>
                <c:pt idx="0">
                  <c:v>Late - Sales</c:v>
                </c:pt>
              </c:strCache>
            </c:strRef>
          </c:tx>
          <c:spPr>
            <a:solidFill>
              <a:schemeClr val="accent6">
                <a:lumMod val="6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Sheet1!$O$6:$O$46</c:f>
              <c:numCache>
                <c:formatCode>General</c:formatCode>
                <c:ptCount val="40"/>
                <c:pt idx="18">
                  <c:v>1</c:v>
                </c:pt>
                <c:pt idx="31">
                  <c:v>1</c:v>
                </c:pt>
              </c:numCache>
            </c:numRef>
          </c:val>
          <c:extLst>
            <c:ext xmlns:c16="http://schemas.microsoft.com/office/drawing/2014/chart" uri="{C3380CC4-5D6E-409C-BE32-E72D297353CC}">
              <c16:uniqueId val="{0000000B-18E5-40DB-8736-28EF4A449668}"/>
            </c:ext>
          </c:extLst>
        </c:ser>
        <c:ser>
          <c:idx val="12"/>
          <c:order val="12"/>
          <c:tx>
            <c:strRef>
              <c:f>Sheet1!$Q$3:$Q$5</c:f>
              <c:strCache>
                <c:ptCount val="1"/>
                <c:pt idx="0">
                  <c:v>Present - Finance</c:v>
                </c:pt>
              </c:strCache>
            </c:strRef>
          </c:tx>
          <c:spPr>
            <a:solidFill>
              <a:schemeClr val="accent1">
                <a:lumMod val="80000"/>
                <a:lumOff val="2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Sheet1!$Q$6:$Q$46</c:f>
              <c:numCache>
                <c:formatCode>General</c:formatCode>
                <c:ptCount val="40"/>
                <c:pt idx="4">
                  <c:v>1</c:v>
                </c:pt>
                <c:pt idx="11">
                  <c:v>1</c:v>
                </c:pt>
                <c:pt idx="23">
                  <c:v>1</c:v>
                </c:pt>
                <c:pt idx="36">
                  <c:v>1</c:v>
                </c:pt>
              </c:numCache>
            </c:numRef>
          </c:val>
          <c:extLst>
            <c:ext xmlns:c16="http://schemas.microsoft.com/office/drawing/2014/chart" uri="{C3380CC4-5D6E-409C-BE32-E72D297353CC}">
              <c16:uniqueId val="{0000000C-18E5-40DB-8736-28EF4A449668}"/>
            </c:ext>
          </c:extLst>
        </c:ser>
        <c:ser>
          <c:idx val="13"/>
          <c:order val="13"/>
          <c:tx>
            <c:strRef>
              <c:f>Sheet1!$R$3:$R$5</c:f>
              <c:strCache>
                <c:ptCount val="1"/>
                <c:pt idx="0">
                  <c:v>Present - HR</c:v>
                </c:pt>
              </c:strCache>
            </c:strRef>
          </c:tx>
          <c:spPr>
            <a:solidFill>
              <a:schemeClr val="accent2">
                <a:lumMod val="80000"/>
                <a:lumOff val="2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Sheet1!$R$6:$R$46</c:f>
              <c:numCache>
                <c:formatCode>General</c:formatCode>
                <c:ptCount val="40"/>
                <c:pt idx="19">
                  <c:v>1</c:v>
                </c:pt>
                <c:pt idx="20">
                  <c:v>1</c:v>
                </c:pt>
                <c:pt idx="21">
                  <c:v>1</c:v>
                </c:pt>
                <c:pt idx="26">
                  <c:v>1</c:v>
                </c:pt>
              </c:numCache>
            </c:numRef>
          </c:val>
          <c:extLst>
            <c:ext xmlns:c16="http://schemas.microsoft.com/office/drawing/2014/chart" uri="{C3380CC4-5D6E-409C-BE32-E72D297353CC}">
              <c16:uniqueId val="{0000000D-18E5-40DB-8736-28EF4A449668}"/>
            </c:ext>
          </c:extLst>
        </c:ser>
        <c:ser>
          <c:idx val="14"/>
          <c:order val="14"/>
          <c:tx>
            <c:strRef>
              <c:f>Sheet1!$S$3:$S$5</c:f>
              <c:strCache>
                <c:ptCount val="1"/>
                <c:pt idx="0">
                  <c:v>Present - IT</c:v>
                </c:pt>
              </c:strCache>
            </c:strRef>
          </c:tx>
          <c:spPr>
            <a:solidFill>
              <a:schemeClr val="accent3">
                <a:lumMod val="80000"/>
                <a:lumOff val="2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Sheet1!$S$6:$S$46</c:f>
              <c:numCache>
                <c:formatCode>General</c:formatCode>
                <c:ptCount val="40"/>
                <c:pt idx="12">
                  <c:v>1</c:v>
                </c:pt>
                <c:pt idx="14">
                  <c:v>1</c:v>
                </c:pt>
                <c:pt idx="24">
                  <c:v>1</c:v>
                </c:pt>
                <c:pt idx="28">
                  <c:v>1</c:v>
                </c:pt>
              </c:numCache>
            </c:numRef>
          </c:val>
          <c:extLst>
            <c:ext xmlns:c16="http://schemas.microsoft.com/office/drawing/2014/chart" uri="{C3380CC4-5D6E-409C-BE32-E72D297353CC}">
              <c16:uniqueId val="{0000000E-18E5-40DB-8736-28EF4A449668}"/>
            </c:ext>
          </c:extLst>
        </c:ser>
        <c:ser>
          <c:idx val="15"/>
          <c:order val="15"/>
          <c:tx>
            <c:strRef>
              <c:f>Sheet1!$T$3:$T$5</c:f>
              <c:strCache>
                <c:ptCount val="1"/>
                <c:pt idx="0">
                  <c:v>Present - Marketing</c:v>
                </c:pt>
              </c:strCache>
            </c:strRef>
          </c:tx>
          <c:spPr>
            <a:solidFill>
              <a:schemeClr val="accent4">
                <a:lumMod val="80000"/>
                <a:lumOff val="2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Sheet1!$T$6:$T$46</c:f>
              <c:numCache>
                <c:formatCode>General</c:formatCode>
                <c:ptCount val="40"/>
                <c:pt idx="34">
                  <c:v>1</c:v>
                </c:pt>
                <c:pt idx="37">
                  <c:v>1</c:v>
                </c:pt>
                <c:pt idx="38">
                  <c:v>1</c:v>
                </c:pt>
              </c:numCache>
            </c:numRef>
          </c:val>
          <c:extLst>
            <c:ext xmlns:c16="http://schemas.microsoft.com/office/drawing/2014/chart" uri="{C3380CC4-5D6E-409C-BE32-E72D297353CC}">
              <c16:uniqueId val="{0000000F-18E5-40DB-8736-28EF4A449668}"/>
            </c:ext>
          </c:extLst>
        </c:ser>
        <c:ser>
          <c:idx val="16"/>
          <c:order val="16"/>
          <c:tx>
            <c:strRef>
              <c:f>Sheet1!$U$3:$U$5</c:f>
              <c:strCache>
                <c:ptCount val="1"/>
                <c:pt idx="0">
                  <c:v>Present - Sales</c:v>
                </c:pt>
              </c:strCache>
            </c:strRef>
          </c:tx>
          <c:spPr>
            <a:solidFill>
              <a:schemeClr val="accent5">
                <a:lumMod val="80000"/>
                <a:lumOff val="2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Sheet1!$U$6:$U$46</c:f>
              <c:numCache>
                <c:formatCode>General</c:formatCode>
                <c:ptCount val="40"/>
                <c:pt idx="3">
                  <c:v>1</c:v>
                </c:pt>
                <c:pt idx="5">
                  <c:v>1</c:v>
                </c:pt>
                <c:pt idx="6">
                  <c:v>1</c:v>
                </c:pt>
                <c:pt idx="10">
                  <c:v>1</c:v>
                </c:pt>
                <c:pt idx="16">
                  <c:v>1</c:v>
                </c:pt>
              </c:numCache>
            </c:numRef>
          </c:val>
          <c:extLst>
            <c:ext xmlns:c16="http://schemas.microsoft.com/office/drawing/2014/chart" uri="{C3380CC4-5D6E-409C-BE32-E72D297353CC}">
              <c16:uniqueId val="{00000010-18E5-40DB-8736-28EF4A449668}"/>
            </c:ext>
          </c:extLst>
        </c:ser>
        <c:dLbls>
          <c:showLegendKey val="0"/>
          <c:showVal val="0"/>
          <c:showCatName val="0"/>
          <c:showSerName val="0"/>
          <c:showPercent val="0"/>
          <c:showBubbleSize val="0"/>
        </c:dLbls>
        <c:gapWidth val="150"/>
        <c:overlap val="100"/>
        <c:axId val="442771560"/>
        <c:axId val="442769920"/>
      </c:barChart>
      <c:catAx>
        <c:axId val="4427715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2769920"/>
        <c:crosses val="autoZero"/>
        <c:auto val="1"/>
        <c:lblAlgn val="ctr"/>
        <c:lblOffset val="100"/>
        <c:noMultiLvlLbl val="0"/>
      </c:catAx>
      <c:valAx>
        <c:axId val="442769920"/>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27715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6</a:t>
            </a:fld>
            <a:endParaRPr lang="en-IN"/>
          </a:p>
        </p:txBody>
      </p:sp>
    </p:spTree>
    <p:extLst>
      <p:ext uri="{BB962C8B-B14F-4D97-AF65-F5344CB8AC3E}">
        <p14:creationId xmlns:p14="http://schemas.microsoft.com/office/powerpoint/2010/main" val="3986332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r>
              <a:rPr lang="en-US" b="1" i="0">
                <a:solidFill>
                  <a:srgbClr val="0F0F0F"/>
                </a:solidFill>
                <a:latin typeface="Roboto"/>
                <a:ea typeface="Roboto"/>
                <a:cs typeface="Roboto"/>
                <a:sym typeface="Roboto"/>
              </a:rPr>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1249504" y="2928832"/>
            <a:ext cx="8610600" cy="16311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STUDENT NAME  </a:t>
            </a:r>
            <a:r>
              <a:rPr lang="en-US" sz="2000" dirty="0">
                <a:solidFill>
                  <a:schemeClr val="dk1"/>
                </a:solidFill>
                <a:latin typeface="Calibri"/>
                <a:ea typeface="Calibri"/>
                <a:cs typeface="Calibri"/>
                <a:sym typeface="Calibri"/>
              </a:rPr>
              <a:t>:  S.SANDHIYA</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REGISTER</a:t>
            </a:r>
            <a:r>
              <a:rPr lang="en-US" sz="2000" dirty="0">
                <a:solidFill>
                  <a:schemeClr val="dk1"/>
                </a:solidFill>
                <a:latin typeface="Calibri"/>
                <a:ea typeface="Calibri"/>
                <a:cs typeface="Calibri"/>
                <a:sym typeface="Calibri"/>
              </a:rPr>
              <a:t> </a:t>
            </a:r>
            <a:r>
              <a:rPr lang="en-US" sz="2000" b="1" dirty="0">
                <a:solidFill>
                  <a:schemeClr val="dk1"/>
                </a:solidFill>
                <a:latin typeface="Calibri"/>
                <a:ea typeface="Calibri"/>
                <a:cs typeface="Calibri"/>
                <a:sym typeface="Calibri"/>
              </a:rPr>
              <a:t>NO</a:t>
            </a:r>
            <a:r>
              <a:rPr lang="en-US" sz="2000" dirty="0">
                <a:solidFill>
                  <a:schemeClr val="dk1"/>
                </a:solidFill>
                <a:latin typeface="Calibri"/>
                <a:ea typeface="Calibri"/>
                <a:cs typeface="Calibri"/>
                <a:sym typeface="Calibri"/>
              </a:rPr>
              <a:t>       :  312217048(asunm1659312217048)</a:t>
            </a:r>
            <a:endParaRPr sz="2000" dirty="0"/>
          </a:p>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DEPARTMENT</a:t>
            </a:r>
            <a:r>
              <a:rPr lang="en-US" sz="2000" dirty="0">
                <a:solidFill>
                  <a:schemeClr val="dk1"/>
                </a:solidFill>
                <a:latin typeface="Calibri"/>
                <a:ea typeface="Calibri"/>
                <a:cs typeface="Calibri"/>
                <a:sym typeface="Calibri"/>
              </a:rPr>
              <a:t>      :  BCOM(GENERAL)</a:t>
            </a:r>
            <a:endParaRPr sz="2000" dirty="0"/>
          </a:p>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COLLEGE</a:t>
            </a:r>
            <a:r>
              <a:rPr lang="en-US" sz="2000" dirty="0">
                <a:solidFill>
                  <a:schemeClr val="dk1"/>
                </a:solidFill>
                <a:latin typeface="Calibri"/>
                <a:ea typeface="Calibri"/>
                <a:cs typeface="Calibri"/>
                <a:sym typeface="Calibri"/>
              </a:rPr>
              <a:t>               :  SHRI KRISHNASWAMY COLLEGE FOR WOMEN</a:t>
            </a:r>
            <a:endParaRPr sz="2000"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           </a:t>
            </a:r>
            <a:endParaRPr sz="20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117599" y="348344"/>
            <a:ext cx="11901715" cy="5643212"/>
          </a:xfrm>
          <a:prstGeom prst="rect">
            <a:avLst/>
          </a:prstGeom>
        </p:spPr>
        <p:txBody>
          <a:bodyPr vert="horz" wrap="square" lIns="0" tIns="13335" rIns="0" bIns="0" rtlCol="0">
            <a:spAutoFit/>
          </a:bodyPr>
          <a:lstStyle/>
          <a:p>
            <a:pPr marL="12700">
              <a:lnSpc>
                <a:spcPct val="100000"/>
              </a:lnSpc>
              <a:spcBef>
                <a:spcPts val="105"/>
              </a:spcBef>
            </a:pPr>
            <a:r>
              <a:rPr sz="2400" b="1" u="sng" spc="15" dirty="0">
                <a:latin typeface="Trebuchet MS"/>
                <a:cs typeface="Trebuchet MS"/>
              </a:rPr>
              <a:t>M</a:t>
            </a:r>
            <a:r>
              <a:rPr sz="2400" b="1" u="sng" dirty="0">
                <a:latin typeface="Trebuchet MS"/>
                <a:cs typeface="Trebuchet MS"/>
              </a:rPr>
              <a:t>O</a:t>
            </a:r>
            <a:r>
              <a:rPr sz="2400" b="1" u="sng" spc="-15" dirty="0">
                <a:latin typeface="Trebuchet MS"/>
                <a:cs typeface="Trebuchet MS"/>
              </a:rPr>
              <a:t>D</a:t>
            </a:r>
            <a:r>
              <a:rPr sz="2400" b="1" u="sng" spc="-35" dirty="0">
                <a:latin typeface="Trebuchet MS"/>
                <a:cs typeface="Trebuchet MS"/>
              </a:rPr>
              <a:t>E</a:t>
            </a:r>
            <a:r>
              <a:rPr sz="2400" b="1" u="sng" spc="-30" dirty="0">
                <a:latin typeface="Trebuchet MS"/>
                <a:cs typeface="Trebuchet MS"/>
              </a:rPr>
              <a:t>LL</a:t>
            </a:r>
            <a:r>
              <a:rPr sz="2400" b="1" u="sng" spc="-5" dirty="0">
                <a:latin typeface="Trebuchet MS"/>
                <a:cs typeface="Trebuchet MS"/>
              </a:rPr>
              <a:t>I</a:t>
            </a:r>
            <a:r>
              <a:rPr sz="2400" b="1" u="sng" spc="30" dirty="0">
                <a:latin typeface="Trebuchet MS"/>
                <a:cs typeface="Trebuchet MS"/>
              </a:rPr>
              <a:t>N</a:t>
            </a:r>
            <a:r>
              <a:rPr sz="2400" b="1" u="sng" spc="5" dirty="0">
                <a:latin typeface="Trebuchet MS"/>
                <a:cs typeface="Trebuchet MS"/>
              </a:rPr>
              <a:t>G</a:t>
            </a:r>
            <a:endParaRPr lang="en-US" sz="2400" b="1" u="sng" spc="5" dirty="0">
              <a:latin typeface="Trebuchet MS"/>
              <a:cs typeface="Trebuchet MS"/>
            </a:endParaRPr>
          </a:p>
          <a:p>
            <a:pPr marL="12700">
              <a:lnSpc>
                <a:spcPct val="100000"/>
              </a:lnSpc>
              <a:spcBef>
                <a:spcPts val="105"/>
              </a:spcBef>
            </a:pPr>
            <a:endParaRPr lang="en-US" sz="4800" b="1" spc="5" dirty="0">
              <a:latin typeface="Trebuchet MS"/>
              <a:cs typeface="Trebuchet MS"/>
            </a:endParaRPr>
          </a:p>
          <a:p>
            <a:pPr marL="12700">
              <a:lnSpc>
                <a:spcPct val="100000"/>
              </a:lnSpc>
              <a:spcBef>
                <a:spcPts val="105"/>
              </a:spcBef>
            </a:pPr>
            <a:endParaRPr lang="en-US" sz="4800" b="1" spc="5" dirty="0">
              <a:latin typeface="Trebuchet MS"/>
              <a:cs typeface="Trebuchet MS"/>
            </a:endParaRPr>
          </a:p>
          <a:p>
            <a:pPr marL="12700">
              <a:lnSpc>
                <a:spcPct val="100000"/>
              </a:lnSpc>
              <a:spcBef>
                <a:spcPts val="105"/>
              </a:spcBef>
            </a:pPr>
            <a:endParaRPr lang="en-US" sz="4800" b="1" spc="5" dirty="0">
              <a:latin typeface="Trebuchet MS"/>
              <a:cs typeface="Trebuchet MS"/>
            </a:endParaRPr>
          </a:p>
          <a:p>
            <a:pPr marL="12700">
              <a:lnSpc>
                <a:spcPct val="100000"/>
              </a:lnSpc>
              <a:spcBef>
                <a:spcPts val="105"/>
              </a:spcBef>
            </a:pPr>
            <a:endParaRPr lang="en-US" sz="4800" b="1" spc="5" dirty="0">
              <a:latin typeface="Trebuchet MS"/>
              <a:cs typeface="Trebuchet MS"/>
            </a:endParaRPr>
          </a:p>
          <a:p>
            <a:pPr marL="12700">
              <a:lnSpc>
                <a:spcPct val="100000"/>
              </a:lnSpc>
              <a:spcBef>
                <a:spcPts val="105"/>
              </a:spcBef>
            </a:pPr>
            <a:endParaRPr lang="en-US" sz="4800" b="1" spc="5" dirty="0">
              <a:latin typeface="Trebuchet MS"/>
              <a:cs typeface="Trebuchet MS"/>
            </a:endParaRPr>
          </a:p>
          <a:p>
            <a:pPr marL="12700">
              <a:lnSpc>
                <a:spcPct val="100000"/>
              </a:lnSpc>
              <a:spcBef>
                <a:spcPts val="105"/>
              </a:spcBef>
            </a:pPr>
            <a:endParaRPr lang="en-US"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a:spLocks noChangeArrowheads="1"/>
          </p:cNvSpPr>
          <p:nvPr/>
        </p:nvSpPr>
        <p:spPr bwMode="auto">
          <a:xfrm>
            <a:off x="682171" y="1017916"/>
            <a:ext cx="1059504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Data Preparation  : </a:t>
            </a:r>
            <a:r>
              <a:rPr kumimoji="0" lang="en-US" altLang="en-US" sz="1800" b="0" i="0" u="none" strike="noStrike" cap="none" normalizeH="0" baseline="0" dirty="0">
                <a:ln>
                  <a:noFill/>
                </a:ln>
                <a:solidFill>
                  <a:schemeClr val="tx1"/>
                </a:solidFill>
                <a:effectLst/>
                <a:latin typeface="Arial" panose="020B0604020202020204" pitchFamily="34" charset="0"/>
              </a:rPr>
              <a:t> Aggregate and clean attendance data for accuracy.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b="1" dirty="0">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Feature Engineering  : </a:t>
            </a:r>
            <a:r>
              <a:rPr kumimoji="0" lang="en-US" altLang="en-US" sz="1800" b="0" i="0" u="none" strike="noStrike" cap="none" normalizeH="0" baseline="0" dirty="0">
                <a:ln>
                  <a:noFill/>
                </a:ln>
                <a:solidFill>
                  <a:schemeClr val="tx1"/>
                </a:solidFill>
                <a:effectLst/>
                <a:latin typeface="Arial" panose="020B0604020202020204" pitchFamily="34" charset="0"/>
              </a:rPr>
              <a:t> Create relevant features like check-in times, departments, and leave types.</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b="1" dirty="0">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Visualization Models  : </a:t>
            </a:r>
            <a:r>
              <a:rPr kumimoji="0" lang="en-US" altLang="en-US" sz="1800" b="0" i="0" u="none" strike="noStrike" cap="none" normalizeH="0" baseline="0" dirty="0">
                <a:ln>
                  <a:noFill/>
                </a:ln>
                <a:solidFill>
                  <a:schemeClr val="tx1"/>
                </a:solidFill>
                <a:effectLst/>
                <a:latin typeface="Arial" panose="020B0604020202020204" pitchFamily="34" charset="0"/>
              </a:rPr>
              <a:t> Use line graphs for trends, hea</a:t>
            </a:r>
            <a:r>
              <a:rPr lang="en-US" altLang="en-US" dirty="0">
                <a:latin typeface="Arial" panose="020B0604020202020204" pitchFamily="34" charset="0"/>
              </a:rPr>
              <a:t>t </a:t>
            </a:r>
            <a:r>
              <a:rPr kumimoji="0" lang="en-US" altLang="en-US" sz="1800" b="0" i="0" u="none" strike="noStrike" cap="none" normalizeH="0" baseline="0" dirty="0">
                <a:ln>
                  <a:noFill/>
                </a:ln>
                <a:solidFill>
                  <a:schemeClr val="tx1"/>
                </a:solidFill>
                <a:effectLst/>
                <a:latin typeface="Arial" panose="020B0604020202020204" pitchFamily="34" charset="0"/>
              </a:rPr>
              <a:t>maps for patterns, bar charts for comparisons, and </a:t>
            </a:r>
            <a:r>
              <a:rPr kumimoji="0" lang="en-US" altLang="en-US" sz="1800" b="0" i="0" u="none" strike="noStrike" cap="none" normalizeH="0" dirty="0">
                <a:ln>
                  <a:noFill/>
                </a:ln>
                <a:solidFill>
                  <a:schemeClr val="tx1"/>
                </a:solidFill>
                <a:effectLst/>
                <a:latin typeface="Arial" panose="020B0604020202020204" pitchFamily="34" charset="0"/>
              </a:rPr>
              <a:t> pie  charts  for  status  distributions.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Anomaly Detection</a:t>
            </a:r>
            <a:r>
              <a:rPr kumimoji="0" lang="en-US" altLang="en-US" sz="1800" b="1" i="0" u="none" strike="noStrike" cap="none" normalizeH="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 : </a:t>
            </a:r>
            <a:r>
              <a:rPr kumimoji="0" lang="en-US" altLang="en-US" sz="1800" b="0" i="0" u="none" strike="noStrike" cap="none" normalizeH="0" baseline="0" dirty="0">
                <a:ln>
                  <a:noFill/>
                </a:ln>
                <a:solidFill>
                  <a:schemeClr val="tx1"/>
                </a:solidFill>
                <a:effectLst/>
                <a:latin typeface="Arial" panose="020B0604020202020204" pitchFamily="34" charset="0"/>
              </a:rPr>
              <a:t> Apply statistical models to identify unusual patterns and set up alerts.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Interactive Dashboard   :</a:t>
            </a:r>
            <a:r>
              <a:rPr kumimoji="0" lang="en-US" altLang="en-US" sz="1800" b="0" i="0" u="none" strike="noStrike" cap="none" normalizeH="0" baseline="0" dirty="0">
                <a:ln>
                  <a:noFill/>
                </a:ln>
                <a:solidFill>
                  <a:schemeClr val="tx1"/>
                </a:solidFill>
                <a:effectLst/>
                <a:latin typeface="Arial" panose="020B0604020202020204" pitchFamily="34" charset="0"/>
              </a:rPr>
              <a:t>  Offer filtering, sorting, and custom reporting for user-friendly data     analysis.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1860125"/>
          </a:xfrm>
          <a:prstGeom prst="rect">
            <a:avLst/>
          </a:prstGeom>
        </p:spPr>
        <p:txBody>
          <a:bodyPr vert="horz" wrap="square" lIns="0" tIns="13335" rIns="0" bIns="0" rtlCol="0">
            <a:spAutoFit/>
          </a:bodyPr>
          <a:lstStyle/>
          <a:p>
            <a:pPr marL="12700">
              <a:lnSpc>
                <a:spcPct val="100000"/>
              </a:lnSpc>
              <a:spcBef>
                <a:spcPts val="105"/>
              </a:spcBef>
            </a:pPr>
            <a:r>
              <a:rPr sz="2400" u="sng" dirty="0" smtClean="0"/>
              <a:t>R</a:t>
            </a:r>
            <a:r>
              <a:rPr sz="2400" u="sng" spc="-40" dirty="0" smtClean="0"/>
              <a:t>E</a:t>
            </a:r>
            <a:r>
              <a:rPr sz="2400" u="sng" spc="15" dirty="0" smtClean="0"/>
              <a:t>S</a:t>
            </a:r>
            <a:r>
              <a:rPr sz="2400" u="sng" spc="-30" dirty="0" smtClean="0"/>
              <a:t>U</a:t>
            </a:r>
            <a:r>
              <a:rPr sz="2400" u="sng" spc="-405" dirty="0" smtClean="0"/>
              <a:t>L</a:t>
            </a:r>
            <a:r>
              <a:rPr sz="2400" u="sng" dirty="0" smtClean="0"/>
              <a:t>TS</a:t>
            </a:r>
            <a:r>
              <a:rPr lang="en-US" dirty="0" smtClean="0"/>
              <a:t/>
            </a:r>
            <a:br>
              <a:rPr lang="en-US" dirty="0" smtClean="0"/>
            </a:br>
            <a:r>
              <a:rPr lang="en-US" dirty="0"/>
              <a:t/>
            </a:r>
            <a:br>
              <a:rPr lang="en-US" dirty="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2" name="Chart 11"/>
          <p:cNvGraphicFramePr>
            <a:graphicFrameLocks/>
          </p:cNvGraphicFramePr>
          <p:nvPr>
            <p:extLst>
              <p:ext uri="{D42A27DB-BD31-4B8C-83A1-F6EECF244321}">
                <p14:modId xmlns:p14="http://schemas.microsoft.com/office/powerpoint/2010/main" val="1790382654"/>
              </p:ext>
            </p:extLst>
          </p:nvPr>
        </p:nvGraphicFramePr>
        <p:xfrm>
          <a:off x="858129" y="1153551"/>
          <a:ext cx="8495421" cy="364704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04910" y="1167619"/>
            <a:ext cx="8904849" cy="2862322"/>
          </a:xfrm>
        </p:spPr>
        <p:txBody>
          <a:bodyPr/>
          <a:lstStyle/>
          <a:p>
            <a:r>
              <a:rPr lang="en-US" sz="2400" u="sng" dirty="0">
                <a:latin typeface="Times New Roman" panose="02020603050405020304" pitchFamily="18" charset="0"/>
                <a:cs typeface="Times New Roman" panose="02020603050405020304" pitchFamily="18" charset="0"/>
              </a:rPr>
              <a:t>Conclusion</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u="sng" dirty="0">
                <a:latin typeface="Times New Roman" panose="02020603050405020304" pitchFamily="18" charset="0"/>
                <a:cs typeface="Times New Roman" panose="02020603050405020304" pitchFamily="18" charset="0"/>
              </a:rPr>
              <a:t/>
            </a:r>
            <a:br>
              <a:rPr lang="en-US" sz="1800" u="sng"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Employee attendance has been generally consistent, with most employees showing up regularly for work. However, there are a few instances of occasional absenteeism, which might be due to personal or health-related reasons. Overall, the attendance rate is satisfactory, indicating that employees are committed and reliable. Still, it could be beneficial to address any underlying issues contributing to the occasional absences to maintain or improve attendance levels.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Visualizing Employee Attendance Trends With Excel Chart</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04909" y="2933700"/>
            <a:ext cx="2648816"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91266" y="123133"/>
            <a:ext cx="8050650" cy="647997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2400" u="sng" dirty="0"/>
              <a:t>PROBLEM</a:t>
            </a:r>
            <a:r>
              <a:rPr lang="en-US" sz="2400" b="0" u="sng" dirty="0"/>
              <a:t> </a:t>
            </a:r>
            <a:r>
              <a:rPr lang="en-US" sz="2400" u="sng" dirty="0"/>
              <a:t>STATEMENT</a:t>
            </a:r>
            <a:r>
              <a:rPr lang="en-US" sz="2400" b="0" u="sng" dirty="0"/>
              <a:t/>
            </a:r>
            <a:br>
              <a:rPr lang="en-US" sz="2400" b="0" u="sng" dirty="0"/>
            </a:br>
            <a:r>
              <a:rPr lang="en-US" sz="2400" b="0" u="sng" dirty="0"/>
              <a:t/>
            </a:r>
            <a:br>
              <a:rPr lang="en-US" sz="2400" b="0" u="sng" dirty="0"/>
            </a:br>
            <a:r>
              <a:rPr lang="en-US" sz="1800" b="0" dirty="0"/>
              <a:t>Managing and analyzing employee attendance data can be challenging due to the sheer volume and complexity of the information.</a:t>
            </a:r>
            <a:br>
              <a:rPr lang="en-US" sz="1800" b="0" dirty="0"/>
            </a:br>
            <a:r>
              <a:rPr lang="en-US" sz="1800" b="0" dirty="0"/>
              <a:t/>
            </a:r>
            <a:br>
              <a:rPr lang="en-US" sz="1800" b="0" dirty="0"/>
            </a:br>
            <a:r>
              <a:rPr lang="en-US" sz="1800" b="0" dirty="0"/>
              <a:t>Traditional methods often result in cumbersome spreadsheets and static reports that make it difficult to quickly identify trends, spot anomalies, and make data-driven decisions. </a:t>
            </a:r>
            <a:br>
              <a:rPr lang="en-US" sz="1800" b="0" dirty="0"/>
            </a:br>
            <a:r>
              <a:rPr lang="en-US" sz="1800" b="0" dirty="0"/>
              <a:t/>
            </a:r>
            <a:br>
              <a:rPr lang="en-US" sz="1800" b="0" dirty="0"/>
            </a:br>
            <a:r>
              <a:rPr lang="en-US" sz="1800" b="0" dirty="0"/>
              <a:t>There is a need for an efficient way to visualize attendance data to enhance the understanding of patterns such as absenteeism, punctuality, and overtime. </a:t>
            </a:r>
            <a:br>
              <a:rPr lang="en-US" sz="1800" b="0" dirty="0"/>
            </a:br>
            <a:r>
              <a:rPr lang="en-US" sz="1800" b="0" dirty="0"/>
              <a:t/>
            </a:r>
            <a:br>
              <a:rPr lang="en-US" sz="1800" b="0" dirty="0"/>
            </a:br>
            <a:r>
              <a:rPr lang="en-US" sz="1800" b="0" dirty="0"/>
              <a:t>This will help HR and management teams to proactively address issues, optimize staffing, and improve overall workforce productivity.</a:t>
            </a:r>
            <a:br>
              <a:rPr lang="en-US" sz="1800" b="0" dirty="0"/>
            </a:br>
            <a:r>
              <a:rPr lang="en-US" sz="1800" b="0" dirty="0"/>
              <a:t/>
            </a:r>
            <a:br>
              <a:rPr lang="en-US" sz="1800" b="0" dirty="0"/>
            </a:br>
            <a:r>
              <a:rPr lang="en-US" sz="2000" b="0" dirty="0"/>
              <a:t/>
            </a:r>
            <a:br>
              <a:rPr lang="en-US" sz="2000" b="0" dirty="0"/>
            </a:br>
            <a:r>
              <a:rPr lang="en-US" sz="2000" b="0" dirty="0"/>
              <a:t/>
            </a:r>
            <a:br>
              <a:rPr lang="en-US" sz="2000" b="0" dirty="0"/>
            </a:br>
            <a:r>
              <a:rPr lang="en-US" sz="2000" b="0" dirty="0"/>
              <a:t/>
            </a:r>
            <a:br>
              <a:rPr lang="en-US" sz="2000" b="0" dirty="0"/>
            </a:br>
            <a:r>
              <a:rPr lang="en-US" sz="2000" b="0" dirty="0"/>
              <a:t/>
            </a:r>
            <a:br>
              <a:rPr lang="en-US" sz="2000" b="0" dirty="0"/>
            </a:br>
            <a:r>
              <a:rPr lang="en-US" sz="2000" b="0" dirty="0"/>
              <a:t/>
            </a:r>
            <a:br>
              <a:rPr lang="en-US" sz="2000" b="0" dirty="0"/>
            </a:br>
            <a:endParaRPr sz="20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8613775" cy="2878993"/>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2400" u="sng" spc="5" dirty="0"/>
              <a:t>PROJECT</a:t>
            </a:r>
            <a:r>
              <a:rPr lang="en-US" sz="2400" u="sng" spc="5" dirty="0"/>
              <a:t> </a:t>
            </a:r>
            <a:r>
              <a:rPr sz="2400" u="sng" spc="-20" dirty="0"/>
              <a:t>OVERVIEW</a:t>
            </a:r>
            <a:r>
              <a:rPr lang="en-US" sz="2400" u="sng" spc="-20" dirty="0"/>
              <a:t/>
            </a:r>
            <a:br>
              <a:rPr lang="en-US" sz="2400" u="sng" spc="-20" dirty="0"/>
            </a:br>
            <a:r>
              <a:rPr lang="en-US" sz="1800" spc="-20" dirty="0"/>
              <a:t/>
            </a:r>
            <a:br>
              <a:rPr lang="en-US" sz="1800" spc="-20" dirty="0"/>
            </a:br>
            <a:r>
              <a:rPr lang="en-US" sz="1800" b="0" dirty="0"/>
              <a:t>The Visualizing Employee Attendance project aims to develop an interactive dashboard that simplifies the analysis of attendance data. By aggregating data from various sources, the tool will offer dynamic charts and graphs to display key metrics like absenteeism, punctuality, and attendance trends. Designed for ease of use, the dashboard will allow HR and management to filter, analyze, and visualize data effectively. Additionally, it will feature alerts for anomalies and automated reporting to support informed decision-making and optimize workforce management.</a:t>
            </a:r>
            <a:endParaRPr sz="18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704240"/>
            <a:ext cx="10805095" cy="878446"/>
          </a:xfrm>
          <a:prstGeom prst="rect">
            <a:avLst/>
          </a:prstGeom>
        </p:spPr>
        <p:txBody>
          <a:bodyPr vert="horz" wrap="square" lIns="0" tIns="16510" rIns="0" bIns="0" rtlCol="0">
            <a:spAutoFit/>
          </a:bodyPr>
          <a:lstStyle/>
          <a:p>
            <a:pPr marL="12700">
              <a:lnSpc>
                <a:spcPct val="100000"/>
              </a:lnSpc>
              <a:spcBef>
                <a:spcPts val="130"/>
              </a:spcBef>
            </a:pPr>
            <a:r>
              <a:rPr lang="en-US" sz="3200" spc="5" dirty="0"/>
              <a:t/>
            </a:r>
            <a:br>
              <a:rPr lang="en-US" sz="3200" spc="5" dirty="0"/>
            </a:br>
            <a:r>
              <a:rPr lang="en-US" sz="2400" u="sng" spc="5" dirty="0"/>
              <a:t>WHO ARE THE END USER?</a:t>
            </a:r>
            <a:endParaRPr sz="2400" u="sng" dirty="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9" name="Rectangle 12"/>
          <p:cNvSpPr>
            <a:spLocks noChangeArrowheads="1"/>
          </p:cNvSpPr>
          <p:nvPr/>
        </p:nvSpPr>
        <p:spPr bwMode="auto">
          <a:xfrm>
            <a:off x="699452" y="2174824"/>
            <a:ext cx="837197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end users of the employee attendance visualization tool are typically HR professionals and management teams. HR professionals use the tool to track and manage attendance patterns, identify trends in absenteeism or punctuality, and ensure compliance with company policies. Management teams use the tool to make informed decisions about staffing, resource allocation, and operational efficiency, helping to improve overall productivity and address attendance-related issues proactively.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7964" y="309234"/>
            <a:ext cx="10715807" cy="6107441"/>
          </a:xfrm>
          <a:prstGeom prst="rect">
            <a:avLst/>
          </a:prstGeom>
        </p:spPr>
        <p:txBody>
          <a:bodyPr vert="horz" wrap="square" lIns="0" tIns="13335" rIns="0" bIns="0" rtlCol="0">
            <a:spAutoFit/>
          </a:bodyPr>
          <a:lstStyle/>
          <a:p>
            <a:pPr marL="12700">
              <a:lnSpc>
                <a:spcPct val="100000"/>
              </a:lnSpc>
              <a:spcBef>
                <a:spcPts val="105"/>
              </a:spcBef>
            </a:pPr>
            <a:r>
              <a:rPr sz="2400" u="sng" spc="10" dirty="0"/>
              <a:t>O</a:t>
            </a:r>
            <a:r>
              <a:rPr sz="2400" u="sng" spc="25" dirty="0"/>
              <a:t>U</a:t>
            </a:r>
            <a:r>
              <a:rPr sz="2400" u="sng" dirty="0"/>
              <a:t>R</a:t>
            </a:r>
            <a:r>
              <a:rPr sz="2400" u="sng" spc="5" dirty="0"/>
              <a:t> </a:t>
            </a:r>
            <a:r>
              <a:rPr sz="2400" u="sng" spc="25" dirty="0"/>
              <a:t>S</a:t>
            </a:r>
            <a:r>
              <a:rPr sz="2400" u="sng" spc="10" dirty="0"/>
              <a:t>O</a:t>
            </a:r>
            <a:r>
              <a:rPr sz="2400" u="sng" spc="25" dirty="0"/>
              <a:t>LU</a:t>
            </a:r>
            <a:r>
              <a:rPr sz="2400" u="sng" spc="-35" dirty="0"/>
              <a:t>T</a:t>
            </a:r>
            <a:r>
              <a:rPr sz="2400" u="sng" spc="-30" dirty="0"/>
              <a:t>I</a:t>
            </a:r>
            <a:r>
              <a:rPr sz="2400" u="sng" spc="10" dirty="0"/>
              <a:t>O</a:t>
            </a:r>
            <a:r>
              <a:rPr sz="2400" u="sng" dirty="0"/>
              <a:t>N</a:t>
            </a:r>
            <a:r>
              <a:rPr sz="2400" u="sng" spc="-345" dirty="0"/>
              <a:t> </a:t>
            </a:r>
            <a:r>
              <a:rPr sz="2400" u="sng" spc="-35" dirty="0"/>
              <a:t>A</a:t>
            </a:r>
            <a:r>
              <a:rPr sz="2400" u="sng" spc="-5" dirty="0"/>
              <a:t>N</a:t>
            </a:r>
            <a:r>
              <a:rPr sz="2400" u="sng" dirty="0"/>
              <a:t>D</a:t>
            </a:r>
            <a:r>
              <a:rPr sz="2400" u="sng" spc="35" dirty="0"/>
              <a:t> </a:t>
            </a:r>
            <a:r>
              <a:rPr sz="2400" u="sng" spc="-30" dirty="0"/>
              <a:t>I</a:t>
            </a:r>
            <a:r>
              <a:rPr sz="2400" u="sng" spc="-35" dirty="0"/>
              <a:t>T</a:t>
            </a:r>
            <a:r>
              <a:rPr sz="2400" u="sng" dirty="0"/>
              <a:t>S</a:t>
            </a:r>
            <a:r>
              <a:rPr sz="2400" u="sng" spc="60" dirty="0"/>
              <a:t> </a:t>
            </a:r>
            <a:r>
              <a:rPr sz="2400" u="sng" spc="-295" dirty="0"/>
              <a:t>V</a:t>
            </a:r>
            <a:r>
              <a:rPr sz="2400" u="sng" spc="-35" dirty="0"/>
              <a:t>A</a:t>
            </a:r>
            <a:r>
              <a:rPr sz="2400" u="sng" spc="25" dirty="0"/>
              <a:t>LU</a:t>
            </a:r>
            <a:r>
              <a:rPr sz="2400" u="sng" dirty="0"/>
              <a:t>E</a:t>
            </a:r>
            <a:r>
              <a:rPr sz="2400" u="sng" spc="-65" dirty="0"/>
              <a:t> </a:t>
            </a:r>
            <a:r>
              <a:rPr sz="2400" u="sng" spc="-15" dirty="0"/>
              <a:t>P</a:t>
            </a:r>
            <a:r>
              <a:rPr sz="2400" u="sng" spc="-30" dirty="0"/>
              <a:t>R</a:t>
            </a:r>
            <a:r>
              <a:rPr sz="2400" u="sng" spc="10" dirty="0"/>
              <a:t>O</a:t>
            </a:r>
            <a:r>
              <a:rPr sz="2400" u="sng" spc="-15" dirty="0"/>
              <a:t>P</a:t>
            </a:r>
            <a:r>
              <a:rPr sz="2400" u="sng" spc="10" dirty="0"/>
              <a:t>O</a:t>
            </a:r>
            <a:r>
              <a:rPr sz="2400" u="sng" spc="25" dirty="0"/>
              <a:t>S</a:t>
            </a:r>
            <a:r>
              <a:rPr sz="2400" u="sng" spc="-30" dirty="0"/>
              <a:t>I</a:t>
            </a:r>
            <a:r>
              <a:rPr sz="2400" u="sng" spc="-35" dirty="0"/>
              <a:t>T</a:t>
            </a:r>
            <a:r>
              <a:rPr sz="2400" u="sng" spc="-30" dirty="0"/>
              <a:t>I</a:t>
            </a:r>
            <a:r>
              <a:rPr sz="2400" u="sng" spc="10" dirty="0"/>
              <a:t>O</a:t>
            </a:r>
            <a:r>
              <a:rPr sz="2400" u="sng" dirty="0"/>
              <a:t>N</a:t>
            </a:r>
            <a:r>
              <a:rPr lang="en-US" sz="3600" dirty="0"/>
              <a:t/>
            </a:r>
            <a:br>
              <a:rPr lang="en-US" sz="3600" dirty="0"/>
            </a:br>
            <a:r>
              <a:rPr lang="en-US" sz="3600" dirty="0"/>
              <a:t/>
            </a:r>
            <a:br>
              <a:rPr lang="en-US" sz="3600" dirty="0"/>
            </a:br>
            <a:r>
              <a:rPr lang="en-US" sz="3600" dirty="0"/>
              <a:t/>
            </a:r>
            <a:br>
              <a:rPr lang="en-US" sz="3600" dirty="0"/>
            </a:br>
            <a:r>
              <a:rPr lang="en-US" sz="3600" dirty="0"/>
              <a:t/>
            </a:r>
            <a:br>
              <a:rPr lang="en-US" sz="3600" dirty="0"/>
            </a:br>
            <a:r>
              <a:rPr lang="en-US" sz="3600" dirty="0"/>
              <a:t/>
            </a:r>
            <a:br>
              <a:rPr lang="en-US" sz="3600" dirty="0"/>
            </a:br>
            <a:r>
              <a:rPr lang="en-US" sz="3600" dirty="0"/>
              <a:t/>
            </a:r>
            <a:br>
              <a:rPr lang="en-US" sz="3600" dirty="0"/>
            </a:br>
            <a:r>
              <a:rPr lang="en-US" sz="3600" dirty="0"/>
              <a:t/>
            </a:r>
            <a:br>
              <a:rPr lang="en-US" sz="3600" dirty="0"/>
            </a:br>
            <a:r>
              <a:rPr lang="en-US" sz="3600" dirty="0"/>
              <a:t/>
            </a:r>
            <a:br>
              <a:rPr lang="en-US" sz="3600" dirty="0"/>
            </a:br>
            <a:r>
              <a:rPr lang="en-US" sz="3600" dirty="0"/>
              <a:t/>
            </a:r>
            <a:br>
              <a:rPr lang="en-US" sz="3600" dirty="0"/>
            </a:br>
            <a:r>
              <a:rPr lang="en-US" sz="3600" dirty="0"/>
              <a:t/>
            </a:r>
            <a:br>
              <a:rPr lang="en-US"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p:cNvSpPr>
            <a:spLocks noChangeArrowheads="1"/>
          </p:cNvSpPr>
          <p:nvPr/>
        </p:nvSpPr>
        <p:spPr bwMode="auto">
          <a:xfrm>
            <a:off x="2819400" y="1061364"/>
            <a:ext cx="761999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sng" strike="noStrike" cap="none" normalizeH="0" baseline="0" dirty="0">
                <a:ln>
                  <a:noFill/>
                </a:ln>
                <a:solidFill>
                  <a:schemeClr val="tx1"/>
                </a:solidFill>
                <a:effectLst/>
                <a:latin typeface="Arial" panose="020B0604020202020204" pitchFamily="34" charset="0"/>
              </a:rPr>
              <a:t>Our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Interactive Dashboard:</a:t>
            </a:r>
            <a:r>
              <a:rPr kumimoji="0" lang="en-US" altLang="en-US" sz="1800" b="0" i="0" u="none" strike="noStrike" cap="none" normalizeH="0" baseline="0" dirty="0">
                <a:ln>
                  <a:noFill/>
                </a:ln>
                <a:solidFill>
                  <a:schemeClr val="tx1"/>
                </a:solidFill>
                <a:effectLst/>
                <a:latin typeface="Arial" panose="020B0604020202020204" pitchFamily="34" charset="0"/>
              </a:rPr>
              <a:t> User-friendly interface with dynamic charts for real-time attendance visualization.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Integration:</a:t>
            </a:r>
            <a:r>
              <a:rPr kumimoji="0" lang="en-US" altLang="en-US" sz="1800" b="0" i="0" u="none" strike="noStrike" cap="none" normalizeH="0" baseline="0" dirty="0">
                <a:ln>
                  <a:noFill/>
                </a:ln>
                <a:solidFill>
                  <a:schemeClr val="tx1"/>
                </a:solidFill>
                <a:effectLst/>
                <a:latin typeface="Arial" panose="020B0604020202020204" pitchFamily="34" charset="0"/>
              </a:rPr>
              <a:t> Consolidates data from multiple sources into one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Custom Filters:</a:t>
            </a:r>
            <a:r>
              <a:rPr kumimoji="0" lang="en-US" altLang="en-US" sz="1800" b="0" i="0" u="none" strike="noStrike" cap="none" normalizeH="0" baseline="0" dirty="0">
                <a:ln>
                  <a:noFill/>
                </a:ln>
                <a:solidFill>
                  <a:schemeClr val="tx1"/>
                </a:solidFill>
                <a:effectLst/>
                <a:latin typeface="Arial" panose="020B0604020202020204" pitchFamily="34" charset="0"/>
              </a:rPr>
              <a:t> Enables detailed analysis by various parameters.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Anomaly Detection:</a:t>
            </a:r>
            <a:r>
              <a:rPr kumimoji="0" lang="en-US" altLang="en-US" sz="1800" b="0" i="0" u="none" strike="noStrike" cap="none" normalizeH="0" baseline="0" dirty="0">
                <a:ln>
                  <a:noFill/>
                </a:ln>
                <a:solidFill>
                  <a:schemeClr val="tx1"/>
                </a:solidFill>
                <a:effectLst/>
                <a:latin typeface="Arial" panose="020B0604020202020204" pitchFamily="34" charset="0"/>
              </a:rPr>
              <a:t> Automatically highlights unusual patterns with alerts.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Automated Reporting:</a:t>
            </a:r>
            <a:r>
              <a:rPr kumimoji="0" lang="en-US" altLang="en-US" sz="1800" b="0" i="0" u="none" strike="noStrike" cap="none" normalizeH="0" baseline="0" dirty="0">
                <a:ln>
                  <a:noFill/>
                </a:ln>
                <a:solidFill>
                  <a:schemeClr val="tx1"/>
                </a:solidFill>
                <a:effectLst/>
                <a:latin typeface="Arial" panose="020B0604020202020204" pitchFamily="34" charset="0"/>
              </a:rPr>
              <a:t> Provides actionable insights through detailed reports.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sng" strike="noStrike" cap="none" normalizeH="0" baseline="0" dirty="0">
                <a:ln>
                  <a:noFill/>
                </a:ln>
                <a:solidFill>
                  <a:schemeClr val="tx1"/>
                </a:solidFill>
                <a:effectLst/>
                <a:latin typeface="Arial" panose="020B0604020202020204" pitchFamily="34" charset="0"/>
              </a:rPr>
              <a:t>Value: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Insights:</a:t>
            </a:r>
            <a:r>
              <a:rPr kumimoji="0" lang="en-US" altLang="en-US" sz="1800" b="0" i="0" u="none" strike="noStrike" cap="none" normalizeH="0" baseline="0" dirty="0">
                <a:ln>
                  <a:noFill/>
                </a:ln>
                <a:solidFill>
                  <a:schemeClr val="tx1"/>
                </a:solidFill>
                <a:effectLst/>
                <a:latin typeface="Arial" panose="020B0604020202020204" pitchFamily="34" charset="0"/>
              </a:rPr>
              <a:t> Quickly identifies trends and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Improved Efficiency:</a:t>
            </a:r>
            <a:r>
              <a:rPr kumimoji="0" lang="en-US" altLang="en-US" sz="1800" b="0" i="0" u="none" strike="noStrike" cap="none" normalizeH="0" baseline="0" dirty="0">
                <a:ln>
                  <a:noFill/>
                </a:ln>
                <a:solidFill>
                  <a:schemeClr val="tx1"/>
                </a:solidFill>
                <a:effectLst/>
                <a:latin typeface="Arial" panose="020B0604020202020204" pitchFamily="34" charset="0"/>
              </a:rPr>
              <a:t> Streamlines data analysis and reporting.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Proactive Management:</a:t>
            </a:r>
            <a:r>
              <a:rPr kumimoji="0" lang="en-US" altLang="en-US" sz="1800" b="0" i="0" u="none" strike="noStrike" cap="none" normalizeH="0" baseline="0" dirty="0">
                <a:ln>
                  <a:noFill/>
                </a:ln>
                <a:solidFill>
                  <a:schemeClr val="tx1"/>
                </a:solidFill>
                <a:effectLst/>
                <a:latin typeface="Arial" panose="020B0604020202020204" pitchFamily="34" charset="0"/>
              </a:rPr>
              <a:t> Detects problems early for timely 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Optimized Staffing:</a:t>
            </a:r>
            <a:r>
              <a:rPr kumimoji="0" lang="en-US" altLang="en-US" sz="1800" b="0" i="0" u="none" strike="noStrike" cap="none" normalizeH="0" baseline="0" dirty="0">
                <a:ln>
                  <a:noFill/>
                </a:ln>
                <a:solidFill>
                  <a:schemeClr val="tx1"/>
                </a:solidFill>
                <a:effectLst/>
                <a:latin typeface="Arial" panose="020B0604020202020204" pitchFamily="34" charset="0"/>
              </a:rPr>
              <a:t> Aids in better workforce planning and resource allocation.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99311" y="173497"/>
            <a:ext cx="10681335" cy="2954655"/>
          </a:xfrm>
        </p:spPr>
        <p:txBody>
          <a:bodyPr/>
          <a:lstStyle/>
          <a:p>
            <a:r>
              <a:rPr lang="en-IN" sz="2400" u="sng" dirty="0"/>
              <a:t>Dataset Description</a:t>
            </a:r>
            <a:r>
              <a:rPr lang="en-IN" sz="2400" dirty="0"/>
              <a:t/>
            </a:r>
            <a:br>
              <a:rPr lang="en-IN" sz="2400" dirty="0"/>
            </a:br>
            <a:r>
              <a:rPr lang="en-IN" sz="2400" dirty="0"/>
              <a:t/>
            </a:r>
            <a:br>
              <a:rPr lang="en-IN" sz="2400" dirty="0"/>
            </a:br>
            <a:r>
              <a:rPr lang="en-IN" sz="2400" dirty="0"/>
              <a:t/>
            </a:r>
            <a:br>
              <a:rPr lang="en-IN" sz="2400" dirty="0"/>
            </a:br>
            <a:r>
              <a:rPr lang="en-IN" sz="2400" dirty="0"/>
              <a:t/>
            </a:r>
            <a:br>
              <a:rPr lang="en-IN" sz="2400" dirty="0"/>
            </a:br>
            <a:r>
              <a:rPr lang="en-IN" sz="2400" dirty="0"/>
              <a:t/>
            </a:r>
            <a:br>
              <a:rPr lang="en-IN" sz="2400" dirty="0"/>
            </a:br>
            <a:r>
              <a:rPr lang="en-IN" sz="2400" dirty="0"/>
              <a:t/>
            </a:r>
            <a:br>
              <a:rPr lang="en-IN" sz="2400" dirty="0"/>
            </a:br>
            <a:r>
              <a:rPr lang="en-IN" sz="2400" dirty="0"/>
              <a:t/>
            </a:r>
            <a:br>
              <a:rPr lang="en-IN" sz="2400" dirty="0"/>
            </a:br>
            <a:endParaRPr lang="en-IN" sz="2400" dirty="0"/>
          </a:p>
        </p:txBody>
      </p:sp>
      <p:sp>
        <p:nvSpPr>
          <p:cNvPr id="3" name="Rectangle 1"/>
          <p:cNvSpPr>
            <a:spLocks noChangeArrowheads="1"/>
          </p:cNvSpPr>
          <p:nvPr/>
        </p:nvSpPr>
        <p:spPr bwMode="auto">
          <a:xfrm>
            <a:off x="522514" y="773783"/>
            <a:ext cx="942931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Employee ID </a:t>
            </a:r>
            <a:r>
              <a:rPr kumimoji="0" lang="en-US" altLang="en-US" sz="1800" b="1" i="0" u="none" strike="noStrike" cap="none" normalizeH="0" dirty="0">
                <a:ln>
                  <a:noFill/>
                </a:ln>
                <a:solidFill>
                  <a:schemeClr val="tx1"/>
                </a:solidFill>
                <a:effectLst/>
                <a:latin typeface="Arial" panose="020B0604020202020204" pitchFamily="34" charset="0"/>
              </a:rPr>
              <a:t>              </a:t>
            </a:r>
            <a:r>
              <a:rPr kumimoji="0" lang="en-US" altLang="en-US" sz="1800" b="1" i="0" u="none" strike="noStrike" cap="none" normalizeH="0" dirty="0">
                <a:ln>
                  <a:noFill/>
                </a:ln>
                <a:solidFill>
                  <a:schemeClr val="tx1"/>
                </a:solidFill>
                <a:effectLst/>
                <a:latin typeface="Arial" panose="020B0604020202020204" pitchFamily="34" charset="0"/>
                <a:sym typeface="Wingdings" panose="05000000000000000000" pitchFamily="2" charset="2"/>
              </a:rPr>
              <a:t></a:t>
            </a:r>
            <a:r>
              <a:rPr kumimoji="0" lang="en-US" altLang="en-US" sz="1800" b="1" i="0" u="none" strike="noStrike" cap="none" normalizeH="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Unique identifier for each employee.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Name                          </a:t>
            </a:r>
            <a:r>
              <a:rPr kumimoji="0" lang="en-US" altLang="en-US" sz="1800" b="1" i="0" u="none" strike="noStrike" cap="none" normalizeH="0" baseline="0" dirty="0">
                <a:ln>
                  <a:noFill/>
                </a:ln>
                <a:solidFill>
                  <a:schemeClr val="tx1"/>
                </a:solidFill>
                <a:effectLst/>
                <a:latin typeface="Arial" panose="020B0604020202020204" pitchFamily="34" charset="0"/>
                <a:sym typeface="Wingdings" panose="05000000000000000000" pitchFamily="2" charset="2"/>
              </a:rPr>
              <a:t></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Employee's full name.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Dates                         </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sym typeface="Wingdings" panose="05000000000000000000" pitchFamily="2" charset="2"/>
              </a:rPr>
              <a:t></a:t>
            </a:r>
            <a:r>
              <a:rPr lang="en-US" altLang="en-US" b="1"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Specific dates for attendance records.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Check-in Time           </a:t>
            </a:r>
            <a:r>
              <a:rPr kumimoji="0" lang="en-US" altLang="en-US" sz="1800" b="1" i="0" u="none" strike="noStrike" cap="none" normalizeH="0" baseline="0" dirty="0">
                <a:ln>
                  <a:noFill/>
                </a:ln>
                <a:solidFill>
                  <a:schemeClr val="tx1"/>
                </a:solidFill>
                <a:effectLst/>
                <a:latin typeface="Arial" panose="020B0604020202020204" pitchFamily="34" charset="0"/>
                <a:sym typeface="Wingdings" panose="05000000000000000000" pitchFamily="2" charset="2"/>
              </a:rPr>
              <a:t></a:t>
            </a:r>
            <a:r>
              <a:rPr kumimoji="0" lang="en-US" altLang="en-US" sz="1800" b="1" i="0" u="none" strike="noStrike" cap="none" normalizeH="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Time when the employee starts their workday.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Check-out Time         </a:t>
            </a:r>
            <a:r>
              <a:rPr kumimoji="0" lang="en-US" altLang="en-US" sz="1800" b="1" i="0" u="none" strike="noStrike" cap="none" normalizeH="0" baseline="0" dirty="0">
                <a:ln>
                  <a:noFill/>
                </a:ln>
                <a:solidFill>
                  <a:schemeClr val="tx1"/>
                </a:solidFill>
                <a:effectLst/>
                <a:latin typeface="Arial" panose="020B0604020202020204" pitchFamily="34" charset="0"/>
                <a:sym typeface="Wingdings" panose="05000000000000000000" pitchFamily="2" charset="2"/>
              </a:rPr>
              <a:t></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Time when the employee ends their workday.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Status                        </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sym typeface="Wingdings" panose="05000000000000000000" pitchFamily="2" charset="2"/>
              </a:rPr>
              <a:t></a:t>
            </a:r>
            <a:r>
              <a:rPr kumimoji="0" lang="en-US" altLang="en-US" sz="1800" b="0" i="0" u="none" strike="noStrike" cap="none" normalizeH="0" baseline="0" dirty="0">
                <a:ln>
                  <a:noFill/>
                </a:ln>
                <a:solidFill>
                  <a:schemeClr val="tx1"/>
                </a:solidFill>
                <a:effectLst/>
                <a:latin typeface="Arial" panose="020B0604020202020204" pitchFamily="34" charset="0"/>
              </a:rPr>
              <a:t>       Attendance status (e.g., Present, Absent, Late, Early Leave).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Department               </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dirty="0">
                <a:latin typeface="Arial" panose="020B0604020202020204" pitchFamily="34" charset="0"/>
                <a:sym typeface="Wingdings" panose="05000000000000000000" pitchFamily="2" charset="2"/>
              </a:rPr>
              <a:t></a:t>
            </a:r>
            <a:r>
              <a:rPr kumimoji="0" lang="en-US" altLang="en-US" sz="1800" b="0" i="0" u="none" strike="noStrike" cap="none" normalizeH="0" baseline="0" dirty="0">
                <a:ln>
                  <a:noFill/>
                </a:ln>
                <a:solidFill>
                  <a:schemeClr val="tx1"/>
                </a:solidFill>
                <a:effectLst/>
                <a:latin typeface="Arial" panose="020B0604020202020204" pitchFamily="34" charset="0"/>
              </a:rPr>
              <a:t>       Department to which the employee belongs.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Hours Worked         </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sym typeface="Wingdings" panose="05000000000000000000" pitchFamily="2" charset="2"/>
              </a:rPr>
              <a:t></a:t>
            </a:r>
            <a:r>
              <a:rPr kumimoji="0" lang="en-US" altLang="en-US" sz="1800" b="0" i="0" u="none" strike="noStrike" cap="none" normalizeH="0" baseline="0" dirty="0">
                <a:ln>
                  <a:noFill/>
                </a:ln>
                <a:solidFill>
                  <a:schemeClr val="tx1"/>
                </a:solidFill>
                <a:effectLst/>
                <a:latin typeface="Arial" panose="020B0604020202020204" pitchFamily="34" charset="0"/>
              </a:rPr>
              <a:t>       Total hours worked each day.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Leave Type                </a:t>
            </a:r>
            <a:r>
              <a:rPr kumimoji="0" lang="en-US" altLang="en-US" sz="1800" b="1" i="0" u="none" strike="noStrike" cap="none" normalizeH="0" baseline="0" dirty="0">
                <a:ln>
                  <a:noFill/>
                </a:ln>
                <a:solidFill>
                  <a:schemeClr val="tx1"/>
                </a:solidFill>
                <a:effectLst/>
                <a:latin typeface="Arial" panose="020B0604020202020204" pitchFamily="34" charset="0"/>
                <a:sym typeface="Wingdings" panose="05000000000000000000" pitchFamily="2" charset="2"/>
              </a:rPr>
              <a:t></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Type of leave (e.g., Sick, Vacation, Personal) if applicable.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Overtime Hours      </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sym typeface="Wingdings" panose="05000000000000000000" pitchFamily="2" charset="2"/>
              </a:rPr>
              <a:t></a:t>
            </a:r>
            <a:r>
              <a:rPr kumimoji="0" lang="en-US" altLang="en-US" sz="1800" b="0" i="0" u="none" strike="noStrike" cap="none" normalizeH="0" baseline="0" dirty="0">
                <a:ln>
                  <a:noFill/>
                </a:ln>
                <a:solidFill>
                  <a:schemeClr val="tx1"/>
                </a:solidFill>
                <a:effectLst/>
                <a:latin typeface="Arial" panose="020B0604020202020204" pitchFamily="34" charset="0"/>
              </a:rPr>
              <a:t>       Any additional hours worked beyond the regular schedule.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914782" y="688436"/>
            <a:ext cx="11210543" cy="4025461"/>
          </a:xfrm>
          <a:prstGeom prst="rect">
            <a:avLst/>
          </a:prstGeom>
        </p:spPr>
        <p:txBody>
          <a:bodyPr vert="horz" wrap="square" lIns="0" tIns="16510" rIns="0" bIns="0" rtlCol="0">
            <a:spAutoFit/>
          </a:bodyPr>
          <a:lstStyle/>
          <a:p>
            <a:pPr marL="12700">
              <a:lnSpc>
                <a:spcPct val="100000"/>
              </a:lnSpc>
              <a:spcBef>
                <a:spcPts val="130"/>
              </a:spcBef>
            </a:pPr>
            <a:r>
              <a:rPr sz="2400" u="sng" spc="15" dirty="0"/>
              <a:t>THE</a:t>
            </a:r>
            <a:r>
              <a:rPr sz="2400" u="sng" spc="20" dirty="0"/>
              <a:t> </a:t>
            </a:r>
            <a:r>
              <a:rPr lang="en-US" sz="2400" u="sng" spc="20" dirty="0"/>
              <a:t>"</a:t>
            </a:r>
            <a:r>
              <a:rPr sz="2400" u="sng" spc="10" dirty="0"/>
              <a:t>WOW</a:t>
            </a:r>
            <a:r>
              <a:rPr lang="en-US" sz="2400" u="sng" spc="10" dirty="0"/>
              <a:t>"</a:t>
            </a:r>
            <a:r>
              <a:rPr sz="2400" u="sng" spc="85" dirty="0"/>
              <a:t> </a:t>
            </a:r>
            <a:r>
              <a:rPr sz="2400" u="sng" spc="10" dirty="0"/>
              <a:t>IN</a:t>
            </a:r>
            <a:r>
              <a:rPr sz="2400" u="sng" spc="-5" dirty="0"/>
              <a:t> </a:t>
            </a:r>
            <a:r>
              <a:rPr sz="2400" u="sng" spc="15" dirty="0"/>
              <a:t>OUR</a:t>
            </a:r>
            <a:r>
              <a:rPr sz="2400" u="sng" spc="-10" dirty="0"/>
              <a:t> </a:t>
            </a:r>
            <a:r>
              <a:rPr sz="2400" u="sng" spc="20" dirty="0"/>
              <a:t>SOLUTION</a:t>
            </a:r>
            <a:r>
              <a:rPr lang="en-US" sz="2400" u="sng" spc="20" dirty="0"/>
              <a:t/>
            </a:r>
            <a:br>
              <a:rPr lang="en-US" sz="2400" u="sng" spc="20" dirty="0"/>
            </a:br>
            <a:r>
              <a:rPr lang="en-US" sz="2400" u="sng" spc="20" dirty="0"/>
              <a:t/>
            </a:r>
            <a:br>
              <a:rPr lang="en-US" sz="2400" u="sng" spc="20" dirty="0"/>
            </a:br>
            <a:r>
              <a:rPr lang="en-US" sz="4250" spc="20" dirty="0"/>
              <a:t/>
            </a:r>
            <a:br>
              <a:rPr lang="en-US" sz="4250" spc="20" dirty="0"/>
            </a:br>
            <a:r>
              <a:rPr lang="en-US" sz="4250" spc="20" dirty="0"/>
              <a:t/>
            </a:r>
            <a:br>
              <a:rPr lang="en-US" sz="4250" spc="20" dirty="0"/>
            </a:br>
            <a:r>
              <a:rPr lang="en-US" sz="4250" spc="20" dirty="0"/>
              <a:t/>
            </a:r>
            <a:br>
              <a:rPr lang="en-US" sz="4250" spc="20" dirty="0"/>
            </a:br>
            <a:r>
              <a:rPr lang="en-US" sz="4250" spc="20" dirty="0"/>
              <a:t/>
            </a:r>
            <a:br>
              <a:rPr lang="en-US" sz="4250" spc="20"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Rectangle 2"/>
          <p:cNvSpPr>
            <a:spLocks noChangeArrowheads="1"/>
          </p:cNvSpPr>
          <p:nvPr/>
        </p:nvSpPr>
        <p:spPr bwMode="auto">
          <a:xfrm>
            <a:off x="2046514" y="1303379"/>
            <a:ext cx="923070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Real-Time Insights:</a:t>
            </a:r>
            <a:r>
              <a:rPr kumimoji="0" lang="en-US" altLang="en-US" sz="1800" b="0" i="0" u="none" strike="noStrike" cap="none" normalizeH="0" baseline="0" dirty="0">
                <a:ln>
                  <a:noFill/>
                </a:ln>
                <a:solidFill>
                  <a:schemeClr val="tx1"/>
                </a:solidFill>
                <a:effectLst/>
                <a:latin typeface="Arial" panose="020B0604020202020204" pitchFamily="34" charset="0"/>
              </a:rPr>
              <a:t> Offers an interactive dashboard that provides up-to-date attendance data, enabling immediate analysis and decision-making.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  Customizable Visuals:</a:t>
            </a:r>
            <a:r>
              <a:rPr kumimoji="0" lang="en-US" altLang="en-US" sz="1800" b="0" i="0" u="none" strike="noStrike" cap="none" normalizeH="0" baseline="0" dirty="0">
                <a:ln>
                  <a:noFill/>
                </a:ln>
                <a:solidFill>
                  <a:schemeClr val="tx1"/>
                </a:solidFill>
                <a:effectLst/>
                <a:latin typeface="Arial" panose="020B0604020202020204" pitchFamily="34" charset="0"/>
              </a:rPr>
              <a:t> Features dynamic charts and graphs tailored to specific user n</a:t>
            </a:r>
            <a:r>
              <a:rPr lang="en-US" altLang="en-US" dirty="0">
                <a:latin typeface="Arial" panose="020B0604020202020204" pitchFamily="34" charset="0"/>
              </a:rPr>
              <a:t>eeds, making complex data easy to understand at a glance.</a:t>
            </a:r>
          </a:p>
          <a:p>
            <a:pPr eaLnBrk="0" fontAlgn="base" hangingPunct="0">
              <a:spcBef>
                <a:spcPct val="0"/>
              </a:spcBef>
              <a:spcAft>
                <a:spcPct val="0"/>
              </a:spcAft>
            </a:pPr>
            <a:endParaRPr lang="en-US" altLang="en-US" dirty="0">
              <a:latin typeface="Arial" panose="020B0604020202020204" pitchFamily="34" charset="0"/>
            </a:endParaRPr>
          </a:p>
          <a:p>
            <a:pPr eaLnBrk="0" fontAlgn="base" hangingPunct="0">
              <a:spcBef>
                <a:spcPct val="0"/>
              </a:spcBef>
              <a:spcAft>
                <a:spcPct val="0"/>
              </a:spcAft>
              <a:buFontTx/>
              <a:buChar char="•"/>
            </a:pPr>
            <a:endParaRPr lang="en-US" altLang="en-US" dirty="0">
              <a:latin typeface="Arial" panose="020B0604020202020204" pitchFamily="34" charset="0"/>
            </a:endParaRPr>
          </a:p>
          <a:p>
            <a:pPr eaLnBrk="0" fontAlgn="base" hangingPunct="0">
              <a:spcBef>
                <a:spcPct val="0"/>
              </a:spcBef>
              <a:spcAft>
                <a:spcPct val="0"/>
              </a:spcAft>
            </a:pPr>
            <a:r>
              <a:rPr lang="en-US" altLang="en-US" b="1" dirty="0">
                <a:latin typeface="Arial" panose="020B0604020202020204" pitchFamily="34" charset="0"/>
              </a:rPr>
              <a:t>   Proactive Alerts:</a:t>
            </a:r>
            <a:r>
              <a:rPr lang="en-US" altLang="en-US" dirty="0">
                <a:latin typeface="Arial" panose="020B0604020202020204" pitchFamily="34" charset="0"/>
              </a:rPr>
              <a:t> Automatically detects and highlights anomalies such as frequent absences or tardiness, helping managers address issues before they escalate.</a:t>
            </a:r>
          </a:p>
          <a:p>
            <a:pPr eaLnBrk="0" fontAlgn="base" hangingPunct="0">
              <a:spcBef>
                <a:spcPct val="0"/>
              </a:spcBef>
              <a:spcAft>
                <a:spcPct val="0"/>
              </a:spcAf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User-Friendly Interface:</a:t>
            </a:r>
            <a:r>
              <a:rPr kumimoji="0" lang="en-US" altLang="en-US" sz="1800" b="0" i="0" u="none" strike="noStrike" cap="none" normalizeH="0" baseline="0" dirty="0">
                <a:ln>
                  <a:noFill/>
                </a:ln>
                <a:solidFill>
                  <a:schemeClr val="tx1"/>
                </a:solidFill>
                <a:effectLst/>
                <a:latin typeface="Arial" panose="020B0604020202020204" pitchFamily="34" charset="0"/>
              </a:rPr>
              <a:t> Intuitive design allows users to easily navigate, filter, and   interact with data, enhancing overall usability and efficiency.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570</Words>
  <Application>Microsoft Office PowerPoint</Application>
  <PresentationFormat>Widescreen</PresentationFormat>
  <Paragraphs>91</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  Managing and analyzing employee attendance data can be challenging due to the sheer volume and complexity of the information.  Traditional methods often result in cumbersome spreadsheets and static reports that make it difficult to quickly identify trends, spot anomalies, and make data-driven decisions.   There is a need for an efficient way to visualize attendance data to enhance the understanding of patterns such as absenteeism, punctuality, and overtime.   This will help HR and management teams to proactively address issues, optimize staffing, and improve overall workforce productivity.       </vt:lpstr>
      <vt:lpstr>PROJECT OVERVIEW  The Visualizing Employee Attendance project aims to develop an interactive dashboard that simplifies the analysis of attendance data. By aggregating data from various sources, the tool will offer dynamic charts and graphs to display key metrics like absenteeism, punctuality, and attendance trends. Designed for ease of use, the dashboard will allow HR and management to filter, analyze, and visualize data effectively. Additionally, it will feature alerts for anomalies and automated reporting to support informed decision-making and optimize workforce management.</vt:lpstr>
      <vt:lpstr> WHO ARE THE END USER?</vt:lpstr>
      <vt:lpstr>OUR SOLUTION AND ITS VALUE PROPOSITION          </vt:lpstr>
      <vt:lpstr>Dataset Description       </vt:lpstr>
      <vt:lpstr>THE "WOW" IN OUR SOLUTION      </vt:lpstr>
      <vt:lpstr>PowerPoint Presentation</vt:lpstr>
      <vt:lpstr>RESULTS  </vt:lpstr>
      <vt:lpstr>Conclusion  Employee attendance has been generally consistent, with most employees showing up regularly for work. However, there are a few instances of occasional absenteeism, which might be due to personal or health-related reasons. Overall, the attendance rate is satisfactory, indicating that employees are committed and reliable. Still, it could be beneficial to address any underlying issues contributing to the occasional absences to maintain or improve attendance levels.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user</dc:creator>
  <cp:lastModifiedBy>user</cp:lastModifiedBy>
  <cp:revision>24</cp:revision>
  <dcterms:modified xsi:type="dcterms:W3CDTF">2024-08-30T14:02:24Z</dcterms:modified>
</cp:coreProperties>
</file>