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2" r:id="rId5"/>
    <p:sldId id="263" r:id="rId6"/>
    <p:sldId id="264" r:id="rId7"/>
    <p:sldId id="257" r:id="rId8"/>
    <p:sldId id="259" r:id="rId9"/>
    <p:sldId id="260" r:id="rId10"/>
    <p:sldId id="266" r:id="rId11"/>
    <p:sldId id="267" r:id="rId12"/>
    <p:sldId id="268" r:id="rId13"/>
    <p:sldId id="270" r:id="rId14"/>
    <p:sldId id="269"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70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1" d="100"/>
          <a:sy n="81" d="100"/>
        </p:scale>
        <p:origin x="67"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F1F9-C49A-2883-07BA-2F34B917FF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9CC735-BE8A-C6BD-7961-563BFB7018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8BBA6A-331D-93CF-5585-DA0E93962006}"/>
              </a:ext>
            </a:extLst>
          </p:cNvPr>
          <p:cNvSpPr>
            <a:spLocks noGrp="1"/>
          </p:cNvSpPr>
          <p:nvPr>
            <p:ph type="dt" sz="half" idx="10"/>
          </p:nvPr>
        </p:nvSpPr>
        <p:spPr/>
        <p:txBody>
          <a:bodyPr/>
          <a:lstStyle/>
          <a:p>
            <a:fld id="{A9F3D38C-9E8E-4D00-9496-F8C39C57B233}" type="datetimeFigureOut">
              <a:rPr lang="en-IN" smtClean="0"/>
              <a:t>10-11-2023</a:t>
            </a:fld>
            <a:endParaRPr lang="en-IN"/>
          </a:p>
        </p:txBody>
      </p:sp>
      <p:sp>
        <p:nvSpPr>
          <p:cNvPr id="5" name="Footer Placeholder 4">
            <a:extLst>
              <a:ext uri="{FF2B5EF4-FFF2-40B4-BE49-F238E27FC236}">
                <a16:creationId xmlns:a16="http://schemas.microsoft.com/office/drawing/2014/main" id="{1061A492-695A-F6B2-DFC9-57B87A9C8A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53FE22-CAB4-EB69-BEDC-8657786CE257}"/>
              </a:ext>
            </a:extLst>
          </p:cNvPr>
          <p:cNvSpPr>
            <a:spLocks noGrp="1"/>
          </p:cNvSpPr>
          <p:nvPr>
            <p:ph type="sldNum" sz="quarter" idx="12"/>
          </p:nvPr>
        </p:nvSpPr>
        <p:spPr/>
        <p:txBody>
          <a:bodyPr/>
          <a:lstStyle/>
          <a:p>
            <a:fld id="{77A42396-951C-4818-8BCE-AE38A7966B5D}" type="slidenum">
              <a:rPr lang="en-IN" smtClean="0"/>
              <a:t>‹#›</a:t>
            </a:fld>
            <a:endParaRPr lang="en-IN"/>
          </a:p>
        </p:txBody>
      </p:sp>
    </p:spTree>
    <p:extLst>
      <p:ext uri="{BB962C8B-B14F-4D97-AF65-F5344CB8AC3E}">
        <p14:creationId xmlns:p14="http://schemas.microsoft.com/office/powerpoint/2010/main" val="1121145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ED0E-2B05-DA3B-8189-CEF69536EA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BB001C-88CF-4EC9-4508-65791FF3C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3921C3-A4D2-03E1-BC7C-EF737B576E67}"/>
              </a:ext>
            </a:extLst>
          </p:cNvPr>
          <p:cNvSpPr>
            <a:spLocks noGrp="1"/>
          </p:cNvSpPr>
          <p:nvPr>
            <p:ph type="dt" sz="half" idx="10"/>
          </p:nvPr>
        </p:nvSpPr>
        <p:spPr/>
        <p:txBody>
          <a:bodyPr/>
          <a:lstStyle/>
          <a:p>
            <a:fld id="{A9F3D38C-9E8E-4D00-9496-F8C39C57B233}" type="datetimeFigureOut">
              <a:rPr lang="en-IN" smtClean="0"/>
              <a:t>10-11-2023</a:t>
            </a:fld>
            <a:endParaRPr lang="en-IN"/>
          </a:p>
        </p:txBody>
      </p:sp>
      <p:sp>
        <p:nvSpPr>
          <p:cNvPr id="5" name="Footer Placeholder 4">
            <a:extLst>
              <a:ext uri="{FF2B5EF4-FFF2-40B4-BE49-F238E27FC236}">
                <a16:creationId xmlns:a16="http://schemas.microsoft.com/office/drawing/2014/main" id="{E8C6E98F-5C08-6A68-525C-D0086D1CF4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9F2B4F-A595-3AC2-311B-9CF0686EB4FE}"/>
              </a:ext>
            </a:extLst>
          </p:cNvPr>
          <p:cNvSpPr>
            <a:spLocks noGrp="1"/>
          </p:cNvSpPr>
          <p:nvPr>
            <p:ph type="sldNum" sz="quarter" idx="12"/>
          </p:nvPr>
        </p:nvSpPr>
        <p:spPr/>
        <p:txBody>
          <a:bodyPr/>
          <a:lstStyle/>
          <a:p>
            <a:fld id="{77A42396-951C-4818-8BCE-AE38A7966B5D}" type="slidenum">
              <a:rPr lang="en-IN" smtClean="0"/>
              <a:t>‹#›</a:t>
            </a:fld>
            <a:endParaRPr lang="en-IN"/>
          </a:p>
        </p:txBody>
      </p:sp>
    </p:spTree>
    <p:extLst>
      <p:ext uri="{BB962C8B-B14F-4D97-AF65-F5344CB8AC3E}">
        <p14:creationId xmlns:p14="http://schemas.microsoft.com/office/powerpoint/2010/main" val="2050795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2E208D-1377-E095-4C0C-AD3EA26335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8D3B2C-7122-9861-4881-B966D95D1C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FB94D9-7DE4-6F9C-28B0-C640A8E5E00F}"/>
              </a:ext>
            </a:extLst>
          </p:cNvPr>
          <p:cNvSpPr>
            <a:spLocks noGrp="1"/>
          </p:cNvSpPr>
          <p:nvPr>
            <p:ph type="dt" sz="half" idx="10"/>
          </p:nvPr>
        </p:nvSpPr>
        <p:spPr/>
        <p:txBody>
          <a:bodyPr/>
          <a:lstStyle/>
          <a:p>
            <a:fld id="{A9F3D38C-9E8E-4D00-9496-F8C39C57B233}" type="datetimeFigureOut">
              <a:rPr lang="en-IN" smtClean="0"/>
              <a:t>10-11-2023</a:t>
            </a:fld>
            <a:endParaRPr lang="en-IN"/>
          </a:p>
        </p:txBody>
      </p:sp>
      <p:sp>
        <p:nvSpPr>
          <p:cNvPr id="5" name="Footer Placeholder 4">
            <a:extLst>
              <a:ext uri="{FF2B5EF4-FFF2-40B4-BE49-F238E27FC236}">
                <a16:creationId xmlns:a16="http://schemas.microsoft.com/office/drawing/2014/main" id="{0FA5970F-E1CE-6935-C672-9B4570FA68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86D84-37EE-F71C-4877-654B47C795F7}"/>
              </a:ext>
            </a:extLst>
          </p:cNvPr>
          <p:cNvSpPr>
            <a:spLocks noGrp="1"/>
          </p:cNvSpPr>
          <p:nvPr>
            <p:ph type="sldNum" sz="quarter" idx="12"/>
          </p:nvPr>
        </p:nvSpPr>
        <p:spPr/>
        <p:txBody>
          <a:bodyPr/>
          <a:lstStyle/>
          <a:p>
            <a:fld id="{77A42396-951C-4818-8BCE-AE38A7966B5D}" type="slidenum">
              <a:rPr lang="en-IN" smtClean="0"/>
              <a:t>‹#›</a:t>
            </a:fld>
            <a:endParaRPr lang="en-IN"/>
          </a:p>
        </p:txBody>
      </p:sp>
    </p:spTree>
    <p:extLst>
      <p:ext uri="{BB962C8B-B14F-4D97-AF65-F5344CB8AC3E}">
        <p14:creationId xmlns:p14="http://schemas.microsoft.com/office/powerpoint/2010/main" val="3655369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A0A9A-91BC-D3FB-C9E9-9EF9120F5E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B96EFA-622E-E3FB-D14B-113BC4E5FB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386041-5269-37A8-EB11-B0ED60B2AD65}"/>
              </a:ext>
            </a:extLst>
          </p:cNvPr>
          <p:cNvSpPr>
            <a:spLocks noGrp="1"/>
          </p:cNvSpPr>
          <p:nvPr>
            <p:ph type="dt" sz="half" idx="10"/>
          </p:nvPr>
        </p:nvSpPr>
        <p:spPr/>
        <p:txBody>
          <a:bodyPr/>
          <a:lstStyle/>
          <a:p>
            <a:fld id="{A9F3D38C-9E8E-4D00-9496-F8C39C57B233}" type="datetimeFigureOut">
              <a:rPr lang="en-IN" smtClean="0"/>
              <a:t>10-11-2023</a:t>
            </a:fld>
            <a:endParaRPr lang="en-IN"/>
          </a:p>
        </p:txBody>
      </p:sp>
      <p:sp>
        <p:nvSpPr>
          <p:cNvPr id="5" name="Footer Placeholder 4">
            <a:extLst>
              <a:ext uri="{FF2B5EF4-FFF2-40B4-BE49-F238E27FC236}">
                <a16:creationId xmlns:a16="http://schemas.microsoft.com/office/drawing/2014/main" id="{2E3D99E0-54E2-E879-BB63-88E9AE6CC4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36C320-B7D9-D246-AD36-6BBC0C525F9F}"/>
              </a:ext>
            </a:extLst>
          </p:cNvPr>
          <p:cNvSpPr>
            <a:spLocks noGrp="1"/>
          </p:cNvSpPr>
          <p:nvPr>
            <p:ph type="sldNum" sz="quarter" idx="12"/>
          </p:nvPr>
        </p:nvSpPr>
        <p:spPr/>
        <p:txBody>
          <a:bodyPr/>
          <a:lstStyle/>
          <a:p>
            <a:fld id="{77A42396-951C-4818-8BCE-AE38A7966B5D}" type="slidenum">
              <a:rPr lang="en-IN" smtClean="0"/>
              <a:t>‹#›</a:t>
            </a:fld>
            <a:endParaRPr lang="en-IN"/>
          </a:p>
        </p:txBody>
      </p:sp>
    </p:spTree>
    <p:extLst>
      <p:ext uri="{BB962C8B-B14F-4D97-AF65-F5344CB8AC3E}">
        <p14:creationId xmlns:p14="http://schemas.microsoft.com/office/powerpoint/2010/main" val="34642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1F24-369F-6216-F018-57DE342982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3E6687-FE65-7AC0-4750-10AF0F810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7454D9-7CCD-7AD8-1FD8-E2297EF7E7BB}"/>
              </a:ext>
            </a:extLst>
          </p:cNvPr>
          <p:cNvSpPr>
            <a:spLocks noGrp="1"/>
          </p:cNvSpPr>
          <p:nvPr>
            <p:ph type="dt" sz="half" idx="10"/>
          </p:nvPr>
        </p:nvSpPr>
        <p:spPr/>
        <p:txBody>
          <a:bodyPr/>
          <a:lstStyle/>
          <a:p>
            <a:fld id="{A9F3D38C-9E8E-4D00-9496-F8C39C57B233}" type="datetimeFigureOut">
              <a:rPr lang="en-IN" smtClean="0"/>
              <a:t>10-11-2023</a:t>
            </a:fld>
            <a:endParaRPr lang="en-IN"/>
          </a:p>
        </p:txBody>
      </p:sp>
      <p:sp>
        <p:nvSpPr>
          <p:cNvPr id="5" name="Footer Placeholder 4">
            <a:extLst>
              <a:ext uri="{FF2B5EF4-FFF2-40B4-BE49-F238E27FC236}">
                <a16:creationId xmlns:a16="http://schemas.microsoft.com/office/drawing/2014/main" id="{9C53B993-0148-55A8-A35F-2F60364C67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1AA004-2DF3-6BC9-570B-4EA13B23157F}"/>
              </a:ext>
            </a:extLst>
          </p:cNvPr>
          <p:cNvSpPr>
            <a:spLocks noGrp="1"/>
          </p:cNvSpPr>
          <p:nvPr>
            <p:ph type="sldNum" sz="quarter" idx="12"/>
          </p:nvPr>
        </p:nvSpPr>
        <p:spPr/>
        <p:txBody>
          <a:bodyPr/>
          <a:lstStyle/>
          <a:p>
            <a:fld id="{77A42396-951C-4818-8BCE-AE38A7966B5D}" type="slidenum">
              <a:rPr lang="en-IN" smtClean="0"/>
              <a:t>‹#›</a:t>
            </a:fld>
            <a:endParaRPr lang="en-IN"/>
          </a:p>
        </p:txBody>
      </p:sp>
    </p:spTree>
    <p:extLst>
      <p:ext uri="{BB962C8B-B14F-4D97-AF65-F5344CB8AC3E}">
        <p14:creationId xmlns:p14="http://schemas.microsoft.com/office/powerpoint/2010/main" val="292568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6DB5-230D-BEFB-2ADD-49D152EADD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D341D1-EDBF-05A6-4AA3-F295DEBAE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06773C-76DF-2C6F-30C4-73CC197740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4967C2-5E20-42D4-BC71-3A1184D4EEF1}"/>
              </a:ext>
            </a:extLst>
          </p:cNvPr>
          <p:cNvSpPr>
            <a:spLocks noGrp="1"/>
          </p:cNvSpPr>
          <p:nvPr>
            <p:ph type="dt" sz="half" idx="10"/>
          </p:nvPr>
        </p:nvSpPr>
        <p:spPr/>
        <p:txBody>
          <a:bodyPr/>
          <a:lstStyle/>
          <a:p>
            <a:fld id="{A9F3D38C-9E8E-4D00-9496-F8C39C57B233}" type="datetimeFigureOut">
              <a:rPr lang="en-IN" smtClean="0"/>
              <a:t>10-11-2023</a:t>
            </a:fld>
            <a:endParaRPr lang="en-IN"/>
          </a:p>
        </p:txBody>
      </p:sp>
      <p:sp>
        <p:nvSpPr>
          <p:cNvPr id="6" name="Footer Placeholder 5">
            <a:extLst>
              <a:ext uri="{FF2B5EF4-FFF2-40B4-BE49-F238E27FC236}">
                <a16:creationId xmlns:a16="http://schemas.microsoft.com/office/drawing/2014/main" id="{F01783AB-358A-15D7-E08F-C93F48AA34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8EB131-359A-A653-FBE6-507C18AF7848}"/>
              </a:ext>
            </a:extLst>
          </p:cNvPr>
          <p:cNvSpPr>
            <a:spLocks noGrp="1"/>
          </p:cNvSpPr>
          <p:nvPr>
            <p:ph type="sldNum" sz="quarter" idx="12"/>
          </p:nvPr>
        </p:nvSpPr>
        <p:spPr/>
        <p:txBody>
          <a:bodyPr/>
          <a:lstStyle/>
          <a:p>
            <a:fld id="{77A42396-951C-4818-8BCE-AE38A7966B5D}" type="slidenum">
              <a:rPr lang="en-IN" smtClean="0"/>
              <a:t>‹#›</a:t>
            </a:fld>
            <a:endParaRPr lang="en-IN"/>
          </a:p>
        </p:txBody>
      </p:sp>
    </p:spTree>
    <p:extLst>
      <p:ext uri="{BB962C8B-B14F-4D97-AF65-F5344CB8AC3E}">
        <p14:creationId xmlns:p14="http://schemas.microsoft.com/office/powerpoint/2010/main" val="66313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07A7-AB6B-A4AA-C74D-F525C7BD8C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3B4DB5-C1A6-C45C-7E62-33089DD310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265423-F436-4807-79F4-FB7FB9BC83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B2632C-59AD-5162-2402-3270AD544C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FD5B95-C42B-DC87-4EDD-BF99DDD92A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7280F6-D224-EE2B-2B44-9A239956A35E}"/>
              </a:ext>
            </a:extLst>
          </p:cNvPr>
          <p:cNvSpPr>
            <a:spLocks noGrp="1"/>
          </p:cNvSpPr>
          <p:nvPr>
            <p:ph type="dt" sz="half" idx="10"/>
          </p:nvPr>
        </p:nvSpPr>
        <p:spPr/>
        <p:txBody>
          <a:bodyPr/>
          <a:lstStyle/>
          <a:p>
            <a:fld id="{A9F3D38C-9E8E-4D00-9496-F8C39C57B233}" type="datetimeFigureOut">
              <a:rPr lang="en-IN" smtClean="0"/>
              <a:t>10-11-2023</a:t>
            </a:fld>
            <a:endParaRPr lang="en-IN"/>
          </a:p>
        </p:txBody>
      </p:sp>
      <p:sp>
        <p:nvSpPr>
          <p:cNvPr id="8" name="Footer Placeholder 7">
            <a:extLst>
              <a:ext uri="{FF2B5EF4-FFF2-40B4-BE49-F238E27FC236}">
                <a16:creationId xmlns:a16="http://schemas.microsoft.com/office/drawing/2014/main" id="{6A79F3D6-FD43-23FE-0DC3-81EC98FEC6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E12ADE-1DA9-4F28-8288-1E5C02BCBD95}"/>
              </a:ext>
            </a:extLst>
          </p:cNvPr>
          <p:cNvSpPr>
            <a:spLocks noGrp="1"/>
          </p:cNvSpPr>
          <p:nvPr>
            <p:ph type="sldNum" sz="quarter" idx="12"/>
          </p:nvPr>
        </p:nvSpPr>
        <p:spPr/>
        <p:txBody>
          <a:bodyPr/>
          <a:lstStyle/>
          <a:p>
            <a:fld id="{77A42396-951C-4818-8BCE-AE38A7966B5D}" type="slidenum">
              <a:rPr lang="en-IN" smtClean="0"/>
              <a:t>‹#›</a:t>
            </a:fld>
            <a:endParaRPr lang="en-IN"/>
          </a:p>
        </p:txBody>
      </p:sp>
    </p:spTree>
    <p:extLst>
      <p:ext uri="{BB962C8B-B14F-4D97-AF65-F5344CB8AC3E}">
        <p14:creationId xmlns:p14="http://schemas.microsoft.com/office/powerpoint/2010/main" val="232033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3ACC-11FC-8B88-A683-2AF06947EA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266CB3-3F32-BDA6-813F-C32E68994325}"/>
              </a:ext>
            </a:extLst>
          </p:cNvPr>
          <p:cNvSpPr>
            <a:spLocks noGrp="1"/>
          </p:cNvSpPr>
          <p:nvPr>
            <p:ph type="dt" sz="half" idx="10"/>
          </p:nvPr>
        </p:nvSpPr>
        <p:spPr/>
        <p:txBody>
          <a:bodyPr/>
          <a:lstStyle/>
          <a:p>
            <a:fld id="{A9F3D38C-9E8E-4D00-9496-F8C39C57B233}" type="datetimeFigureOut">
              <a:rPr lang="en-IN" smtClean="0"/>
              <a:t>10-11-2023</a:t>
            </a:fld>
            <a:endParaRPr lang="en-IN"/>
          </a:p>
        </p:txBody>
      </p:sp>
      <p:sp>
        <p:nvSpPr>
          <p:cNvPr id="4" name="Footer Placeholder 3">
            <a:extLst>
              <a:ext uri="{FF2B5EF4-FFF2-40B4-BE49-F238E27FC236}">
                <a16:creationId xmlns:a16="http://schemas.microsoft.com/office/drawing/2014/main" id="{23438F45-B584-63BB-D79E-59DB81D4A9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6AEDEB-F533-9CA5-9A75-07EE105A9EAF}"/>
              </a:ext>
            </a:extLst>
          </p:cNvPr>
          <p:cNvSpPr>
            <a:spLocks noGrp="1"/>
          </p:cNvSpPr>
          <p:nvPr>
            <p:ph type="sldNum" sz="quarter" idx="12"/>
          </p:nvPr>
        </p:nvSpPr>
        <p:spPr/>
        <p:txBody>
          <a:bodyPr/>
          <a:lstStyle/>
          <a:p>
            <a:fld id="{77A42396-951C-4818-8BCE-AE38A7966B5D}" type="slidenum">
              <a:rPr lang="en-IN" smtClean="0"/>
              <a:t>‹#›</a:t>
            </a:fld>
            <a:endParaRPr lang="en-IN"/>
          </a:p>
        </p:txBody>
      </p:sp>
    </p:spTree>
    <p:extLst>
      <p:ext uri="{BB962C8B-B14F-4D97-AF65-F5344CB8AC3E}">
        <p14:creationId xmlns:p14="http://schemas.microsoft.com/office/powerpoint/2010/main" val="391351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AE63B7-BF8D-5B0C-BDA5-CB8FA18C9DD9}"/>
              </a:ext>
            </a:extLst>
          </p:cNvPr>
          <p:cNvSpPr>
            <a:spLocks noGrp="1"/>
          </p:cNvSpPr>
          <p:nvPr>
            <p:ph type="dt" sz="half" idx="10"/>
          </p:nvPr>
        </p:nvSpPr>
        <p:spPr/>
        <p:txBody>
          <a:bodyPr/>
          <a:lstStyle/>
          <a:p>
            <a:fld id="{A9F3D38C-9E8E-4D00-9496-F8C39C57B233}" type="datetimeFigureOut">
              <a:rPr lang="en-IN" smtClean="0"/>
              <a:t>10-11-2023</a:t>
            </a:fld>
            <a:endParaRPr lang="en-IN"/>
          </a:p>
        </p:txBody>
      </p:sp>
      <p:sp>
        <p:nvSpPr>
          <p:cNvPr id="3" name="Footer Placeholder 2">
            <a:extLst>
              <a:ext uri="{FF2B5EF4-FFF2-40B4-BE49-F238E27FC236}">
                <a16:creationId xmlns:a16="http://schemas.microsoft.com/office/drawing/2014/main" id="{A9EEF464-403A-EF68-D9CC-E3C7FC0049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B7971C-0920-C9AA-D5FB-A94A3C6232AF}"/>
              </a:ext>
            </a:extLst>
          </p:cNvPr>
          <p:cNvSpPr>
            <a:spLocks noGrp="1"/>
          </p:cNvSpPr>
          <p:nvPr>
            <p:ph type="sldNum" sz="quarter" idx="12"/>
          </p:nvPr>
        </p:nvSpPr>
        <p:spPr/>
        <p:txBody>
          <a:bodyPr/>
          <a:lstStyle/>
          <a:p>
            <a:fld id="{77A42396-951C-4818-8BCE-AE38A7966B5D}" type="slidenum">
              <a:rPr lang="en-IN" smtClean="0"/>
              <a:t>‹#›</a:t>
            </a:fld>
            <a:endParaRPr lang="en-IN"/>
          </a:p>
        </p:txBody>
      </p:sp>
    </p:spTree>
    <p:extLst>
      <p:ext uri="{BB962C8B-B14F-4D97-AF65-F5344CB8AC3E}">
        <p14:creationId xmlns:p14="http://schemas.microsoft.com/office/powerpoint/2010/main" val="377903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A83F1-EFFF-856B-B4AC-E4186E079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D214EF-7AD1-E430-8DF2-D90543539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4A4D4E-F1F9-1AF9-F5E0-F1C92E039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34A799-3AF3-8C83-03FA-B2C32777D538}"/>
              </a:ext>
            </a:extLst>
          </p:cNvPr>
          <p:cNvSpPr>
            <a:spLocks noGrp="1"/>
          </p:cNvSpPr>
          <p:nvPr>
            <p:ph type="dt" sz="half" idx="10"/>
          </p:nvPr>
        </p:nvSpPr>
        <p:spPr/>
        <p:txBody>
          <a:bodyPr/>
          <a:lstStyle/>
          <a:p>
            <a:fld id="{A9F3D38C-9E8E-4D00-9496-F8C39C57B233}" type="datetimeFigureOut">
              <a:rPr lang="en-IN" smtClean="0"/>
              <a:t>10-11-2023</a:t>
            </a:fld>
            <a:endParaRPr lang="en-IN"/>
          </a:p>
        </p:txBody>
      </p:sp>
      <p:sp>
        <p:nvSpPr>
          <p:cNvPr id="6" name="Footer Placeholder 5">
            <a:extLst>
              <a:ext uri="{FF2B5EF4-FFF2-40B4-BE49-F238E27FC236}">
                <a16:creationId xmlns:a16="http://schemas.microsoft.com/office/drawing/2014/main" id="{63CA96D7-F8C9-8F5A-15B6-83A05C352F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71EDCB-8C7D-7B92-3CB3-C065355D416C}"/>
              </a:ext>
            </a:extLst>
          </p:cNvPr>
          <p:cNvSpPr>
            <a:spLocks noGrp="1"/>
          </p:cNvSpPr>
          <p:nvPr>
            <p:ph type="sldNum" sz="quarter" idx="12"/>
          </p:nvPr>
        </p:nvSpPr>
        <p:spPr/>
        <p:txBody>
          <a:bodyPr/>
          <a:lstStyle/>
          <a:p>
            <a:fld id="{77A42396-951C-4818-8BCE-AE38A7966B5D}" type="slidenum">
              <a:rPr lang="en-IN" smtClean="0"/>
              <a:t>‹#›</a:t>
            </a:fld>
            <a:endParaRPr lang="en-IN"/>
          </a:p>
        </p:txBody>
      </p:sp>
    </p:spTree>
    <p:extLst>
      <p:ext uri="{BB962C8B-B14F-4D97-AF65-F5344CB8AC3E}">
        <p14:creationId xmlns:p14="http://schemas.microsoft.com/office/powerpoint/2010/main" val="20711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165B-12A3-C08C-11C1-1A2CF186ED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857829-A2D0-7747-525E-15A96D3B3B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510E2-ACB2-1195-4960-412284219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B84DC-610D-59AD-AA7D-1795427F859A}"/>
              </a:ext>
            </a:extLst>
          </p:cNvPr>
          <p:cNvSpPr>
            <a:spLocks noGrp="1"/>
          </p:cNvSpPr>
          <p:nvPr>
            <p:ph type="dt" sz="half" idx="10"/>
          </p:nvPr>
        </p:nvSpPr>
        <p:spPr/>
        <p:txBody>
          <a:bodyPr/>
          <a:lstStyle/>
          <a:p>
            <a:fld id="{A9F3D38C-9E8E-4D00-9496-F8C39C57B233}" type="datetimeFigureOut">
              <a:rPr lang="en-IN" smtClean="0"/>
              <a:t>10-11-2023</a:t>
            </a:fld>
            <a:endParaRPr lang="en-IN"/>
          </a:p>
        </p:txBody>
      </p:sp>
      <p:sp>
        <p:nvSpPr>
          <p:cNvPr id="6" name="Footer Placeholder 5">
            <a:extLst>
              <a:ext uri="{FF2B5EF4-FFF2-40B4-BE49-F238E27FC236}">
                <a16:creationId xmlns:a16="http://schemas.microsoft.com/office/drawing/2014/main" id="{BD1A3A70-EF82-590E-7441-576F9F749D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2D3AD7-8AD4-9DCA-0741-BE8EE02AA5CA}"/>
              </a:ext>
            </a:extLst>
          </p:cNvPr>
          <p:cNvSpPr>
            <a:spLocks noGrp="1"/>
          </p:cNvSpPr>
          <p:nvPr>
            <p:ph type="sldNum" sz="quarter" idx="12"/>
          </p:nvPr>
        </p:nvSpPr>
        <p:spPr/>
        <p:txBody>
          <a:bodyPr/>
          <a:lstStyle/>
          <a:p>
            <a:fld id="{77A42396-951C-4818-8BCE-AE38A7966B5D}" type="slidenum">
              <a:rPr lang="en-IN" smtClean="0"/>
              <a:t>‹#›</a:t>
            </a:fld>
            <a:endParaRPr lang="en-IN"/>
          </a:p>
        </p:txBody>
      </p:sp>
    </p:spTree>
    <p:extLst>
      <p:ext uri="{BB962C8B-B14F-4D97-AF65-F5344CB8AC3E}">
        <p14:creationId xmlns:p14="http://schemas.microsoft.com/office/powerpoint/2010/main" val="1800019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672183-4CFD-BD74-B7B2-10EC5501D7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620245-7539-01B7-7612-DFFBC707F9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09D21C-6CE4-30A5-BB42-E2A5B675FC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3D38C-9E8E-4D00-9496-F8C39C57B233}" type="datetimeFigureOut">
              <a:rPr lang="en-IN" smtClean="0"/>
              <a:t>10-11-2023</a:t>
            </a:fld>
            <a:endParaRPr lang="en-IN"/>
          </a:p>
        </p:txBody>
      </p:sp>
      <p:sp>
        <p:nvSpPr>
          <p:cNvPr id="5" name="Footer Placeholder 4">
            <a:extLst>
              <a:ext uri="{FF2B5EF4-FFF2-40B4-BE49-F238E27FC236}">
                <a16:creationId xmlns:a16="http://schemas.microsoft.com/office/drawing/2014/main" id="{9B51D92B-EAAF-69EF-3D78-3CF5F91C82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50E61F-69AC-38C0-D846-9A73D263CF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42396-951C-4818-8BCE-AE38A7966B5D}" type="slidenum">
              <a:rPr lang="en-IN" smtClean="0"/>
              <a:t>‹#›</a:t>
            </a:fld>
            <a:endParaRPr lang="en-IN"/>
          </a:p>
        </p:txBody>
      </p:sp>
    </p:spTree>
    <p:extLst>
      <p:ext uri="{BB962C8B-B14F-4D97-AF65-F5344CB8AC3E}">
        <p14:creationId xmlns:p14="http://schemas.microsoft.com/office/powerpoint/2010/main" val="1381438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BFA3-CF64-DB3A-1109-1D54E3CDE79E}"/>
              </a:ext>
            </a:extLst>
          </p:cNvPr>
          <p:cNvSpPr>
            <a:spLocks noGrp="1"/>
          </p:cNvSpPr>
          <p:nvPr>
            <p:ph type="ctrTitle"/>
          </p:nvPr>
        </p:nvSpPr>
        <p:spPr/>
        <p:txBody>
          <a:bodyPr/>
          <a:lstStyle/>
          <a:p>
            <a:r>
              <a:rPr lang="en-IN" dirty="0"/>
              <a:t>DBMS</a:t>
            </a:r>
          </a:p>
        </p:txBody>
      </p:sp>
      <p:sp>
        <p:nvSpPr>
          <p:cNvPr id="3" name="Subtitle 2">
            <a:extLst>
              <a:ext uri="{FF2B5EF4-FFF2-40B4-BE49-F238E27FC236}">
                <a16:creationId xmlns:a16="http://schemas.microsoft.com/office/drawing/2014/main" id="{17A9F624-9597-01FF-2507-D5203084B92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03181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RDBMS?</a:t>
            </a:r>
          </a:p>
        </p:txBody>
      </p:sp>
      <p:sp>
        <p:nvSpPr>
          <p:cNvPr id="3" name="Content Placeholder 2"/>
          <p:cNvSpPr>
            <a:spLocks noGrp="1"/>
          </p:cNvSpPr>
          <p:nvPr>
            <p:ph idx="1"/>
          </p:nvPr>
        </p:nvSpPr>
        <p:spPr/>
        <p:txBody>
          <a:bodyPr/>
          <a:lstStyle/>
          <a:p>
            <a:r>
              <a:rPr lang="en-US" dirty="0"/>
              <a:t>RDBMS stands for </a:t>
            </a:r>
            <a:r>
              <a:rPr lang="en-US" b="1" dirty="0"/>
              <a:t>R</a:t>
            </a:r>
            <a:r>
              <a:rPr lang="en-US" dirty="0"/>
              <a:t>elational </a:t>
            </a:r>
            <a:r>
              <a:rPr lang="en-US" b="1" dirty="0"/>
              <a:t>D</a:t>
            </a:r>
            <a:r>
              <a:rPr lang="en-US" dirty="0"/>
              <a:t>atabase </a:t>
            </a:r>
            <a:r>
              <a:rPr lang="en-US" b="1" dirty="0"/>
              <a:t>M</a:t>
            </a:r>
            <a:r>
              <a:rPr lang="en-US" dirty="0"/>
              <a:t>anagement </a:t>
            </a:r>
            <a:r>
              <a:rPr lang="en-US" b="1" dirty="0"/>
              <a:t>S</a:t>
            </a:r>
            <a:r>
              <a:rPr lang="en-US" dirty="0"/>
              <a:t>ystem. RDBMS is the basis for SQL, and for all modern database systems like MS SQL Server, IBM DB2, Oracle, MySQL, and Microsoft Access.</a:t>
            </a:r>
          </a:p>
          <a:p>
            <a:endParaRPr lang="en-US" dirty="0"/>
          </a:p>
          <a:p>
            <a:r>
              <a:rPr lang="en-US" dirty="0"/>
              <a:t>A Relational database management system (RDBMS) is a database management system (DBMS) that is based on the relational model as introduced by E. F. </a:t>
            </a:r>
            <a:r>
              <a:rPr lang="en-US" dirty="0" err="1"/>
              <a:t>Codd</a:t>
            </a:r>
            <a:r>
              <a:rPr lang="en-US" dirty="0"/>
              <a:t> in 1970.</a:t>
            </a:r>
          </a:p>
        </p:txBody>
      </p:sp>
    </p:spTree>
    <p:extLst>
      <p:ext uri="{BB962C8B-B14F-4D97-AF65-F5344CB8AC3E}">
        <p14:creationId xmlns:p14="http://schemas.microsoft.com/office/powerpoint/2010/main" val="1685606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6114" y="1865746"/>
            <a:ext cx="5473385" cy="3544069"/>
          </a:xfrm>
          <a:prstGeom prst="rect">
            <a:avLst/>
          </a:prstGeom>
          <a:ln w="57150">
            <a:solidFill>
              <a:schemeClr val="accent1"/>
            </a:solidFill>
          </a:ln>
        </p:spPr>
      </p:pic>
      <p:sp>
        <p:nvSpPr>
          <p:cNvPr id="5" name="Flowchart: Sequential Access Storage 4"/>
          <p:cNvSpPr/>
          <p:nvPr/>
        </p:nvSpPr>
        <p:spPr>
          <a:xfrm>
            <a:off x="387927" y="1173017"/>
            <a:ext cx="2641600" cy="1200727"/>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a:t>
            </a:r>
          </a:p>
        </p:txBody>
      </p:sp>
      <p:sp>
        <p:nvSpPr>
          <p:cNvPr id="6" name="Oval Callout 5"/>
          <p:cNvSpPr/>
          <p:nvPr/>
        </p:nvSpPr>
        <p:spPr>
          <a:xfrm>
            <a:off x="6077527" y="341745"/>
            <a:ext cx="2715491" cy="83127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Fields</a:t>
            </a:r>
          </a:p>
        </p:txBody>
      </p:sp>
      <p:cxnSp>
        <p:nvCxnSpPr>
          <p:cNvPr id="8" name="Straight Connector 7"/>
          <p:cNvCxnSpPr>
            <a:stCxn id="6" idx="8"/>
          </p:cNvCxnSpPr>
          <p:nvPr/>
        </p:nvCxnSpPr>
        <p:spPr>
          <a:xfrm flipH="1">
            <a:off x="4036291" y="1276926"/>
            <a:ext cx="2833263" cy="819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8"/>
          </p:cNvCxnSpPr>
          <p:nvPr/>
        </p:nvCxnSpPr>
        <p:spPr>
          <a:xfrm flipH="1">
            <a:off x="4895273" y="1276926"/>
            <a:ext cx="1974281" cy="819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6636326" y="1313871"/>
            <a:ext cx="233228" cy="667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8"/>
          </p:cNvCxnSpPr>
          <p:nvPr/>
        </p:nvCxnSpPr>
        <p:spPr>
          <a:xfrm>
            <a:off x="6869554" y="1276926"/>
            <a:ext cx="972119" cy="819729"/>
          </a:xfrm>
          <a:prstGeom prst="line">
            <a:avLst/>
          </a:prstGeom>
        </p:spPr>
        <p:style>
          <a:lnRef idx="1">
            <a:schemeClr val="accent1"/>
          </a:lnRef>
          <a:fillRef idx="0">
            <a:schemeClr val="accent1"/>
          </a:fillRef>
          <a:effectRef idx="0">
            <a:schemeClr val="accent1"/>
          </a:effectRef>
          <a:fontRef idx="minor">
            <a:schemeClr val="tx1"/>
          </a:fontRef>
        </p:style>
      </p:cxnSp>
      <p:sp>
        <p:nvSpPr>
          <p:cNvPr id="16" name="Flowchart: Terminator 15"/>
          <p:cNvSpPr/>
          <p:nvPr/>
        </p:nvSpPr>
        <p:spPr>
          <a:xfrm>
            <a:off x="2780145" y="3149600"/>
            <a:ext cx="6012873" cy="332509"/>
          </a:xfrm>
          <a:prstGeom prst="flowChartTerminator">
            <a:avLst/>
          </a:prstGeom>
          <a:solidFill>
            <a:schemeClr val="accent1">
              <a:alpha val="31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Callout 16"/>
          <p:cNvSpPr/>
          <p:nvPr/>
        </p:nvSpPr>
        <p:spPr>
          <a:xfrm rot="796801">
            <a:off x="8591212" y="1990607"/>
            <a:ext cx="2449483" cy="1168400"/>
          </a:xfrm>
          <a:prstGeom prst="wedgeEllipseCallout">
            <a:avLst>
              <a:gd name="adj1" fmla="val -34106"/>
              <a:gd name="adj2" fmla="val 788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Record</a:t>
            </a:r>
          </a:p>
        </p:txBody>
      </p:sp>
      <p:sp>
        <p:nvSpPr>
          <p:cNvPr id="2" name="Rectangle 1">
            <a:extLst>
              <a:ext uri="{FF2B5EF4-FFF2-40B4-BE49-F238E27FC236}">
                <a16:creationId xmlns:a16="http://schemas.microsoft.com/office/drawing/2014/main" id="{04968150-DBC1-479D-ACFB-2DB35A6D6BAE}"/>
              </a:ext>
            </a:extLst>
          </p:cNvPr>
          <p:cNvSpPr/>
          <p:nvPr/>
        </p:nvSpPr>
        <p:spPr>
          <a:xfrm>
            <a:off x="106533" y="3826276"/>
            <a:ext cx="2423604" cy="2246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Degree:</a:t>
            </a:r>
          </a:p>
          <a:p>
            <a:r>
              <a:rPr lang="en-US" dirty="0"/>
              <a:t>The total number of attributes that comprise a relation is known as the degree of the table.</a:t>
            </a:r>
            <a:br>
              <a:rPr lang="en-US" dirty="0"/>
            </a:br>
            <a:r>
              <a:rPr lang="en-US" dirty="0" err="1"/>
              <a:t>Eg</a:t>
            </a:r>
            <a:r>
              <a:rPr lang="en-US" dirty="0"/>
              <a:t>: Here the degree is 6</a:t>
            </a:r>
          </a:p>
        </p:txBody>
      </p:sp>
      <p:sp>
        <p:nvSpPr>
          <p:cNvPr id="3" name="Rectangle 2">
            <a:extLst>
              <a:ext uri="{FF2B5EF4-FFF2-40B4-BE49-F238E27FC236}">
                <a16:creationId xmlns:a16="http://schemas.microsoft.com/office/drawing/2014/main" id="{83387CE1-3745-42C3-8118-0C7048081D05}"/>
              </a:ext>
            </a:extLst>
          </p:cNvPr>
          <p:cNvSpPr/>
          <p:nvPr/>
        </p:nvSpPr>
        <p:spPr>
          <a:xfrm>
            <a:off x="8984202" y="3701988"/>
            <a:ext cx="2858610" cy="2681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Cardinality:</a:t>
            </a:r>
          </a:p>
          <a:p>
            <a:r>
              <a:rPr lang="en-US" dirty="0"/>
              <a:t>The total number of tuples at any one time in a relation is known as the table's cardinality. The relation whose cardinality is 0 is called an empty table. Here the cardinality is 8.</a:t>
            </a:r>
          </a:p>
        </p:txBody>
      </p:sp>
    </p:spTree>
    <p:extLst>
      <p:ext uri="{BB962C8B-B14F-4D97-AF65-F5344CB8AC3E}">
        <p14:creationId xmlns:p14="http://schemas.microsoft.com/office/powerpoint/2010/main" val="2340755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0221E-8CA6-4B39-B130-DEB114583612}"/>
              </a:ext>
            </a:extLst>
          </p:cNvPr>
          <p:cNvSpPr>
            <a:spLocks noGrp="1"/>
          </p:cNvSpPr>
          <p:nvPr>
            <p:ph type="title"/>
          </p:nvPr>
        </p:nvSpPr>
        <p:spPr>
          <a:xfrm>
            <a:off x="838200" y="329614"/>
            <a:ext cx="10515600" cy="611419"/>
          </a:xfrm>
          <a:solidFill>
            <a:schemeClr val="accent2"/>
          </a:solidFill>
        </p:spPr>
        <p:txBody>
          <a:bodyPr>
            <a:normAutofit fontScale="90000"/>
          </a:bodyPr>
          <a:lstStyle/>
          <a:p>
            <a:r>
              <a:rPr lang="en-US" b="1" dirty="0"/>
              <a:t>Primary key Vs Foreign Key</a:t>
            </a:r>
            <a:endParaRPr lang="en-IN" dirty="0"/>
          </a:p>
        </p:txBody>
      </p:sp>
      <p:pic>
        <p:nvPicPr>
          <p:cNvPr id="1026" name="Picture 2" descr="https://miro.medium.com/v2/resize:fit:875/1*wr_PNTP9fQHxXeMydaSfnQ.jpeg">
            <a:extLst>
              <a:ext uri="{FF2B5EF4-FFF2-40B4-BE49-F238E27FC236}">
                <a16:creationId xmlns:a16="http://schemas.microsoft.com/office/drawing/2014/main" id="{BC70BACD-A650-4235-B0BB-EB9295EE8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2887" y="3585161"/>
            <a:ext cx="8334375" cy="29432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C157A57-0938-444B-824C-4B44509968C6}"/>
              </a:ext>
            </a:extLst>
          </p:cNvPr>
          <p:cNvSpPr/>
          <p:nvPr/>
        </p:nvSpPr>
        <p:spPr>
          <a:xfrm>
            <a:off x="482353" y="1577085"/>
            <a:ext cx="4631185" cy="1477328"/>
          </a:xfrm>
          <a:prstGeom prst="rect">
            <a:avLst/>
          </a:prstGeom>
        </p:spPr>
        <p:txBody>
          <a:bodyPr wrap="square">
            <a:spAutoFit/>
          </a:bodyPr>
          <a:lstStyle/>
          <a:p>
            <a:r>
              <a:rPr lang="en-US" b="1" dirty="0">
                <a:solidFill>
                  <a:srgbClr val="3A3A3A"/>
                </a:solidFill>
                <a:latin typeface="Open Sans"/>
              </a:rPr>
              <a:t>The primary key </a:t>
            </a:r>
            <a:r>
              <a:rPr lang="en-US" dirty="0">
                <a:solidFill>
                  <a:srgbClr val="3A3A3A"/>
                </a:solidFill>
                <a:latin typeface="Open Sans"/>
              </a:rPr>
              <a:t>finds out the similarity in the relationship. For the entire table, there is only one primary key. Every table has got a particular primary key that cannot be shared by other tables.</a:t>
            </a:r>
            <a:endParaRPr lang="en-IN" dirty="0"/>
          </a:p>
        </p:txBody>
      </p:sp>
      <p:sp>
        <p:nvSpPr>
          <p:cNvPr id="5" name="Rectangle 4">
            <a:extLst>
              <a:ext uri="{FF2B5EF4-FFF2-40B4-BE49-F238E27FC236}">
                <a16:creationId xmlns:a16="http://schemas.microsoft.com/office/drawing/2014/main" id="{4754C96D-29EB-4B8A-B3B0-06DC12FE599F}"/>
              </a:ext>
            </a:extLst>
          </p:cNvPr>
          <p:cNvSpPr/>
          <p:nvPr/>
        </p:nvSpPr>
        <p:spPr>
          <a:xfrm>
            <a:off x="5888854" y="1184675"/>
            <a:ext cx="6096000" cy="1754326"/>
          </a:xfrm>
          <a:prstGeom prst="rect">
            <a:avLst/>
          </a:prstGeom>
        </p:spPr>
        <p:txBody>
          <a:bodyPr>
            <a:spAutoFit/>
          </a:bodyPr>
          <a:lstStyle/>
          <a:p>
            <a:r>
              <a:rPr lang="en-US" b="1" dirty="0">
                <a:solidFill>
                  <a:srgbClr val="3A3A3A"/>
                </a:solidFill>
                <a:latin typeface="Open Sans"/>
              </a:rPr>
              <a:t>The foreign key </a:t>
            </a:r>
            <a:r>
              <a:rPr lang="en-US" dirty="0">
                <a:solidFill>
                  <a:srgbClr val="3A3A3A"/>
                </a:solidFill>
                <a:latin typeface="Open Sans"/>
              </a:rPr>
              <a:t>is a key used for a different table of data which is referred by the primary key. There are many foreign keys for a single table. It depends on the primary key and its decision to refer those foreign keys to the table. Every foreign key can be shared and it speaks about the coordination among the data of different tables.</a:t>
            </a:r>
            <a:endParaRPr lang="en-IN" dirty="0"/>
          </a:p>
        </p:txBody>
      </p:sp>
    </p:spTree>
    <p:extLst>
      <p:ext uri="{BB962C8B-B14F-4D97-AF65-F5344CB8AC3E}">
        <p14:creationId xmlns:p14="http://schemas.microsoft.com/office/powerpoint/2010/main" val="3786846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DC877-CB6C-4DE9-9D92-194C22C919FB}"/>
              </a:ext>
            </a:extLst>
          </p:cNvPr>
          <p:cNvSpPr>
            <a:spLocks noGrp="1"/>
          </p:cNvSpPr>
          <p:nvPr>
            <p:ph type="title"/>
          </p:nvPr>
        </p:nvSpPr>
        <p:spPr>
          <a:xfrm>
            <a:off x="838200" y="365126"/>
            <a:ext cx="10515600" cy="638052"/>
          </a:xfrm>
          <a:solidFill>
            <a:schemeClr val="accent2"/>
          </a:solidFill>
        </p:spPr>
        <p:txBody>
          <a:bodyPr>
            <a:normAutofit fontScale="90000"/>
          </a:bodyPr>
          <a:lstStyle/>
          <a:p>
            <a:r>
              <a:rPr lang="en-IN" b="1" dirty="0"/>
              <a:t>Normalization</a:t>
            </a:r>
            <a:endParaRPr lang="en-IN" dirty="0"/>
          </a:p>
        </p:txBody>
      </p:sp>
      <p:sp>
        <p:nvSpPr>
          <p:cNvPr id="4" name="Rectangle 3">
            <a:extLst>
              <a:ext uri="{FF2B5EF4-FFF2-40B4-BE49-F238E27FC236}">
                <a16:creationId xmlns:a16="http://schemas.microsoft.com/office/drawing/2014/main" id="{8E072FB1-47E5-4C1B-9239-59D2F87E1648}"/>
              </a:ext>
            </a:extLst>
          </p:cNvPr>
          <p:cNvSpPr/>
          <p:nvPr/>
        </p:nvSpPr>
        <p:spPr>
          <a:xfrm>
            <a:off x="838199" y="1266366"/>
            <a:ext cx="3565125" cy="2585323"/>
          </a:xfrm>
          <a:prstGeom prst="rect">
            <a:avLst/>
          </a:prstGeom>
        </p:spPr>
        <p:txBody>
          <a:bodyPr wrap="square">
            <a:spAutoFit/>
          </a:bodyPr>
          <a:lstStyle/>
          <a:p>
            <a:r>
              <a:rPr lang="en-US" b="1" dirty="0"/>
              <a:t>Normalization</a:t>
            </a:r>
            <a:r>
              <a:rPr lang="en-US" dirty="0"/>
              <a:t> is the process of organizing data into a related table; it also eliminates redundancy and increases the integrity which improves performance of the query. </a:t>
            </a:r>
            <a:r>
              <a:rPr lang="en-US"/>
              <a:t>To normalize a database, we divide the database into tables and establish relationships between the tables.</a:t>
            </a:r>
            <a:endParaRPr lang="en-IN" dirty="0"/>
          </a:p>
        </p:txBody>
      </p:sp>
      <p:pic>
        <p:nvPicPr>
          <p:cNvPr id="2050" name="Picture 2" descr="Normalization Steps">
            <a:extLst>
              <a:ext uri="{FF2B5EF4-FFF2-40B4-BE49-F238E27FC236}">
                <a16:creationId xmlns:a16="http://schemas.microsoft.com/office/drawing/2014/main" id="{0F9247B3-687C-4904-9C31-58DB78A76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3883" y="1028513"/>
            <a:ext cx="6868117" cy="5691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08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AFC9-DEB5-4489-9EC5-80D4D0B09621}"/>
              </a:ext>
            </a:extLst>
          </p:cNvPr>
          <p:cNvSpPr>
            <a:spLocks noGrp="1"/>
          </p:cNvSpPr>
          <p:nvPr>
            <p:ph type="title"/>
          </p:nvPr>
        </p:nvSpPr>
        <p:spPr/>
        <p:txBody>
          <a:bodyPr/>
          <a:lstStyle/>
          <a:p>
            <a:r>
              <a:rPr lang="en-IN" b="1" dirty="0"/>
              <a:t>First Normal Form (1NF)</a:t>
            </a:r>
            <a:endParaRPr lang="en-IN" dirty="0"/>
          </a:p>
        </p:txBody>
      </p:sp>
      <p:sp>
        <p:nvSpPr>
          <p:cNvPr id="4" name="Rectangle 3">
            <a:extLst>
              <a:ext uri="{FF2B5EF4-FFF2-40B4-BE49-F238E27FC236}">
                <a16:creationId xmlns:a16="http://schemas.microsoft.com/office/drawing/2014/main" id="{67893C55-01AD-47F5-83C8-908A7E256B9F}"/>
              </a:ext>
            </a:extLst>
          </p:cNvPr>
          <p:cNvSpPr/>
          <p:nvPr/>
        </p:nvSpPr>
        <p:spPr>
          <a:xfrm>
            <a:off x="943992" y="2044005"/>
            <a:ext cx="10836676"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374151"/>
                </a:solidFill>
                <a:latin typeface="Söhne"/>
              </a:rPr>
              <a:t>A relation is in 1NF if it only contains atomic (indivisible) values, and there are no repeating groups or arrays.</a:t>
            </a:r>
          </a:p>
          <a:p>
            <a:pPr marL="285750" indent="-285750">
              <a:buFont typeface="Arial" panose="020B0604020202020204" pitchFamily="34" charset="0"/>
              <a:buChar char="•"/>
            </a:pPr>
            <a:endParaRPr lang="en-US" dirty="0">
              <a:solidFill>
                <a:srgbClr val="374151"/>
              </a:solidFill>
              <a:latin typeface="Söhne"/>
            </a:endParaRPr>
          </a:p>
          <a:p>
            <a:pPr marL="285750" indent="-285750">
              <a:buFont typeface="Arial" panose="020B0604020202020204" pitchFamily="34" charset="0"/>
              <a:buChar char="•"/>
            </a:pPr>
            <a:r>
              <a:rPr lang="en-US" dirty="0">
                <a:solidFill>
                  <a:srgbClr val="374151"/>
                </a:solidFill>
                <a:latin typeface="Söhne"/>
              </a:rPr>
              <a:t>Each column in a 1NF table must have a unique name.</a:t>
            </a:r>
            <a:endParaRPr lang="en-US" b="0" i="0" dirty="0">
              <a:solidFill>
                <a:srgbClr val="374151"/>
              </a:solidFill>
              <a:effectLst/>
              <a:latin typeface="Söhne"/>
            </a:endParaRPr>
          </a:p>
        </p:txBody>
      </p:sp>
      <p:graphicFrame>
        <p:nvGraphicFramePr>
          <p:cNvPr id="5" name="Table 4">
            <a:extLst>
              <a:ext uri="{FF2B5EF4-FFF2-40B4-BE49-F238E27FC236}">
                <a16:creationId xmlns:a16="http://schemas.microsoft.com/office/drawing/2014/main" id="{67B22DAB-A137-4722-950F-117E9F29868A}"/>
              </a:ext>
            </a:extLst>
          </p:cNvPr>
          <p:cNvGraphicFramePr>
            <a:graphicFrameLocks noGrp="1"/>
          </p:cNvGraphicFramePr>
          <p:nvPr>
            <p:extLst>
              <p:ext uri="{D42A27DB-BD31-4B8C-83A1-F6EECF244321}">
                <p14:modId xmlns:p14="http://schemas.microsoft.com/office/powerpoint/2010/main" val="3662901435"/>
              </p:ext>
            </p:extLst>
          </p:nvPr>
        </p:nvGraphicFramePr>
        <p:xfrm>
          <a:off x="838200" y="4243982"/>
          <a:ext cx="4930140" cy="1097280"/>
        </p:xfrm>
        <a:graphic>
          <a:graphicData uri="http://schemas.openxmlformats.org/drawingml/2006/table">
            <a:tbl>
              <a:tblPr/>
              <a:tblGrid>
                <a:gridCol w="2465070">
                  <a:extLst>
                    <a:ext uri="{9D8B030D-6E8A-4147-A177-3AD203B41FA5}">
                      <a16:colId xmlns:a16="http://schemas.microsoft.com/office/drawing/2014/main" val="1452118101"/>
                    </a:ext>
                  </a:extLst>
                </a:gridCol>
                <a:gridCol w="2465070">
                  <a:extLst>
                    <a:ext uri="{9D8B030D-6E8A-4147-A177-3AD203B41FA5}">
                      <a16:colId xmlns:a16="http://schemas.microsoft.com/office/drawing/2014/main" val="3589324161"/>
                    </a:ext>
                  </a:extLst>
                </a:gridCol>
              </a:tblGrid>
              <a:tr h="0">
                <a:tc>
                  <a:txBody>
                    <a:bodyPr/>
                    <a:lstStyle/>
                    <a:p>
                      <a:pPr fontAlgn="b"/>
                      <a:r>
                        <a:rPr lang="en-IN" b="1">
                          <a:effectLst/>
                        </a:rPr>
                        <a:t>StudentID</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Courses</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679272814"/>
                  </a:ext>
                </a:extLst>
              </a:tr>
              <a:tr h="0">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Math, Science, History</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945530920"/>
                  </a:ext>
                </a:extLst>
              </a:tr>
              <a:tr h="0">
                <a:tc>
                  <a:txBody>
                    <a:bodyPr/>
                    <a:lstStyle/>
                    <a:p>
                      <a:pPr fontAlgn="base"/>
                      <a:r>
                        <a:rPr lang="en-IN">
                          <a:effectLst/>
                        </a:rPr>
                        <a:t>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English, Math</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467950029"/>
                  </a:ext>
                </a:extLst>
              </a:tr>
            </a:tbl>
          </a:graphicData>
        </a:graphic>
      </p:graphicFrame>
      <p:graphicFrame>
        <p:nvGraphicFramePr>
          <p:cNvPr id="6" name="Table 5">
            <a:extLst>
              <a:ext uri="{FF2B5EF4-FFF2-40B4-BE49-F238E27FC236}">
                <a16:creationId xmlns:a16="http://schemas.microsoft.com/office/drawing/2014/main" id="{25DBB903-A5B9-4513-B5C7-83210E04A782}"/>
              </a:ext>
            </a:extLst>
          </p:cNvPr>
          <p:cNvGraphicFramePr>
            <a:graphicFrameLocks noGrp="1"/>
          </p:cNvGraphicFramePr>
          <p:nvPr>
            <p:extLst>
              <p:ext uri="{D42A27DB-BD31-4B8C-83A1-F6EECF244321}">
                <p14:modId xmlns:p14="http://schemas.microsoft.com/office/powerpoint/2010/main" val="2018168706"/>
              </p:ext>
            </p:extLst>
          </p:nvPr>
        </p:nvGraphicFramePr>
        <p:xfrm>
          <a:off x="7039992" y="3429000"/>
          <a:ext cx="4930140" cy="2194560"/>
        </p:xfrm>
        <a:graphic>
          <a:graphicData uri="http://schemas.openxmlformats.org/drawingml/2006/table">
            <a:tbl>
              <a:tblPr/>
              <a:tblGrid>
                <a:gridCol w="2465070">
                  <a:extLst>
                    <a:ext uri="{9D8B030D-6E8A-4147-A177-3AD203B41FA5}">
                      <a16:colId xmlns:a16="http://schemas.microsoft.com/office/drawing/2014/main" val="2624834549"/>
                    </a:ext>
                  </a:extLst>
                </a:gridCol>
                <a:gridCol w="2465070">
                  <a:extLst>
                    <a:ext uri="{9D8B030D-6E8A-4147-A177-3AD203B41FA5}">
                      <a16:colId xmlns:a16="http://schemas.microsoft.com/office/drawing/2014/main" val="4131492993"/>
                    </a:ext>
                  </a:extLst>
                </a:gridCol>
              </a:tblGrid>
              <a:tr h="0">
                <a:tc>
                  <a:txBody>
                    <a:bodyPr/>
                    <a:lstStyle/>
                    <a:p>
                      <a:pPr fontAlgn="b"/>
                      <a:r>
                        <a:rPr lang="en-IN" b="1">
                          <a:effectLst/>
                        </a:rPr>
                        <a:t>StudentID</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Course</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334385275"/>
                  </a:ext>
                </a:extLst>
              </a:tr>
              <a:tr h="0">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Math</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346488159"/>
                  </a:ext>
                </a:extLst>
              </a:tr>
              <a:tr h="0">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Science</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468309628"/>
                  </a:ext>
                </a:extLst>
              </a:tr>
              <a:tr h="0">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History</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989139633"/>
                  </a:ext>
                </a:extLst>
              </a:tr>
              <a:tr h="0">
                <a:tc>
                  <a:txBody>
                    <a:bodyPr/>
                    <a:lstStyle/>
                    <a:p>
                      <a:pPr fontAlgn="base"/>
                      <a:r>
                        <a:rPr lang="en-IN">
                          <a:effectLst/>
                        </a:rPr>
                        <a:t>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English</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763795700"/>
                  </a:ext>
                </a:extLst>
              </a:tr>
              <a:tr h="0">
                <a:tc>
                  <a:txBody>
                    <a:bodyPr/>
                    <a:lstStyle/>
                    <a:p>
                      <a:pPr fontAlgn="base"/>
                      <a:r>
                        <a:rPr lang="en-IN">
                          <a:effectLst/>
                        </a:rPr>
                        <a:t>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Math</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676453514"/>
                  </a:ext>
                </a:extLst>
              </a:tr>
            </a:tbl>
          </a:graphicData>
        </a:graphic>
      </p:graphicFrame>
      <p:sp>
        <p:nvSpPr>
          <p:cNvPr id="7" name="Arrow: Right 6">
            <a:extLst>
              <a:ext uri="{FF2B5EF4-FFF2-40B4-BE49-F238E27FC236}">
                <a16:creationId xmlns:a16="http://schemas.microsoft.com/office/drawing/2014/main" id="{FD762B83-7B26-475A-A364-203EFC7C6B15}"/>
              </a:ext>
            </a:extLst>
          </p:cNvPr>
          <p:cNvSpPr/>
          <p:nvPr/>
        </p:nvSpPr>
        <p:spPr>
          <a:xfrm>
            <a:off x="6010183" y="4509856"/>
            <a:ext cx="807867" cy="577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98643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FC02-35DF-4A55-9AF1-0EFE647D212F}"/>
              </a:ext>
            </a:extLst>
          </p:cNvPr>
          <p:cNvSpPr>
            <a:spLocks noGrp="1"/>
          </p:cNvSpPr>
          <p:nvPr>
            <p:ph type="title"/>
          </p:nvPr>
        </p:nvSpPr>
        <p:spPr/>
        <p:txBody>
          <a:bodyPr/>
          <a:lstStyle/>
          <a:p>
            <a:r>
              <a:rPr lang="en-IN" b="1" dirty="0"/>
              <a:t>Second Normal Form (2NF)</a:t>
            </a:r>
            <a:endParaRPr lang="en-IN" dirty="0"/>
          </a:p>
        </p:txBody>
      </p:sp>
      <p:sp>
        <p:nvSpPr>
          <p:cNvPr id="4" name="Rectangle 3">
            <a:extLst>
              <a:ext uri="{FF2B5EF4-FFF2-40B4-BE49-F238E27FC236}">
                <a16:creationId xmlns:a16="http://schemas.microsoft.com/office/drawing/2014/main" id="{1B8F118B-4403-45AC-B4BB-87C08F289F50}"/>
              </a:ext>
            </a:extLst>
          </p:cNvPr>
          <p:cNvSpPr/>
          <p:nvPr/>
        </p:nvSpPr>
        <p:spPr>
          <a:xfrm>
            <a:off x="535619" y="1690688"/>
            <a:ext cx="11120761" cy="369332"/>
          </a:xfrm>
          <a:prstGeom prst="rect">
            <a:avLst/>
          </a:prstGeom>
        </p:spPr>
        <p:txBody>
          <a:bodyPr wrap="square">
            <a:spAutoFit/>
          </a:bodyPr>
          <a:lstStyle/>
          <a:p>
            <a:r>
              <a:rPr lang="en-US" dirty="0">
                <a:solidFill>
                  <a:srgbClr val="374151"/>
                </a:solidFill>
                <a:latin typeface="Söhne"/>
              </a:rPr>
              <a:t>A relation is in 2NF if it is in 1NF and all non-key attributes are fully functionally dependent on the entire primary key.</a:t>
            </a:r>
            <a:endParaRPr lang="en-IN" dirty="0"/>
          </a:p>
        </p:txBody>
      </p:sp>
      <p:graphicFrame>
        <p:nvGraphicFramePr>
          <p:cNvPr id="5" name="Table 4">
            <a:extLst>
              <a:ext uri="{FF2B5EF4-FFF2-40B4-BE49-F238E27FC236}">
                <a16:creationId xmlns:a16="http://schemas.microsoft.com/office/drawing/2014/main" id="{3282527D-019C-4D7C-8B00-60142F7059D1}"/>
              </a:ext>
            </a:extLst>
          </p:cNvPr>
          <p:cNvGraphicFramePr>
            <a:graphicFrameLocks noGrp="1"/>
          </p:cNvGraphicFramePr>
          <p:nvPr>
            <p:extLst>
              <p:ext uri="{D42A27DB-BD31-4B8C-83A1-F6EECF244321}">
                <p14:modId xmlns:p14="http://schemas.microsoft.com/office/powerpoint/2010/main" val="1341461003"/>
              </p:ext>
            </p:extLst>
          </p:nvPr>
        </p:nvGraphicFramePr>
        <p:xfrm>
          <a:off x="535619" y="2516903"/>
          <a:ext cx="4930140" cy="1737360"/>
        </p:xfrm>
        <a:graphic>
          <a:graphicData uri="http://schemas.openxmlformats.org/drawingml/2006/table">
            <a:tbl>
              <a:tblPr/>
              <a:tblGrid>
                <a:gridCol w="1232535">
                  <a:extLst>
                    <a:ext uri="{9D8B030D-6E8A-4147-A177-3AD203B41FA5}">
                      <a16:colId xmlns:a16="http://schemas.microsoft.com/office/drawing/2014/main" val="1073280867"/>
                    </a:ext>
                  </a:extLst>
                </a:gridCol>
                <a:gridCol w="1232535">
                  <a:extLst>
                    <a:ext uri="{9D8B030D-6E8A-4147-A177-3AD203B41FA5}">
                      <a16:colId xmlns:a16="http://schemas.microsoft.com/office/drawing/2014/main" val="1930663652"/>
                    </a:ext>
                  </a:extLst>
                </a:gridCol>
                <a:gridCol w="1232535">
                  <a:extLst>
                    <a:ext uri="{9D8B030D-6E8A-4147-A177-3AD203B41FA5}">
                      <a16:colId xmlns:a16="http://schemas.microsoft.com/office/drawing/2014/main" val="3300318213"/>
                    </a:ext>
                  </a:extLst>
                </a:gridCol>
                <a:gridCol w="1232535">
                  <a:extLst>
                    <a:ext uri="{9D8B030D-6E8A-4147-A177-3AD203B41FA5}">
                      <a16:colId xmlns:a16="http://schemas.microsoft.com/office/drawing/2014/main" val="1371687425"/>
                    </a:ext>
                  </a:extLst>
                </a:gridCol>
              </a:tblGrid>
              <a:tr h="0">
                <a:tc>
                  <a:txBody>
                    <a:bodyPr/>
                    <a:lstStyle/>
                    <a:p>
                      <a:pPr fontAlgn="b"/>
                      <a:r>
                        <a:rPr lang="en-IN" b="1" dirty="0">
                          <a:effectLst/>
                        </a:rPr>
                        <a:t>ISBN</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AuthorID</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AuthorName</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Title</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008447920"/>
                  </a:ext>
                </a:extLst>
              </a:tr>
              <a:tr h="0">
                <a:tc>
                  <a:txBody>
                    <a:bodyPr/>
                    <a:lstStyle/>
                    <a:p>
                      <a:pPr fontAlgn="base"/>
                      <a:r>
                        <a:rPr lang="en-IN">
                          <a:effectLst/>
                        </a:rPr>
                        <a:t>123456789</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John Doe</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Book A</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541379654"/>
                  </a:ext>
                </a:extLst>
              </a:tr>
              <a:tr h="0">
                <a:tc>
                  <a:txBody>
                    <a:bodyPr/>
                    <a:lstStyle/>
                    <a:p>
                      <a:pPr fontAlgn="base"/>
                      <a:r>
                        <a:rPr lang="en-IN">
                          <a:effectLst/>
                        </a:rPr>
                        <a:t>123456789</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Jane Doe</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Book A</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324704675"/>
                  </a:ext>
                </a:extLst>
              </a:tr>
              <a:tr h="0">
                <a:tc>
                  <a:txBody>
                    <a:bodyPr/>
                    <a:lstStyle/>
                    <a:p>
                      <a:pPr fontAlgn="base"/>
                      <a:r>
                        <a:rPr lang="en-IN">
                          <a:effectLst/>
                        </a:rPr>
                        <a:t>987654321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3</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Jim Smith</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Book B</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975768664"/>
                  </a:ext>
                </a:extLst>
              </a:tr>
            </a:tbl>
          </a:graphicData>
        </a:graphic>
      </p:graphicFrame>
      <p:sp>
        <p:nvSpPr>
          <p:cNvPr id="6" name="Rectangle 5">
            <a:extLst>
              <a:ext uri="{FF2B5EF4-FFF2-40B4-BE49-F238E27FC236}">
                <a16:creationId xmlns:a16="http://schemas.microsoft.com/office/drawing/2014/main" id="{ADF818FB-2312-44EE-A59A-FBB6AB49A85E}"/>
              </a:ext>
            </a:extLst>
          </p:cNvPr>
          <p:cNvSpPr/>
          <p:nvPr/>
        </p:nvSpPr>
        <p:spPr>
          <a:xfrm>
            <a:off x="242199" y="4799404"/>
            <a:ext cx="5853801" cy="1477328"/>
          </a:xfrm>
          <a:prstGeom prst="rect">
            <a:avLst/>
          </a:prstGeom>
        </p:spPr>
        <p:txBody>
          <a:bodyPr wrap="square">
            <a:spAutoFit/>
          </a:bodyPr>
          <a:lstStyle/>
          <a:p>
            <a:r>
              <a:rPr lang="en-US" dirty="0">
                <a:solidFill>
                  <a:srgbClr val="374151"/>
                </a:solidFill>
                <a:latin typeface="Söhne"/>
              </a:rPr>
              <a:t>In this table, the combination of ISBN and </a:t>
            </a:r>
            <a:r>
              <a:rPr lang="en-US" dirty="0" err="1">
                <a:solidFill>
                  <a:srgbClr val="374151"/>
                </a:solidFill>
                <a:latin typeface="Söhne"/>
              </a:rPr>
              <a:t>AuthorID</a:t>
            </a:r>
            <a:r>
              <a:rPr lang="en-US" dirty="0">
                <a:solidFill>
                  <a:srgbClr val="374151"/>
                </a:solidFill>
                <a:latin typeface="Söhne"/>
              </a:rPr>
              <a:t> is the primary key. However, </a:t>
            </a:r>
            <a:r>
              <a:rPr lang="en-US" dirty="0" err="1">
                <a:solidFill>
                  <a:srgbClr val="374151"/>
                </a:solidFill>
                <a:latin typeface="Söhne"/>
              </a:rPr>
              <a:t>AuthorName</a:t>
            </a:r>
            <a:r>
              <a:rPr lang="en-US" dirty="0">
                <a:solidFill>
                  <a:srgbClr val="374151"/>
                </a:solidFill>
                <a:latin typeface="Söhne"/>
              </a:rPr>
              <a:t> is functionally dependent only on </a:t>
            </a:r>
            <a:r>
              <a:rPr lang="en-US" dirty="0" err="1">
                <a:solidFill>
                  <a:srgbClr val="374151"/>
                </a:solidFill>
                <a:latin typeface="Söhne"/>
              </a:rPr>
              <a:t>AuthorID</a:t>
            </a:r>
            <a:r>
              <a:rPr lang="en-US" dirty="0">
                <a:solidFill>
                  <a:srgbClr val="374151"/>
                </a:solidFill>
                <a:latin typeface="Söhne"/>
              </a:rPr>
              <a:t>, not on the entire primary key. To bring it into 2NF, you would separate the information into two tables: Authors Table and </a:t>
            </a:r>
            <a:r>
              <a:rPr lang="en-IN" dirty="0"/>
              <a:t>Books Table</a:t>
            </a:r>
            <a:endParaRPr lang="en-US" b="0" i="0" dirty="0">
              <a:solidFill>
                <a:srgbClr val="374151"/>
              </a:solidFill>
              <a:effectLst/>
              <a:latin typeface="Söhne"/>
            </a:endParaRPr>
          </a:p>
        </p:txBody>
      </p:sp>
      <p:graphicFrame>
        <p:nvGraphicFramePr>
          <p:cNvPr id="7" name="Table 6">
            <a:extLst>
              <a:ext uri="{FF2B5EF4-FFF2-40B4-BE49-F238E27FC236}">
                <a16:creationId xmlns:a16="http://schemas.microsoft.com/office/drawing/2014/main" id="{4DF9D661-F24D-4130-8AE2-95EF79D1BB25}"/>
              </a:ext>
            </a:extLst>
          </p:cNvPr>
          <p:cNvGraphicFramePr>
            <a:graphicFrameLocks noGrp="1"/>
          </p:cNvGraphicFramePr>
          <p:nvPr>
            <p:extLst>
              <p:ext uri="{D42A27DB-BD31-4B8C-83A1-F6EECF244321}">
                <p14:modId xmlns:p14="http://schemas.microsoft.com/office/powerpoint/2010/main" val="750318278"/>
              </p:ext>
            </p:extLst>
          </p:nvPr>
        </p:nvGraphicFramePr>
        <p:xfrm>
          <a:off x="6933423" y="2512814"/>
          <a:ext cx="4930140" cy="1463040"/>
        </p:xfrm>
        <a:graphic>
          <a:graphicData uri="http://schemas.openxmlformats.org/drawingml/2006/table">
            <a:tbl>
              <a:tblPr/>
              <a:tblGrid>
                <a:gridCol w="2465070">
                  <a:extLst>
                    <a:ext uri="{9D8B030D-6E8A-4147-A177-3AD203B41FA5}">
                      <a16:colId xmlns:a16="http://schemas.microsoft.com/office/drawing/2014/main" val="2476577434"/>
                    </a:ext>
                  </a:extLst>
                </a:gridCol>
                <a:gridCol w="2465070">
                  <a:extLst>
                    <a:ext uri="{9D8B030D-6E8A-4147-A177-3AD203B41FA5}">
                      <a16:colId xmlns:a16="http://schemas.microsoft.com/office/drawing/2014/main" val="1777070529"/>
                    </a:ext>
                  </a:extLst>
                </a:gridCol>
              </a:tblGrid>
              <a:tr h="0">
                <a:tc>
                  <a:txBody>
                    <a:bodyPr/>
                    <a:lstStyle/>
                    <a:p>
                      <a:pPr fontAlgn="b"/>
                      <a:r>
                        <a:rPr lang="en-IN" b="1">
                          <a:effectLst/>
                        </a:rPr>
                        <a:t>AuthorID</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AuthorName</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780632100"/>
                  </a:ext>
                </a:extLst>
              </a:tr>
              <a:tr h="0">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John Doe</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831159629"/>
                  </a:ext>
                </a:extLst>
              </a:tr>
              <a:tr h="0">
                <a:tc>
                  <a:txBody>
                    <a:bodyPr/>
                    <a:lstStyle/>
                    <a:p>
                      <a:pPr fontAlgn="base"/>
                      <a:r>
                        <a:rPr lang="en-IN">
                          <a:effectLst/>
                        </a:rPr>
                        <a:t>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Jane Doe</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577375366"/>
                  </a:ext>
                </a:extLst>
              </a:tr>
              <a:tr h="0">
                <a:tc>
                  <a:txBody>
                    <a:bodyPr/>
                    <a:lstStyle/>
                    <a:p>
                      <a:pPr fontAlgn="base"/>
                      <a:r>
                        <a:rPr lang="en-IN">
                          <a:effectLst/>
                        </a:rPr>
                        <a:t>3</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Jim Smith</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220035399"/>
                  </a:ext>
                </a:extLst>
              </a:tr>
            </a:tbl>
          </a:graphicData>
        </a:graphic>
      </p:graphicFrame>
      <p:graphicFrame>
        <p:nvGraphicFramePr>
          <p:cNvPr id="8" name="Table 7">
            <a:extLst>
              <a:ext uri="{FF2B5EF4-FFF2-40B4-BE49-F238E27FC236}">
                <a16:creationId xmlns:a16="http://schemas.microsoft.com/office/drawing/2014/main" id="{57CE0E47-A704-469F-84C0-0BD3ACE1BD1C}"/>
              </a:ext>
            </a:extLst>
          </p:cNvPr>
          <p:cNvGraphicFramePr>
            <a:graphicFrameLocks noGrp="1"/>
          </p:cNvGraphicFramePr>
          <p:nvPr>
            <p:extLst>
              <p:ext uri="{D42A27DB-BD31-4B8C-83A1-F6EECF244321}">
                <p14:modId xmlns:p14="http://schemas.microsoft.com/office/powerpoint/2010/main" val="2930313019"/>
              </p:ext>
            </p:extLst>
          </p:nvPr>
        </p:nvGraphicFramePr>
        <p:xfrm>
          <a:off x="6649339" y="4757576"/>
          <a:ext cx="5214222" cy="1463040"/>
        </p:xfrm>
        <a:graphic>
          <a:graphicData uri="http://schemas.openxmlformats.org/drawingml/2006/table">
            <a:tbl>
              <a:tblPr/>
              <a:tblGrid>
                <a:gridCol w="1738074">
                  <a:extLst>
                    <a:ext uri="{9D8B030D-6E8A-4147-A177-3AD203B41FA5}">
                      <a16:colId xmlns:a16="http://schemas.microsoft.com/office/drawing/2014/main" val="2651597733"/>
                    </a:ext>
                  </a:extLst>
                </a:gridCol>
                <a:gridCol w="1738074">
                  <a:extLst>
                    <a:ext uri="{9D8B030D-6E8A-4147-A177-3AD203B41FA5}">
                      <a16:colId xmlns:a16="http://schemas.microsoft.com/office/drawing/2014/main" val="1889070800"/>
                    </a:ext>
                  </a:extLst>
                </a:gridCol>
                <a:gridCol w="1738074">
                  <a:extLst>
                    <a:ext uri="{9D8B030D-6E8A-4147-A177-3AD203B41FA5}">
                      <a16:colId xmlns:a16="http://schemas.microsoft.com/office/drawing/2014/main" val="2791441661"/>
                    </a:ext>
                  </a:extLst>
                </a:gridCol>
              </a:tblGrid>
              <a:tr h="0">
                <a:tc>
                  <a:txBody>
                    <a:bodyPr/>
                    <a:lstStyle/>
                    <a:p>
                      <a:pPr fontAlgn="b"/>
                      <a:r>
                        <a:rPr lang="en-IN" b="1">
                          <a:effectLst/>
                        </a:rPr>
                        <a:t>ISBN</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b="1">
                          <a:effectLst/>
                        </a:rPr>
                        <a:t>AuthorID</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b="1">
                          <a:effectLst/>
                        </a:rPr>
                        <a:t>Title</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904288100"/>
                  </a:ext>
                </a:extLst>
              </a:tr>
              <a:tr h="0">
                <a:tc>
                  <a:txBody>
                    <a:bodyPr/>
                    <a:lstStyle/>
                    <a:p>
                      <a:pPr fontAlgn="base"/>
                      <a:r>
                        <a:rPr lang="en-IN">
                          <a:effectLst/>
                        </a:rPr>
                        <a:t>123456789</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a:effectLst/>
                        </a:rPr>
                        <a:t>Book A</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06796549"/>
                  </a:ext>
                </a:extLst>
              </a:tr>
              <a:tr h="0">
                <a:tc>
                  <a:txBody>
                    <a:bodyPr/>
                    <a:lstStyle/>
                    <a:p>
                      <a:pPr fontAlgn="base"/>
                      <a:r>
                        <a:rPr lang="en-IN">
                          <a:effectLst/>
                        </a:rPr>
                        <a:t>123456789</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a:effectLst/>
                        </a:rPr>
                        <a:t>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IN">
                          <a:effectLst/>
                        </a:rPr>
                        <a:t>Book A</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246411694"/>
                  </a:ext>
                </a:extLst>
              </a:tr>
              <a:tr h="0">
                <a:tc>
                  <a:txBody>
                    <a:bodyPr/>
                    <a:lstStyle/>
                    <a:p>
                      <a:pPr fontAlgn="base"/>
                      <a:r>
                        <a:rPr lang="en-IN">
                          <a:effectLst/>
                        </a:rPr>
                        <a:t>987654321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IN">
                          <a:effectLst/>
                        </a:rPr>
                        <a:t>3</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IN" dirty="0">
                          <a:effectLst/>
                        </a:rPr>
                        <a:t>Book B</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865202141"/>
                  </a:ext>
                </a:extLst>
              </a:tr>
            </a:tbl>
          </a:graphicData>
        </a:graphic>
      </p:graphicFrame>
      <p:sp>
        <p:nvSpPr>
          <p:cNvPr id="3" name="Rectangle 2">
            <a:extLst>
              <a:ext uri="{FF2B5EF4-FFF2-40B4-BE49-F238E27FC236}">
                <a16:creationId xmlns:a16="http://schemas.microsoft.com/office/drawing/2014/main" id="{96502F43-8E63-4B41-ABD8-F7DF4ABE57A6}"/>
              </a:ext>
            </a:extLst>
          </p:cNvPr>
          <p:cNvSpPr/>
          <p:nvPr/>
        </p:nvSpPr>
        <p:spPr>
          <a:xfrm>
            <a:off x="6095999" y="4399184"/>
            <a:ext cx="1408462" cy="369332"/>
          </a:xfrm>
          <a:prstGeom prst="rect">
            <a:avLst/>
          </a:prstGeom>
        </p:spPr>
        <p:txBody>
          <a:bodyPr wrap="none">
            <a:spAutoFit/>
          </a:bodyPr>
          <a:lstStyle/>
          <a:p>
            <a:r>
              <a:rPr lang="en-IN" dirty="0"/>
              <a:t>Books Table: </a:t>
            </a:r>
          </a:p>
        </p:txBody>
      </p:sp>
      <p:sp>
        <p:nvSpPr>
          <p:cNvPr id="9" name="Rectangle 8">
            <a:extLst>
              <a:ext uri="{FF2B5EF4-FFF2-40B4-BE49-F238E27FC236}">
                <a16:creationId xmlns:a16="http://schemas.microsoft.com/office/drawing/2014/main" id="{F0F64335-E1EE-421A-B7D2-9AE32BD0CF4F}"/>
              </a:ext>
            </a:extLst>
          </p:cNvPr>
          <p:cNvSpPr/>
          <p:nvPr/>
        </p:nvSpPr>
        <p:spPr>
          <a:xfrm>
            <a:off x="6346997" y="2124958"/>
            <a:ext cx="1526828" cy="369332"/>
          </a:xfrm>
          <a:prstGeom prst="rect">
            <a:avLst/>
          </a:prstGeom>
        </p:spPr>
        <p:txBody>
          <a:bodyPr wrap="none">
            <a:spAutoFit/>
          </a:bodyPr>
          <a:lstStyle/>
          <a:p>
            <a:r>
              <a:rPr lang="en-US" dirty="0">
                <a:solidFill>
                  <a:srgbClr val="374151"/>
                </a:solidFill>
                <a:latin typeface="Söhne"/>
              </a:rPr>
              <a:t>Authors Table </a:t>
            </a:r>
            <a:endParaRPr lang="en-IN" dirty="0"/>
          </a:p>
        </p:txBody>
      </p:sp>
    </p:spTree>
    <p:extLst>
      <p:ext uri="{BB962C8B-B14F-4D97-AF65-F5344CB8AC3E}">
        <p14:creationId xmlns:p14="http://schemas.microsoft.com/office/powerpoint/2010/main" val="1578642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83E2-01A8-4396-B26A-30AB6E6310F4}"/>
              </a:ext>
            </a:extLst>
          </p:cNvPr>
          <p:cNvSpPr>
            <a:spLocks noGrp="1"/>
          </p:cNvSpPr>
          <p:nvPr>
            <p:ph type="title"/>
          </p:nvPr>
        </p:nvSpPr>
        <p:spPr/>
        <p:txBody>
          <a:bodyPr/>
          <a:lstStyle/>
          <a:p>
            <a:r>
              <a:rPr lang="en-IN" b="1" dirty="0"/>
              <a:t>Third Normal Form (3NF)</a:t>
            </a:r>
            <a:endParaRPr lang="en-IN" dirty="0"/>
          </a:p>
        </p:txBody>
      </p:sp>
      <p:sp>
        <p:nvSpPr>
          <p:cNvPr id="4" name="Rectangle 3">
            <a:extLst>
              <a:ext uri="{FF2B5EF4-FFF2-40B4-BE49-F238E27FC236}">
                <a16:creationId xmlns:a16="http://schemas.microsoft.com/office/drawing/2014/main" id="{7053F339-CDA8-4172-8CC5-C989156DCB91}"/>
              </a:ext>
            </a:extLst>
          </p:cNvPr>
          <p:cNvSpPr/>
          <p:nvPr/>
        </p:nvSpPr>
        <p:spPr>
          <a:xfrm>
            <a:off x="597763" y="1690688"/>
            <a:ext cx="10898820" cy="369332"/>
          </a:xfrm>
          <a:prstGeom prst="rect">
            <a:avLst/>
          </a:prstGeom>
        </p:spPr>
        <p:txBody>
          <a:bodyPr wrap="square">
            <a:spAutoFit/>
          </a:bodyPr>
          <a:lstStyle/>
          <a:p>
            <a:r>
              <a:rPr lang="en-US" dirty="0">
                <a:solidFill>
                  <a:srgbClr val="374151"/>
                </a:solidFill>
                <a:latin typeface="Söhne"/>
              </a:rPr>
              <a:t>A relation is in 3NF if it is in 2NF and all the attributes are functionally dependent only on the primary key.</a:t>
            </a:r>
            <a:endParaRPr lang="en-IN" dirty="0"/>
          </a:p>
        </p:txBody>
      </p:sp>
      <p:graphicFrame>
        <p:nvGraphicFramePr>
          <p:cNvPr id="5" name="Table 4">
            <a:extLst>
              <a:ext uri="{FF2B5EF4-FFF2-40B4-BE49-F238E27FC236}">
                <a16:creationId xmlns:a16="http://schemas.microsoft.com/office/drawing/2014/main" id="{C0D3F770-F4D3-4C3C-A819-B97BB90C77E6}"/>
              </a:ext>
            </a:extLst>
          </p:cNvPr>
          <p:cNvGraphicFramePr>
            <a:graphicFrameLocks noGrp="1"/>
          </p:cNvGraphicFramePr>
          <p:nvPr>
            <p:extLst>
              <p:ext uri="{D42A27DB-BD31-4B8C-83A1-F6EECF244321}">
                <p14:modId xmlns:p14="http://schemas.microsoft.com/office/powerpoint/2010/main" val="4251463776"/>
              </p:ext>
            </p:extLst>
          </p:nvPr>
        </p:nvGraphicFramePr>
        <p:xfrm>
          <a:off x="597762" y="2759752"/>
          <a:ext cx="5368032" cy="1737360"/>
        </p:xfrm>
        <a:graphic>
          <a:graphicData uri="http://schemas.openxmlformats.org/drawingml/2006/table">
            <a:tbl>
              <a:tblPr/>
              <a:tblGrid>
                <a:gridCol w="1342008">
                  <a:extLst>
                    <a:ext uri="{9D8B030D-6E8A-4147-A177-3AD203B41FA5}">
                      <a16:colId xmlns:a16="http://schemas.microsoft.com/office/drawing/2014/main" val="2115062797"/>
                    </a:ext>
                  </a:extLst>
                </a:gridCol>
                <a:gridCol w="1342008">
                  <a:extLst>
                    <a:ext uri="{9D8B030D-6E8A-4147-A177-3AD203B41FA5}">
                      <a16:colId xmlns:a16="http://schemas.microsoft.com/office/drawing/2014/main" val="1860750269"/>
                    </a:ext>
                  </a:extLst>
                </a:gridCol>
                <a:gridCol w="1342008">
                  <a:extLst>
                    <a:ext uri="{9D8B030D-6E8A-4147-A177-3AD203B41FA5}">
                      <a16:colId xmlns:a16="http://schemas.microsoft.com/office/drawing/2014/main" val="1849293789"/>
                    </a:ext>
                  </a:extLst>
                </a:gridCol>
                <a:gridCol w="1342008">
                  <a:extLst>
                    <a:ext uri="{9D8B030D-6E8A-4147-A177-3AD203B41FA5}">
                      <a16:colId xmlns:a16="http://schemas.microsoft.com/office/drawing/2014/main" val="1004846744"/>
                    </a:ext>
                  </a:extLst>
                </a:gridCol>
              </a:tblGrid>
              <a:tr h="0">
                <a:tc>
                  <a:txBody>
                    <a:bodyPr/>
                    <a:lstStyle/>
                    <a:p>
                      <a:pPr fontAlgn="b"/>
                      <a:r>
                        <a:rPr lang="en-IN" b="1" dirty="0" err="1">
                          <a:effectLst/>
                        </a:rPr>
                        <a:t>EmployeeID</a:t>
                      </a:r>
                      <a:endParaRPr lang="en-IN" b="1" dirty="0">
                        <a:effectLst/>
                      </a:endParaRP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dirty="0" err="1">
                          <a:effectLst/>
                        </a:rPr>
                        <a:t>EmployeeName</a:t>
                      </a:r>
                      <a:endParaRPr lang="en-IN" b="1" dirty="0">
                        <a:effectLst/>
                      </a:endParaRP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Department</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ManagerID</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471672205"/>
                  </a:ext>
                </a:extLst>
              </a:tr>
              <a:tr h="0">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John Doe</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HR</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3</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559725753"/>
                  </a:ext>
                </a:extLst>
              </a:tr>
              <a:tr h="0">
                <a:tc>
                  <a:txBody>
                    <a:bodyPr/>
                    <a:lstStyle/>
                    <a:p>
                      <a:pPr fontAlgn="base"/>
                      <a:r>
                        <a:rPr lang="en-IN">
                          <a:effectLst/>
                        </a:rPr>
                        <a:t>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Jane Doe</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Marketing</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565427828"/>
                  </a:ext>
                </a:extLst>
              </a:tr>
              <a:tr h="0">
                <a:tc>
                  <a:txBody>
                    <a:bodyPr/>
                    <a:lstStyle/>
                    <a:p>
                      <a:pPr fontAlgn="base"/>
                      <a:r>
                        <a:rPr lang="en-IN">
                          <a:effectLst/>
                        </a:rPr>
                        <a:t>3</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Jim Smith</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HR</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NULL</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851017791"/>
                  </a:ext>
                </a:extLst>
              </a:tr>
            </a:tbl>
          </a:graphicData>
        </a:graphic>
      </p:graphicFrame>
      <p:sp>
        <p:nvSpPr>
          <p:cNvPr id="6" name="Rectangle 5">
            <a:extLst>
              <a:ext uri="{FF2B5EF4-FFF2-40B4-BE49-F238E27FC236}">
                <a16:creationId xmlns:a16="http://schemas.microsoft.com/office/drawing/2014/main" id="{811D5473-76F2-4112-832B-8E234275C761}"/>
              </a:ext>
            </a:extLst>
          </p:cNvPr>
          <p:cNvSpPr/>
          <p:nvPr/>
        </p:nvSpPr>
        <p:spPr>
          <a:xfrm>
            <a:off x="508987" y="5002074"/>
            <a:ext cx="5587013" cy="1200329"/>
          </a:xfrm>
          <a:prstGeom prst="rect">
            <a:avLst/>
          </a:prstGeom>
        </p:spPr>
        <p:txBody>
          <a:bodyPr wrap="square">
            <a:spAutoFit/>
          </a:bodyPr>
          <a:lstStyle/>
          <a:p>
            <a:r>
              <a:rPr lang="en-US" dirty="0">
                <a:solidFill>
                  <a:srgbClr val="374151"/>
                </a:solidFill>
                <a:latin typeface="Söhne"/>
              </a:rPr>
              <a:t>In this table, the "Department" attribute is transitively dependent on the primary key (</a:t>
            </a:r>
            <a:r>
              <a:rPr lang="en-US" dirty="0" err="1">
                <a:solidFill>
                  <a:srgbClr val="374151"/>
                </a:solidFill>
                <a:latin typeface="Söhne"/>
              </a:rPr>
              <a:t>EmployeeID</a:t>
            </a:r>
            <a:r>
              <a:rPr lang="en-US" dirty="0">
                <a:solidFill>
                  <a:srgbClr val="374151"/>
                </a:solidFill>
                <a:latin typeface="Söhne"/>
              </a:rPr>
              <a:t>). To bring it into 3NF, you would split the table into two:</a:t>
            </a:r>
          </a:p>
          <a:p>
            <a:r>
              <a:rPr lang="en-US" dirty="0">
                <a:solidFill>
                  <a:srgbClr val="374151"/>
                </a:solidFill>
                <a:latin typeface="Söhne"/>
              </a:rPr>
              <a:t>Employees Table and </a:t>
            </a:r>
            <a:r>
              <a:rPr lang="en-IN" dirty="0"/>
              <a:t>Departments Table</a:t>
            </a:r>
          </a:p>
        </p:txBody>
      </p:sp>
      <p:graphicFrame>
        <p:nvGraphicFramePr>
          <p:cNvPr id="7" name="Table 6">
            <a:extLst>
              <a:ext uri="{FF2B5EF4-FFF2-40B4-BE49-F238E27FC236}">
                <a16:creationId xmlns:a16="http://schemas.microsoft.com/office/drawing/2014/main" id="{470EE2D5-A9CD-46A9-B25A-63B97CFE5708}"/>
              </a:ext>
            </a:extLst>
          </p:cNvPr>
          <p:cNvGraphicFramePr>
            <a:graphicFrameLocks noGrp="1"/>
          </p:cNvGraphicFramePr>
          <p:nvPr>
            <p:extLst>
              <p:ext uri="{D42A27DB-BD31-4B8C-83A1-F6EECF244321}">
                <p14:modId xmlns:p14="http://schemas.microsoft.com/office/powerpoint/2010/main" val="1847959880"/>
              </p:ext>
            </p:extLst>
          </p:nvPr>
        </p:nvGraphicFramePr>
        <p:xfrm>
          <a:off x="7084343" y="2824251"/>
          <a:ext cx="4930140" cy="1737360"/>
        </p:xfrm>
        <a:graphic>
          <a:graphicData uri="http://schemas.openxmlformats.org/drawingml/2006/table">
            <a:tbl>
              <a:tblPr/>
              <a:tblGrid>
                <a:gridCol w="1643380">
                  <a:extLst>
                    <a:ext uri="{9D8B030D-6E8A-4147-A177-3AD203B41FA5}">
                      <a16:colId xmlns:a16="http://schemas.microsoft.com/office/drawing/2014/main" val="2518784420"/>
                    </a:ext>
                  </a:extLst>
                </a:gridCol>
                <a:gridCol w="1643380">
                  <a:extLst>
                    <a:ext uri="{9D8B030D-6E8A-4147-A177-3AD203B41FA5}">
                      <a16:colId xmlns:a16="http://schemas.microsoft.com/office/drawing/2014/main" val="911624775"/>
                    </a:ext>
                  </a:extLst>
                </a:gridCol>
                <a:gridCol w="1643380">
                  <a:extLst>
                    <a:ext uri="{9D8B030D-6E8A-4147-A177-3AD203B41FA5}">
                      <a16:colId xmlns:a16="http://schemas.microsoft.com/office/drawing/2014/main" val="204442569"/>
                    </a:ext>
                  </a:extLst>
                </a:gridCol>
              </a:tblGrid>
              <a:tr h="0">
                <a:tc>
                  <a:txBody>
                    <a:bodyPr/>
                    <a:lstStyle/>
                    <a:p>
                      <a:pPr fontAlgn="b"/>
                      <a:r>
                        <a:rPr lang="en-IN" b="1" dirty="0" err="1">
                          <a:effectLst/>
                        </a:rPr>
                        <a:t>EmployeeID</a:t>
                      </a:r>
                      <a:endParaRPr lang="en-IN" b="1" dirty="0">
                        <a:effectLst/>
                      </a:endParaRP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EmployeeName</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ManagerID</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226280061"/>
                  </a:ext>
                </a:extLst>
              </a:tr>
              <a:tr h="0">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John Doe</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3</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064108865"/>
                  </a:ext>
                </a:extLst>
              </a:tr>
              <a:tr h="0">
                <a:tc>
                  <a:txBody>
                    <a:bodyPr/>
                    <a:lstStyle/>
                    <a:p>
                      <a:pPr fontAlgn="base"/>
                      <a:r>
                        <a:rPr lang="en-IN">
                          <a:effectLst/>
                        </a:rPr>
                        <a:t>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Jane Doe</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937333167"/>
                  </a:ext>
                </a:extLst>
              </a:tr>
              <a:tr h="0">
                <a:tc>
                  <a:txBody>
                    <a:bodyPr/>
                    <a:lstStyle/>
                    <a:p>
                      <a:pPr fontAlgn="base"/>
                      <a:r>
                        <a:rPr lang="en-IN">
                          <a:effectLst/>
                        </a:rPr>
                        <a:t>3</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Jim Smith</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NULL</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757130776"/>
                  </a:ext>
                </a:extLst>
              </a:tr>
            </a:tbl>
          </a:graphicData>
        </a:graphic>
      </p:graphicFrame>
      <p:graphicFrame>
        <p:nvGraphicFramePr>
          <p:cNvPr id="8" name="Table 7">
            <a:extLst>
              <a:ext uri="{FF2B5EF4-FFF2-40B4-BE49-F238E27FC236}">
                <a16:creationId xmlns:a16="http://schemas.microsoft.com/office/drawing/2014/main" id="{6A875665-97D9-480B-B4DC-603003D85477}"/>
              </a:ext>
            </a:extLst>
          </p:cNvPr>
          <p:cNvGraphicFramePr>
            <a:graphicFrameLocks noGrp="1"/>
          </p:cNvGraphicFramePr>
          <p:nvPr>
            <p:extLst>
              <p:ext uri="{D42A27DB-BD31-4B8C-83A1-F6EECF244321}">
                <p14:modId xmlns:p14="http://schemas.microsoft.com/office/powerpoint/2010/main" val="3232165357"/>
              </p:ext>
            </p:extLst>
          </p:nvPr>
        </p:nvGraphicFramePr>
        <p:xfrm>
          <a:off x="7084343" y="5325842"/>
          <a:ext cx="4930140" cy="1097280"/>
        </p:xfrm>
        <a:graphic>
          <a:graphicData uri="http://schemas.openxmlformats.org/drawingml/2006/table">
            <a:tbl>
              <a:tblPr/>
              <a:tblGrid>
                <a:gridCol w="2465070">
                  <a:extLst>
                    <a:ext uri="{9D8B030D-6E8A-4147-A177-3AD203B41FA5}">
                      <a16:colId xmlns:a16="http://schemas.microsoft.com/office/drawing/2014/main" val="4140282745"/>
                    </a:ext>
                  </a:extLst>
                </a:gridCol>
                <a:gridCol w="2465070">
                  <a:extLst>
                    <a:ext uri="{9D8B030D-6E8A-4147-A177-3AD203B41FA5}">
                      <a16:colId xmlns:a16="http://schemas.microsoft.com/office/drawing/2014/main" val="4031144732"/>
                    </a:ext>
                  </a:extLst>
                </a:gridCol>
              </a:tblGrid>
              <a:tr h="0">
                <a:tc>
                  <a:txBody>
                    <a:bodyPr/>
                    <a:lstStyle/>
                    <a:p>
                      <a:pPr fontAlgn="b"/>
                      <a:r>
                        <a:rPr lang="en-IN" b="1">
                          <a:effectLst/>
                        </a:rPr>
                        <a:t>DepartmentID</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Department</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342553976"/>
                  </a:ext>
                </a:extLst>
              </a:tr>
              <a:tr h="0">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HR</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354333223"/>
                  </a:ext>
                </a:extLst>
              </a:tr>
              <a:tr h="0">
                <a:tc>
                  <a:txBody>
                    <a:bodyPr/>
                    <a:lstStyle/>
                    <a:p>
                      <a:pPr fontAlgn="base"/>
                      <a:r>
                        <a:rPr lang="en-IN">
                          <a:effectLst/>
                        </a:rPr>
                        <a:t>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Marketing</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99045072"/>
                  </a:ext>
                </a:extLst>
              </a:tr>
            </a:tbl>
          </a:graphicData>
        </a:graphic>
      </p:graphicFrame>
      <p:sp>
        <p:nvSpPr>
          <p:cNvPr id="9" name="Rectangle 8">
            <a:extLst>
              <a:ext uri="{FF2B5EF4-FFF2-40B4-BE49-F238E27FC236}">
                <a16:creationId xmlns:a16="http://schemas.microsoft.com/office/drawing/2014/main" id="{EDC01EE9-3019-49D4-BCD0-9F405A0AF3B0}"/>
              </a:ext>
            </a:extLst>
          </p:cNvPr>
          <p:cNvSpPr/>
          <p:nvPr/>
        </p:nvSpPr>
        <p:spPr>
          <a:xfrm>
            <a:off x="6047173" y="2390420"/>
            <a:ext cx="1799275" cy="369332"/>
          </a:xfrm>
          <a:prstGeom prst="rect">
            <a:avLst/>
          </a:prstGeom>
        </p:spPr>
        <p:txBody>
          <a:bodyPr wrap="none">
            <a:spAutoFit/>
          </a:bodyPr>
          <a:lstStyle/>
          <a:p>
            <a:r>
              <a:rPr lang="en-US" dirty="0">
                <a:solidFill>
                  <a:srgbClr val="374151"/>
                </a:solidFill>
                <a:latin typeface="Söhne"/>
              </a:rPr>
              <a:t>Employees Table </a:t>
            </a:r>
            <a:endParaRPr lang="en-IN" dirty="0"/>
          </a:p>
        </p:txBody>
      </p:sp>
      <p:sp>
        <p:nvSpPr>
          <p:cNvPr id="10" name="Rectangle 9">
            <a:extLst>
              <a:ext uri="{FF2B5EF4-FFF2-40B4-BE49-F238E27FC236}">
                <a16:creationId xmlns:a16="http://schemas.microsoft.com/office/drawing/2014/main" id="{F7B2B0CB-E1CA-44A3-B84F-000F476021DE}"/>
              </a:ext>
            </a:extLst>
          </p:cNvPr>
          <p:cNvSpPr/>
          <p:nvPr/>
        </p:nvSpPr>
        <p:spPr>
          <a:xfrm>
            <a:off x="6231433" y="4888695"/>
            <a:ext cx="1966308" cy="369332"/>
          </a:xfrm>
          <a:prstGeom prst="rect">
            <a:avLst/>
          </a:prstGeom>
        </p:spPr>
        <p:txBody>
          <a:bodyPr wrap="none">
            <a:spAutoFit/>
          </a:bodyPr>
          <a:lstStyle/>
          <a:p>
            <a:r>
              <a:rPr lang="en-IN" dirty="0"/>
              <a:t>Departments Table</a:t>
            </a:r>
          </a:p>
        </p:txBody>
      </p:sp>
    </p:spTree>
    <p:extLst>
      <p:ext uri="{BB962C8B-B14F-4D97-AF65-F5344CB8AC3E}">
        <p14:creationId xmlns:p14="http://schemas.microsoft.com/office/powerpoint/2010/main" val="3418354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C2A8-1E78-4832-9356-AC0590D8A1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8787B2-6DEC-42D5-B2C0-232ACF733A1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61110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6209A-C11B-D345-CAB0-17120C983DB1}"/>
              </a:ext>
            </a:extLst>
          </p:cNvPr>
          <p:cNvSpPr>
            <a:spLocks noGrp="1"/>
          </p:cNvSpPr>
          <p:nvPr>
            <p:ph type="title"/>
          </p:nvPr>
        </p:nvSpPr>
        <p:spPr/>
        <p:txBody>
          <a:bodyPr/>
          <a:lstStyle/>
          <a:p>
            <a:r>
              <a:rPr lang="en-IN" b="0" i="0" dirty="0">
                <a:solidFill>
                  <a:srgbClr val="610B38"/>
                </a:solidFill>
                <a:effectLst/>
                <a:latin typeface="erdana"/>
              </a:rPr>
              <a:t>What is Database</a:t>
            </a:r>
            <a:endParaRPr lang="en-IN" dirty="0"/>
          </a:p>
        </p:txBody>
      </p:sp>
      <p:sp>
        <p:nvSpPr>
          <p:cNvPr id="3" name="Content Placeholder 2">
            <a:extLst>
              <a:ext uri="{FF2B5EF4-FFF2-40B4-BE49-F238E27FC236}">
                <a16:creationId xmlns:a16="http://schemas.microsoft.com/office/drawing/2014/main" id="{D20C31F2-307F-519D-1B2E-69DF801D414B}"/>
              </a:ext>
            </a:extLst>
          </p:cNvPr>
          <p:cNvSpPr>
            <a:spLocks noGrp="1"/>
          </p:cNvSpPr>
          <p:nvPr>
            <p:ph idx="1"/>
          </p:nvPr>
        </p:nvSpPr>
        <p:spPr/>
        <p:txBody>
          <a:bodyPr/>
          <a:lstStyle/>
          <a:p>
            <a:r>
              <a:rPr lang="en-US" b="0" i="0" dirty="0">
                <a:solidFill>
                  <a:srgbClr val="333333"/>
                </a:solidFill>
                <a:effectLst/>
                <a:latin typeface="inter-regular"/>
              </a:rPr>
              <a:t>The database is a collection of inter-related data which is used to retrieve, insert and delete the data efficiently. It is also used to organize the data in the form of a table, schema, views, and reports, etc.</a:t>
            </a:r>
          </a:p>
          <a:p>
            <a:pPr algn="just"/>
            <a:r>
              <a:rPr lang="en-US" b="1" i="0" dirty="0">
                <a:solidFill>
                  <a:srgbClr val="333333"/>
                </a:solidFill>
                <a:effectLst/>
                <a:latin typeface="inter-bold"/>
              </a:rPr>
              <a:t>For example:</a:t>
            </a:r>
            <a:r>
              <a:rPr lang="en-US" b="0" i="0" dirty="0">
                <a:solidFill>
                  <a:srgbClr val="333333"/>
                </a:solidFill>
                <a:effectLst/>
                <a:latin typeface="inter-regular"/>
              </a:rPr>
              <a:t> The college Database organizes the data about the admin, staff, students and faculty etc. Using the database, you can easily retrieve, insert, and delete the information.</a:t>
            </a:r>
          </a:p>
          <a:p>
            <a:endParaRPr lang="en-IN" dirty="0"/>
          </a:p>
        </p:txBody>
      </p:sp>
    </p:spTree>
    <p:extLst>
      <p:ext uri="{BB962C8B-B14F-4D97-AF65-F5344CB8AC3E}">
        <p14:creationId xmlns:p14="http://schemas.microsoft.com/office/powerpoint/2010/main" val="70734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ypes of Databases">
            <a:extLst>
              <a:ext uri="{FF2B5EF4-FFF2-40B4-BE49-F238E27FC236}">
                <a16:creationId xmlns:a16="http://schemas.microsoft.com/office/drawing/2014/main" id="{88E3DE20-49C8-6BBF-AB8E-F37E48ED0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0" y="2046903"/>
            <a:ext cx="6286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5D6CF3E-B3CC-16E4-64F8-50BF46B994FB}"/>
              </a:ext>
            </a:extLst>
          </p:cNvPr>
          <p:cNvSpPr/>
          <p:nvPr/>
        </p:nvSpPr>
        <p:spPr>
          <a:xfrm>
            <a:off x="134842" y="1515773"/>
            <a:ext cx="2687279" cy="12824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333333"/>
                </a:solidFill>
                <a:latin typeface="inter-regular"/>
              </a:rPr>
              <a:t>S</a:t>
            </a:r>
            <a:r>
              <a:rPr lang="en-IN" b="0" i="0" dirty="0">
                <a:solidFill>
                  <a:srgbClr val="333333"/>
                </a:solidFill>
                <a:effectLst/>
                <a:latin typeface="inter-regular"/>
              </a:rPr>
              <a:t>tores data at a centralized database system. </a:t>
            </a:r>
            <a:r>
              <a:rPr lang="en-IN" b="0" i="0" dirty="0" err="1">
                <a:solidFill>
                  <a:srgbClr val="333333"/>
                </a:solidFill>
                <a:effectLst/>
                <a:latin typeface="inter-regular"/>
              </a:rPr>
              <a:t>Eg</a:t>
            </a:r>
            <a:r>
              <a:rPr lang="en-IN" b="0" i="0" dirty="0">
                <a:solidFill>
                  <a:srgbClr val="333333"/>
                </a:solidFill>
                <a:effectLst/>
                <a:latin typeface="inter-regular"/>
              </a:rPr>
              <a:t>: Central Library</a:t>
            </a:r>
            <a:endParaRPr lang="en-IN" dirty="0"/>
          </a:p>
        </p:txBody>
      </p:sp>
      <p:sp>
        <p:nvSpPr>
          <p:cNvPr id="6" name="Rectangle 5">
            <a:extLst>
              <a:ext uri="{FF2B5EF4-FFF2-40B4-BE49-F238E27FC236}">
                <a16:creationId xmlns:a16="http://schemas.microsoft.com/office/drawing/2014/main" id="{4D33793D-DDA3-BFFC-980D-65363DC3B839}"/>
              </a:ext>
            </a:extLst>
          </p:cNvPr>
          <p:cNvSpPr/>
          <p:nvPr/>
        </p:nvSpPr>
        <p:spPr>
          <a:xfrm>
            <a:off x="85242" y="4059733"/>
            <a:ext cx="2802194" cy="154366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333333"/>
                </a:solidFill>
                <a:latin typeface="inter-regular"/>
              </a:rPr>
              <a:t>D</a:t>
            </a:r>
            <a:r>
              <a:rPr lang="en-US" b="0" i="0" dirty="0">
                <a:solidFill>
                  <a:srgbClr val="333333"/>
                </a:solidFill>
                <a:effectLst/>
                <a:latin typeface="inter-regular"/>
              </a:rPr>
              <a:t>ata is distributed among different database systems of an organization. </a:t>
            </a:r>
            <a:r>
              <a:rPr lang="en-US" b="0" i="0" dirty="0" err="1">
                <a:solidFill>
                  <a:srgbClr val="333333"/>
                </a:solidFill>
                <a:effectLst/>
                <a:latin typeface="inter-regular"/>
              </a:rPr>
              <a:t>Eg</a:t>
            </a:r>
            <a:r>
              <a:rPr lang="en-US" b="0" i="0" dirty="0">
                <a:solidFill>
                  <a:srgbClr val="333333"/>
                </a:solidFill>
                <a:effectLst/>
                <a:latin typeface="inter-regular"/>
              </a:rPr>
              <a:t>: </a:t>
            </a:r>
            <a:r>
              <a:rPr lang="en-IN" b="0" i="0" dirty="0">
                <a:solidFill>
                  <a:srgbClr val="333333"/>
                </a:solidFill>
                <a:effectLst/>
                <a:latin typeface="inter-regular"/>
              </a:rPr>
              <a:t>Apache Cassandra</a:t>
            </a:r>
            <a:endParaRPr lang="en-IN" dirty="0"/>
          </a:p>
        </p:txBody>
      </p:sp>
      <p:sp>
        <p:nvSpPr>
          <p:cNvPr id="9" name="Rectangle 8">
            <a:extLst>
              <a:ext uri="{FF2B5EF4-FFF2-40B4-BE49-F238E27FC236}">
                <a16:creationId xmlns:a16="http://schemas.microsoft.com/office/drawing/2014/main" id="{8E84C5BB-237C-9D72-F99A-13C29E0C36B2}"/>
              </a:ext>
            </a:extLst>
          </p:cNvPr>
          <p:cNvSpPr/>
          <p:nvPr/>
        </p:nvSpPr>
        <p:spPr>
          <a:xfrm>
            <a:off x="6263951" y="378541"/>
            <a:ext cx="4177004" cy="1602658"/>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333333"/>
                </a:solidFill>
                <a:latin typeface="inter-regular"/>
              </a:rPr>
              <a:t>B</a:t>
            </a:r>
            <a:r>
              <a:rPr lang="en-US" b="0" i="0" dirty="0">
                <a:solidFill>
                  <a:srgbClr val="333333"/>
                </a:solidFill>
                <a:effectLst/>
                <a:latin typeface="inter-regular"/>
              </a:rPr>
              <a:t>ased on the relational data model, which stores data in the form of rows(tuple) and columns(attributes), and together forms a table(relation). </a:t>
            </a:r>
            <a:r>
              <a:rPr lang="en-US" b="0" i="0" dirty="0" err="1">
                <a:solidFill>
                  <a:srgbClr val="333333"/>
                </a:solidFill>
                <a:effectLst/>
                <a:latin typeface="inter-regular"/>
              </a:rPr>
              <a:t>Eg</a:t>
            </a:r>
            <a:r>
              <a:rPr lang="en-US" b="0" i="0" dirty="0">
                <a:solidFill>
                  <a:srgbClr val="333333"/>
                </a:solidFill>
                <a:effectLst/>
                <a:latin typeface="inter-regular"/>
              </a:rPr>
              <a:t>: </a:t>
            </a:r>
            <a:r>
              <a:rPr lang="en-IN" b="0" i="0" dirty="0">
                <a:solidFill>
                  <a:srgbClr val="374151"/>
                </a:solidFill>
                <a:effectLst/>
                <a:latin typeface="Söhne"/>
              </a:rPr>
              <a:t>MySQL</a:t>
            </a:r>
            <a:endParaRPr lang="en-IN" dirty="0"/>
          </a:p>
        </p:txBody>
      </p:sp>
      <p:sp>
        <p:nvSpPr>
          <p:cNvPr id="10" name="Rectangle 9">
            <a:extLst>
              <a:ext uri="{FF2B5EF4-FFF2-40B4-BE49-F238E27FC236}">
                <a16:creationId xmlns:a16="http://schemas.microsoft.com/office/drawing/2014/main" id="{A2E8982E-AE6E-094E-9392-BCD901177792}"/>
              </a:ext>
            </a:extLst>
          </p:cNvPr>
          <p:cNvSpPr/>
          <p:nvPr/>
        </p:nvSpPr>
        <p:spPr>
          <a:xfrm>
            <a:off x="3080538" y="378541"/>
            <a:ext cx="2847512" cy="1282495"/>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dirty="0">
                <a:solidFill>
                  <a:srgbClr val="333333"/>
                </a:solidFill>
                <a:effectLst/>
                <a:latin typeface="inter-regular"/>
              </a:rPr>
              <a:t> Used for storing a wide range of data sets. </a:t>
            </a:r>
            <a:r>
              <a:rPr lang="en-US" i="0" dirty="0" err="1">
                <a:solidFill>
                  <a:srgbClr val="333333"/>
                </a:solidFill>
                <a:effectLst/>
                <a:latin typeface="inter-regular"/>
              </a:rPr>
              <a:t>Eg</a:t>
            </a:r>
            <a:r>
              <a:rPr lang="en-US" i="0" dirty="0">
                <a:solidFill>
                  <a:srgbClr val="333333"/>
                </a:solidFill>
                <a:effectLst/>
                <a:latin typeface="inter-regular"/>
              </a:rPr>
              <a:t>:</a:t>
            </a:r>
            <a:r>
              <a:rPr lang="en-IN" b="0" i="0" dirty="0">
                <a:solidFill>
                  <a:srgbClr val="374151"/>
                </a:solidFill>
                <a:effectLst/>
                <a:latin typeface="Söhne"/>
              </a:rPr>
              <a:t>Document-based (MongoDB)</a:t>
            </a:r>
            <a:endParaRPr lang="en-IN" dirty="0"/>
          </a:p>
        </p:txBody>
      </p:sp>
      <p:sp>
        <p:nvSpPr>
          <p:cNvPr id="11" name="Rectangle 10">
            <a:extLst>
              <a:ext uri="{FF2B5EF4-FFF2-40B4-BE49-F238E27FC236}">
                <a16:creationId xmlns:a16="http://schemas.microsoft.com/office/drawing/2014/main" id="{2C8721A7-AC4A-40EB-B170-01B825FC99B2}"/>
              </a:ext>
            </a:extLst>
          </p:cNvPr>
          <p:cNvSpPr/>
          <p:nvPr/>
        </p:nvSpPr>
        <p:spPr>
          <a:xfrm>
            <a:off x="3474151" y="5185441"/>
            <a:ext cx="2721645" cy="1364533"/>
          </a:xfrm>
          <a:prstGeom prst="rect">
            <a:avLst/>
          </a:prstGeom>
          <a:solidFill>
            <a:srgbClr val="23707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inter-regular"/>
              </a:rPr>
              <a:t>D</a:t>
            </a:r>
            <a:r>
              <a:rPr lang="en-US" b="0" i="0" dirty="0">
                <a:solidFill>
                  <a:schemeClr val="tx1"/>
                </a:solidFill>
                <a:effectLst/>
                <a:latin typeface="inter-regular"/>
              </a:rPr>
              <a:t>ata is stored in a virtual environment and executes over the cloud computing platform. </a:t>
            </a:r>
            <a:r>
              <a:rPr lang="en-US" b="0" i="0" dirty="0" err="1">
                <a:solidFill>
                  <a:schemeClr val="tx1"/>
                </a:solidFill>
                <a:effectLst/>
                <a:latin typeface="inter-regular"/>
              </a:rPr>
              <a:t>Eg</a:t>
            </a:r>
            <a:r>
              <a:rPr lang="en-US" b="0" i="0" dirty="0">
                <a:solidFill>
                  <a:schemeClr val="tx1"/>
                </a:solidFill>
                <a:effectLst/>
                <a:latin typeface="inter-regular"/>
              </a:rPr>
              <a:t>: </a:t>
            </a:r>
            <a:r>
              <a:rPr lang="en-IN" b="0" i="0" dirty="0">
                <a:solidFill>
                  <a:schemeClr val="tx1"/>
                </a:solidFill>
                <a:effectLst/>
                <a:latin typeface="inter-regular"/>
              </a:rPr>
              <a:t>AWS</a:t>
            </a:r>
            <a:endParaRPr lang="en-IN" dirty="0">
              <a:solidFill>
                <a:schemeClr val="tx1"/>
              </a:solidFill>
            </a:endParaRPr>
          </a:p>
        </p:txBody>
      </p:sp>
      <p:sp>
        <p:nvSpPr>
          <p:cNvPr id="12" name="Rectangle 11">
            <a:extLst>
              <a:ext uri="{FF2B5EF4-FFF2-40B4-BE49-F238E27FC236}">
                <a16:creationId xmlns:a16="http://schemas.microsoft.com/office/drawing/2014/main" id="{810F6650-54D7-3E80-2F2D-3E693980AAAB}"/>
              </a:ext>
            </a:extLst>
          </p:cNvPr>
          <p:cNvSpPr/>
          <p:nvPr/>
        </p:nvSpPr>
        <p:spPr>
          <a:xfrm>
            <a:off x="9689841" y="3921826"/>
            <a:ext cx="2043403" cy="1156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333333"/>
                </a:solidFill>
                <a:effectLst/>
                <a:latin typeface="inter-regular"/>
              </a:rPr>
              <a:t> Stores data in the form of parent-children relationship nodes. </a:t>
            </a:r>
            <a:endParaRPr lang="en-IN" dirty="0"/>
          </a:p>
        </p:txBody>
      </p:sp>
      <p:sp>
        <p:nvSpPr>
          <p:cNvPr id="13" name="Rectangle 12">
            <a:extLst>
              <a:ext uri="{FF2B5EF4-FFF2-40B4-BE49-F238E27FC236}">
                <a16:creationId xmlns:a16="http://schemas.microsoft.com/office/drawing/2014/main" id="{11EEC7A2-D26C-9EE9-0D1F-977F5DB7EEDB}"/>
              </a:ext>
            </a:extLst>
          </p:cNvPr>
          <p:cNvSpPr/>
          <p:nvPr/>
        </p:nvSpPr>
        <p:spPr>
          <a:xfrm>
            <a:off x="6638902" y="5299894"/>
            <a:ext cx="4072641" cy="1364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333333"/>
                </a:solidFill>
                <a:latin typeface="inter-regular"/>
              </a:rPr>
              <a:t>D</a:t>
            </a:r>
            <a:r>
              <a:rPr lang="en-US" b="0" i="0" dirty="0">
                <a:solidFill>
                  <a:srgbClr val="333333"/>
                </a:solidFill>
                <a:effectLst/>
                <a:latin typeface="inter-regular"/>
              </a:rPr>
              <a:t>atabase that typically follows the network data model. Here, the representation of data is in the form of nodes connected via links between them.</a:t>
            </a:r>
            <a:endParaRPr lang="en-IN" dirty="0"/>
          </a:p>
        </p:txBody>
      </p:sp>
      <p:sp>
        <p:nvSpPr>
          <p:cNvPr id="14" name="Rectangle 13">
            <a:extLst>
              <a:ext uri="{FF2B5EF4-FFF2-40B4-BE49-F238E27FC236}">
                <a16:creationId xmlns:a16="http://schemas.microsoft.com/office/drawing/2014/main" id="{2A52F3D6-1A51-4D1F-A321-982235E9B304}"/>
              </a:ext>
            </a:extLst>
          </p:cNvPr>
          <p:cNvSpPr/>
          <p:nvPr/>
        </p:nvSpPr>
        <p:spPr>
          <a:xfrm>
            <a:off x="8798767" y="2332653"/>
            <a:ext cx="3043084" cy="95172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374151"/>
                </a:solidFill>
                <a:effectLst/>
                <a:latin typeface="Söhne"/>
              </a:rPr>
              <a:t>Store data in the form of objects, which can include data and behavior. </a:t>
            </a:r>
            <a:r>
              <a:rPr lang="en-US" b="0" i="0" dirty="0" err="1">
                <a:solidFill>
                  <a:srgbClr val="374151"/>
                </a:solidFill>
                <a:effectLst/>
                <a:latin typeface="Söhne"/>
              </a:rPr>
              <a:t>Eg</a:t>
            </a:r>
            <a:r>
              <a:rPr lang="en-US" b="0" i="0" dirty="0">
                <a:solidFill>
                  <a:srgbClr val="374151"/>
                </a:solidFill>
                <a:effectLst/>
                <a:latin typeface="Söhne"/>
              </a:rPr>
              <a:t>: </a:t>
            </a:r>
            <a:r>
              <a:rPr lang="en-IN" b="0" i="0" dirty="0">
                <a:solidFill>
                  <a:srgbClr val="374151"/>
                </a:solidFill>
                <a:effectLst/>
                <a:latin typeface="Söhne"/>
              </a:rPr>
              <a:t>db4o</a:t>
            </a:r>
            <a:endParaRPr lang="en-IN" dirty="0"/>
          </a:p>
        </p:txBody>
      </p:sp>
    </p:spTree>
    <p:extLst>
      <p:ext uri="{BB962C8B-B14F-4D97-AF65-F5344CB8AC3E}">
        <p14:creationId xmlns:p14="http://schemas.microsoft.com/office/powerpoint/2010/main" val="403494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9EF4-3AB6-6B14-1465-CCCC278B4DF4}"/>
              </a:ext>
            </a:extLst>
          </p:cNvPr>
          <p:cNvSpPr>
            <a:spLocks noGrp="1"/>
          </p:cNvSpPr>
          <p:nvPr>
            <p:ph type="title"/>
          </p:nvPr>
        </p:nvSpPr>
        <p:spPr>
          <a:xfrm>
            <a:off x="838200" y="365125"/>
            <a:ext cx="3248608" cy="5102614"/>
          </a:xfrm>
        </p:spPr>
        <p:txBody>
          <a:bodyPr/>
          <a:lstStyle/>
          <a:p>
            <a:r>
              <a:rPr lang="en-IN" b="1" i="0" dirty="0">
                <a:effectLst/>
                <a:latin typeface="Söhne"/>
              </a:rPr>
              <a:t>Database Three-tier Architecture</a:t>
            </a:r>
            <a:endParaRPr lang="en-IN" dirty="0"/>
          </a:p>
        </p:txBody>
      </p:sp>
      <p:pic>
        <p:nvPicPr>
          <p:cNvPr id="5122" name="Picture 2" descr="undefined">
            <a:extLst>
              <a:ext uri="{FF2B5EF4-FFF2-40B4-BE49-F238E27FC236}">
                <a16:creationId xmlns:a16="http://schemas.microsoft.com/office/drawing/2014/main" id="{E7B69D18-130B-C05A-7DD5-E01BC7F54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796" y="251926"/>
            <a:ext cx="76755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20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C1291-E24D-DB54-42EA-70103C1B228A}"/>
              </a:ext>
            </a:extLst>
          </p:cNvPr>
          <p:cNvSpPr>
            <a:spLocks noGrp="1"/>
          </p:cNvSpPr>
          <p:nvPr>
            <p:ph type="title"/>
          </p:nvPr>
        </p:nvSpPr>
        <p:spPr>
          <a:xfrm>
            <a:off x="1379376" y="517233"/>
            <a:ext cx="2940697" cy="3345640"/>
          </a:xfrm>
        </p:spPr>
        <p:txBody>
          <a:bodyPr>
            <a:normAutofit/>
          </a:bodyPr>
          <a:lstStyle/>
          <a:p>
            <a:r>
              <a:rPr lang="en-IN" b="1" dirty="0"/>
              <a:t>Database client server architecture</a:t>
            </a:r>
          </a:p>
        </p:txBody>
      </p:sp>
      <p:pic>
        <p:nvPicPr>
          <p:cNvPr id="6146" name="Picture 2" descr="Client-Server architecture. As Figure 1 shows, databases are located in...  | Download Scientific Diagram">
            <a:extLst>
              <a:ext uri="{FF2B5EF4-FFF2-40B4-BE49-F238E27FC236}">
                <a16:creationId xmlns:a16="http://schemas.microsoft.com/office/drawing/2014/main" id="{D527CE1F-ABCC-6D8E-09A2-13ED98113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849" y="1447121"/>
            <a:ext cx="4295775" cy="4486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2BEE55-A3A7-E03E-F2AB-48094B00376B}"/>
              </a:ext>
            </a:extLst>
          </p:cNvPr>
          <p:cNvSpPr txBox="1"/>
          <p:nvPr/>
        </p:nvSpPr>
        <p:spPr>
          <a:xfrm>
            <a:off x="790770" y="4764548"/>
            <a:ext cx="6097554" cy="646331"/>
          </a:xfrm>
          <a:prstGeom prst="rect">
            <a:avLst/>
          </a:prstGeom>
          <a:noFill/>
        </p:spPr>
        <p:txBody>
          <a:bodyPr wrap="square">
            <a:spAutoFit/>
          </a:bodyPr>
          <a:lstStyle/>
          <a:p>
            <a:r>
              <a:rPr lang="en-US" b="0" i="0" dirty="0">
                <a:solidFill>
                  <a:srgbClr val="374151"/>
                </a:solidFill>
                <a:effectLst/>
                <a:latin typeface="Söhne"/>
              </a:rPr>
              <a:t>Clients request services from a centralized server, which manages data and processes requests.</a:t>
            </a:r>
            <a:endParaRPr lang="en-IN" dirty="0"/>
          </a:p>
        </p:txBody>
      </p:sp>
    </p:spTree>
    <p:extLst>
      <p:ext uri="{BB962C8B-B14F-4D97-AF65-F5344CB8AC3E}">
        <p14:creationId xmlns:p14="http://schemas.microsoft.com/office/powerpoint/2010/main" val="83827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2D51-175B-6FF8-93D4-42C475BDE4E4}"/>
              </a:ext>
            </a:extLst>
          </p:cNvPr>
          <p:cNvSpPr>
            <a:spLocks noGrp="1"/>
          </p:cNvSpPr>
          <p:nvPr>
            <p:ph type="title"/>
          </p:nvPr>
        </p:nvSpPr>
        <p:spPr>
          <a:xfrm>
            <a:off x="838200" y="365125"/>
            <a:ext cx="4107024" cy="3180508"/>
          </a:xfrm>
        </p:spPr>
        <p:txBody>
          <a:bodyPr/>
          <a:lstStyle/>
          <a:p>
            <a:r>
              <a:rPr lang="en-IN" b="1" dirty="0"/>
              <a:t>Distributed Databases architecture</a:t>
            </a:r>
          </a:p>
        </p:txBody>
      </p:sp>
      <p:pic>
        <p:nvPicPr>
          <p:cNvPr id="7170" name="Picture 2" descr="Distributed Database Concepts">
            <a:extLst>
              <a:ext uri="{FF2B5EF4-FFF2-40B4-BE49-F238E27FC236}">
                <a16:creationId xmlns:a16="http://schemas.microsoft.com/office/drawing/2014/main" id="{A1310E0A-6D52-0DE3-0035-302ABAE99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7969" y="811957"/>
            <a:ext cx="6717770" cy="48144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74758ED-3520-AD04-5B2B-5437C95BCD8C}"/>
              </a:ext>
            </a:extLst>
          </p:cNvPr>
          <p:cNvSpPr txBox="1"/>
          <p:nvPr/>
        </p:nvSpPr>
        <p:spPr>
          <a:xfrm>
            <a:off x="510851" y="4458774"/>
            <a:ext cx="5451410" cy="646331"/>
          </a:xfrm>
          <a:prstGeom prst="rect">
            <a:avLst/>
          </a:prstGeom>
          <a:noFill/>
        </p:spPr>
        <p:txBody>
          <a:bodyPr wrap="square">
            <a:spAutoFit/>
          </a:bodyPr>
          <a:lstStyle/>
          <a:p>
            <a:r>
              <a:rPr lang="en-US" b="0" i="0" dirty="0">
                <a:solidFill>
                  <a:srgbClr val="374151"/>
                </a:solidFill>
                <a:effectLst/>
                <a:latin typeface="Söhne"/>
              </a:rPr>
              <a:t>Data is spread across multiple locations or nodes, allowing for scalability and fault tolerance.</a:t>
            </a:r>
            <a:endParaRPr lang="en-IN" dirty="0"/>
          </a:p>
        </p:txBody>
      </p:sp>
    </p:spTree>
    <p:extLst>
      <p:ext uri="{BB962C8B-B14F-4D97-AF65-F5344CB8AC3E}">
        <p14:creationId xmlns:p14="http://schemas.microsoft.com/office/powerpoint/2010/main" val="282445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7555-C90D-28BB-ECF0-2F615D88CA67}"/>
              </a:ext>
            </a:extLst>
          </p:cNvPr>
          <p:cNvSpPr>
            <a:spLocks noGrp="1"/>
          </p:cNvSpPr>
          <p:nvPr>
            <p:ph type="title"/>
          </p:nvPr>
        </p:nvSpPr>
        <p:spPr/>
        <p:txBody>
          <a:bodyPr>
            <a:normAutofit/>
          </a:bodyPr>
          <a:lstStyle/>
          <a:p>
            <a:r>
              <a:rPr lang="en-IN" b="1" i="0" dirty="0">
                <a:solidFill>
                  <a:srgbClr val="1C2642"/>
                </a:solidFill>
                <a:effectLst/>
                <a:latin typeface="Inter"/>
              </a:rPr>
              <a:t>What is a DBMS?</a:t>
            </a:r>
            <a:endParaRPr lang="en-IN" dirty="0"/>
          </a:p>
        </p:txBody>
      </p:sp>
      <p:sp>
        <p:nvSpPr>
          <p:cNvPr id="3" name="Content Placeholder 2">
            <a:extLst>
              <a:ext uri="{FF2B5EF4-FFF2-40B4-BE49-F238E27FC236}">
                <a16:creationId xmlns:a16="http://schemas.microsoft.com/office/drawing/2014/main" id="{A0DA520F-DF13-D7FB-9283-14860097CA2C}"/>
              </a:ext>
            </a:extLst>
          </p:cNvPr>
          <p:cNvSpPr>
            <a:spLocks noGrp="1"/>
          </p:cNvSpPr>
          <p:nvPr>
            <p:ph idx="1"/>
          </p:nvPr>
        </p:nvSpPr>
        <p:spPr>
          <a:xfrm>
            <a:off x="838200" y="1872278"/>
            <a:ext cx="6988277" cy="4351338"/>
          </a:xfrm>
        </p:spPr>
        <p:txBody>
          <a:bodyPr>
            <a:normAutofit fontScale="77500" lnSpcReduction="20000"/>
          </a:bodyPr>
          <a:lstStyle/>
          <a:p>
            <a:pPr marL="0" indent="0">
              <a:buNone/>
            </a:pPr>
            <a:r>
              <a:rPr lang="en-IN" b="0" i="0" dirty="0">
                <a:solidFill>
                  <a:srgbClr val="2E364E"/>
                </a:solidFill>
                <a:effectLst/>
                <a:latin typeface="Times New Roman" panose="02020603050405020304" pitchFamily="18" charset="0"/>
                <a:cs typeface="Times New Roman" panose="02020603050405020304" pitchFamily="18" charset="0"/>
              </a:rPr>
              <a:t>A database management system (DBMS) is </a:t>
            </a:r>
            <a:r>
              <a:rPr lang="en-IN" b="0" i="0" u="none" strike="noStrike" dirty="0">
                <a:solidFill>
                  <a:srgbClr val="0070E0"/>
                </a:solidFill>
                <a:effectLst/>
                <a:latin typeface="Times New Roman" panose="02020603050405020304" pitchFamily="18" charset="0"/>
                <a:cs typeface="Times New Roman" panose="02020603050405020304" pitchFamily="18" charset="0"/>
              </a:rPr>
              <a:t>middleware</a:t>
            </a:r>
            <a:r>
              <a:rPr lang="en-IN" b="0" i="0" dirty="0">
                <a:solidFill>
                  <a:srgbClr val="2E364E"/>
                </a:solidFill>
                <a:effectLst/>
                <a:latin typeface="Times New Roman" panose="02020603050405020304" pitchFamily="18" charset="0"/>
                <a:cs typeface="Times New Roman" panose="02020603050405020304" pitchFamily="18" charset="0"/>
              </a:rPr>
              <a:t> that allows programmers, database administrators (</a:t>
            </a:r>
            <a:r>
              <a:rPr lang="en-IN" b="0" i="0" u="none" strike="noStrike" dirty="0">
                <a:solidFill>
                  <a:srgbClr val="0070E0"/>
                </a:solidFill>
                <a:effectLst/>
                <a:latin typeface="Times New Roman" panose="02020603050405020304" pitchFamily="18" charset="0"/>
                <a:cs typeface="Times New Roman" panose="02020603050405020304" pitchFamily="18" charset="0"/>
              </a:rPr>
              <a:t>DBAs</a:t>
            </a:r>
            <a:r>
              <a:rPr lang="en-IN" b="0" i="0" dirty="0">
                <a:solidFill>
                  <a:srgbClr val="2E364E"/>
                </a:solidFill>
                <a:effectLst/>
                <a:latin typeface="Times New Roman" panose="02020603050405020304" pitchFamily="18" charset="0"/>
                <a:cs typeface="Times New Roman" panose="02020603050405020304" pitchFamily="18" charset="0"/>
              </a:rPr>
              <a:t>), software applications and end users to store, organize, access, </a:t>
            </a:r>
            <a:r>
              <a:rPr lang="en-IN" b="0" i="0" u="none" strike="noStrike" dirty="0">
                <a:solidFill>
                  <a:srgbClr val="0070E0"/>
                </a:solidFill>
                <a:effectLst/>
                <a:latin typeface="Times New Roman" panose="02020603050405020304" pitchFamily="18" charset="0"/>
                <a:cs typeface="Times New Roman" panose="02020603050405020304" pitchFamily="18" charset="0"/>
              </a:rPr>
              <a:t>query</a:t>
            </a:r>
            <a:r>
              <a:rPr lang="en-IN" b="0" i="0" dirty="0">
                <a:solidFill>
                  <a:srgbClr val="2E364E"/>
                </a:solidFill>
                <a:effectLst/>
                <a:latin typeface="Times New Roman" panose="02020603050405020304" pitchFamily="18" charset="0"/>
                <a:cs typeface="Times New Roman" panose="02020603050405020304" pitchFamily="18" charset="0"/>
              </a:rPr>
              <a:t> and manipulate data in a </a:t>
            </a:r>
            <a:r>
              <a:rPr lang="en-IN" b="0" i="0" u="none" strike="noStrike" dirty="0">
                <a:solidFill>
                  <a:srgbClr val="0070E0"/>
                </a:solidFill>
                <a:effectLst/>
                <a:latin typeface="Times New Roman" panose="02020603050405020304" pitchFamily="18" charset="0"/>
                <a:cs typeface="Times New Roman" panose="02020603050405020304" pitchFamily="18" charset="0"/>
              </a:rPr>
              <a:t>database</a:t>
            </a:r>
            <a:r>
              <a:rPr lang="en-IN" b="0" i="0" dirty="0">
                <a:solidFill>
                  <a:srgbClr val="2E364E"/>
                </a:solidFill>
                <a:effectLst/>
                <a:latin typeface="Times New Roman" panose="02020603050405020304" pitchFamily="18" charset="0"/>
                <a:cs typeface="Times New Roman" panose="02020603050405020304" pitchFamily="18" charset="0"/>
              </a:rPr>
              <a:t>. </a:t>
            </a:r>
          </a:p>
          <a:p>
            <a:pPr marL="0" indent="0">
              <a:buNone/>
            </a:pPr>
            <a:endParaRPr lang="en-IN" b="0" i="0" dirty="0">
              <a:solidFill>
                <a:srgbClr val="2E364E"/>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2E364E"/>
                </a:solidFill>
                <a:effectLst/>
                <a:latin typeface="Times New Roman" panose="02020603050405020304" pitchFamily="18" charset="0"/>
                <a:cs typeface="Times New Roman" panose="02020603050405020304" pitchFamily="18" charset="0"/>
              </a:rPr>
              <a:t>In the enterprise, database management systems provide database administrators (</a:t>
            </a:r>
            <a:r>
              <a:rPr lang="en-US" b="0" i="0" u="none" strike="noStrike" dirty="0">
                <a:solidFill>
                  <a:srgbClr val="0070E0"/>
                </a:solidFill>
                <a:effectLst/>
                <a:latin typeface="Times New Roman" panose="02020603050405020304" pitchFamily="18" charset="0"/>
                <a:cs typeface="Times New Roman" panose="02020603050405020304" pitchFamily="18" charset="0"/>
              </a:rPr>
              <a:t>DBAs</a:t>
            </a:r>
            <a:r>
              <a:rPr lang="en-US" b="0" i="0" dirty="0">
                <a:solidFill>
                  <a:srgbClr val="2E364E"/>
                </a:solidFill>
                <a:effectLst/>
                <a:latin typeface="Times New Roman" panose="02020603050405020304" pitchFamily="18" charset="0"/>
                <a:cs typeface="Times New Roman" panose="02020603050405020304" pitchFamily="18" charset="0"/>
              </a:rPr>
              <a:t>) with a structured framework that facilitates data sharing among different departments, teams and applications. </a:t>
            </a:r>
          </a:p>
          <a:p>
            <a:pPr marL="0" indent="0">
              <a:buNone/>
            </a:pPr>
            <a:endParaRPr lang="en-US" b="0" i="0" dirty="0">
              <a:solidFill>
                <a:srgbClr val="2E364E"/>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2E364E"/>
                </a:solidFill>
                <a:effectLst/>
                <a:latin typeface="Times New Roman" panose="02020603050405020304" pitchFamily="18" charset="0"/>
                <a:cs typeface="Times New Roman" panose="02020603050405020304" pitchFamily="18" charset="0"/>
              </a:rPr>
              <a:t>The DBMS provides employees with controlled and organized access to data that they can use to drive innovation and help their company maintain a competitive edge.</a:t>
            </a:r>
            <a:endParaRPr lang="en-IN" dirty="0">
              <a:latin typeface="Times New Roman" panose="02020603050405020304" pitchFamily="18" charset="0"/>
              <a:cs typeface="Times New Roman" panose="02020603050405020304" pitchFamily="18" charset="0"/>
            </a:endParaRPr>
          </a:p>
        </p:txBody>
      </p:sp>
      <p:pic>
        <p:nvPicPr>
          <p:cNvPr id="1026" name="Picture 2" descr="DBMS components">
            <a:extLst>
              <a:ext uri="{FF2B5EF4-FFF2-40B4-BE49-F238E27FC236}">
                <a16:creationId xmlns:a16="http://schemas.microsoft.com/office/drawing/2014/main" id="{2ED3A417-9640-5786-6281-BCF82B3C4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477" y="1622540"/>
            <a:ext cx="4271206" cy="361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79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BBEC-0077-6DE9-98F5-4236AE073FDD}"/>
              </a:ext>
            </a:extLst>
          </p:cNvPr>
          <p:cNvSpPr>
            <a:spLocks noGrp="1"/>
          </p:cNvSpPr>
          <p:nvPr>
            <p:ph type="title"/>
          </p:nvPr>
        </p:nvSpPr>
        <p:spPr/>
        <p:txBody>
          <a:bodyPr/>
          <a:lstStyle/>
          <a:p>
            <a:endParaRPr lang="en-IN"/>
          </a:p>
        </p:txBody>
      </p:sp>
      <p:pic>
        <p:nvPicPr>
          <p:cNvPr id="2050" name="Picture 2" descr="What is Database Management System (DBMS) — 6 Advantages | by ERP  information | Medium">
            <a:extLst>
              <a:ext uri="{FF2B5EF4-FFF2-40B4-BE49-F238E27FC236}">
                <a16:creationId xmlns:a16="http://schemas.microsoft.com/office/drawing/2014/main" id="{E5EF749A-BCD3-8FB3-445D-99270E870C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8" y="0"/>
            <a:ext cx="82375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681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AEBC-10EA-37F9-887F-AA16B9499E59}"/>
              </a:ext>
            </a:extLst>
          </p:cNvPr>
          <p:cNvSpPr>
            <a:spLocks noGrp="1"/>
          </p:cNvSpPr>
          <p:nvPr>
            <p:ph type="title"/>
          </p:nvPr>
        </p:nvSpPr>
        <p:spPr/>
        <p:txBody>
          <a:bodyPr/>
          <a:lstStyle/>
          <a:p>
            <a:endParaRPr lang="en-IN"/>
          </a:p>
        </p:txBody>
      </p:sp>
      <p:pic>
        <p:nvPicPr>
          <p:cNvPr id="3074" name="Picture 2" descr="Database Management System | What Is DBMS | Types Of DBMS">
            <a:extLst>
              <a:ext uri="{FF2B5EF4-FFF2-40B4-BE49-F238E27FC236}">
                <a16:creationId xmlns:a16="http://schemas.microsoft.com/office/drawing/2014/main" id="{33EAA84A-D2D8-9B96-528F-398BDABCD1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01" r="4501" b="4669"/>
          <a:stretch/>
        </p:blipFill>
        <p:spPr bwMode="auto">
          <a:xfrm>
            <a:off x="1641987" y="244577"/>
            <a:ext cx="9495780" cy="6248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86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1006</Words>
  <Application>Microsoft Office PowerPoint</Application>
  <PresentationFormat>Widescreen</PresentationFormat>
  <Paragraphs>142</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Calibri Light</vt:lpstr>
      <vt:lpstr>erdana</vt:lpstr>
      <vt:lpstr>Inter</vt:lpstr>
      <vt:lpstr>inter-bold</vt:lpstr>
      <vt:lpstr>inter-regular</vt:lpstr>
      <vt:lpstr>Open Sans</vt:lpstr>
      <vt:lpstr>Söhne</vt:lpstr>
      <vt:lpstr>Times New Roman</vt:lpstr>
      <vt:lpstr>Office Theme</vt:lpstr>
      <vt:lpstr>DBMS</vt:lpstr>
      <vt:lpstr>What is Database</vt:lpstr>
      <vt:lpstr>PowerPoint Presentation</vt:lpstr>
      <vt:lpstr>Database Three-tier Architecture</vt:lpstr>
      <vt:lpstr>Database client server architecture</vt:lpstr>
      <vt:lpstr>Distributed Databases architecture</vt:lpstr>
      <vt:lpstr>What is a DBMS?</vt:lpstr>
      <vt:lpstr>PowerPoint Presentation</vt:lpstr>
      <vt:lpstr>PowerPoint Presentation</vt:lpstr>
      <vt:lpstr>What is RDBMS?</vt:lpstr>
      <vt:lpstr>PowerPoint Presentation</vt:lpstr>
      <vt:lpstr>Primary key Vs Foreign Key</vt:lpstr>
      <vt:lpstr>Normalization</vt:lpstr>
      <vt:lpstr>First Normal Form (1NF)</vt:lpstr>
      <vt:lpstr>Second Normal Form (2NF)</vt:lpstr>
      <vt:lpstr>Third Normal Form (3NF)</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SOFTRONIICS PERINTHALMANNA</dc:creator>
  <cp:lastModifiedBy>user</cp:lastModifiedBy>
  <cp:revision>13</cp:revision>
  <dcterms:created xsi:type="dcterms:W3CDTF">2023-10-26T06:52:28Z</dcterms:created>
  <dcterms:modified xsi:type="dcterms:W3CDTF">2023-11-10T11:08:38Z</dcterms:modified>
</cp:coreProperties>
</file>