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 id="263" r:id="rId9"/>
    <p:sldId id="264" r:id="rId10"/>
    <p:sldId id="270" r:id="rId11"/>
    <p:sldId id="271" r:id="rId12"/>
    <p:sldId id="272" r:id="rId13"/>
    <p:sldId id="273" r:id="rId14"/>
    <p:sldId id="274" r:id="rId15"/>
    <p:sldId id="275" r:id="rId16"/>
    <p:sldId id="276" r:id="rId17"/>
    <p:sldId id="277" r:id="rId18"/>
    <p:sldId id="265" r:id="rId19"/>
    <p:sldId id="266" r:id="rId20"/>
    <p:sldId id="269"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4A67E8-7743-4B43-8094-6601D72385CE}" type="datetimeFigureOut">
              <a:rPr lang="en-US" smtClean="0"/>
              <a:t>03/10/2023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163647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A67E8-7743-4B43-8094-6601D72385CE}" type="datetimeFigureOut">
              <a:rPr lang="en-US" smtClean="0"/>
              <a:t>03/10/2023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29082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A67E8-7743-4B43-8094-6601D72385CE}" type="datetimeFigureOut">
              <a:rPr lang="en-US" smtClean="0"/>
              <a:t>03/10/2023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331188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A67E8-7743-4B43-8094-6601D72385CE}" type="datetimeFigureOut">
              <a:rPr lang="en-US" smtClean="0"/>
              <a:t>03/10/2023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363770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A67E8-7743-4B43-8094-6601D72385CE}" type="datetimeFigureOut">
              <a:rPr lang="en-US" smtClean="0"/>
              <a:t>03/10/2023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129689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4A67E8-7743-4B43-8094-6601D72385CE}" type="datetimeFigureOut">
              <a:rPr lang="en-US" smtClean="0"/>
              <a:t>03/10/2023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124570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4A67E8-7743-4B43-8094-6601D72385CE}" type="datetimeFigureOut">
              <a:rPr lang="en-US" smtClean="0"/>
              <a:t>03/10/2023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384107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4A67E8-7743-4B43-8094-6601D72385CE}" type="datetimeFigureOut">
              <a:rPr lang="en-US" smtClean="0"/>
              <a:t>03/10/2023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198414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A67E8-7743-4B43-8094-6601D72385CE}" type="datetimeFigureOut">
              <a:rPr lang="en-US" smtClean="0"/>
              <a:t>03/10/2023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349953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A67E8-7743-4B43-8094-6601D72385CE}" type="datetimeFigureOut">
              <a:rPr lang="en-US" smtClean="0"/>
              <a:t>03/10/2023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385760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A67E8-7743-4B43-8094-6601D72385CE}" type="datetimeFigureOut">
              <a:rPr lang="en-US" smtClean="0"/>
              <a:t>03/10/2023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4CA-77B4-4E14-AA8C-B57F3886B248}" type="slidenum">
              <a:rPr lang="en-US" smtClean="0"/>
              <a:t>‹#›</a:t>
            </a:fld>
            <a:endParaRPr lang="en-US"/>
          </a:p>
        </p:txBody>
      </p:sp>
    </p:spTree>
    <p:extLst>
      <p:ext uri="{BB962C8B-B14F-4D97-AF65-F5344CB8AC3E}">
        <p14:creationId xmlns:p14="http://schemas.microsoft.com/office/powerpoint/2010/main" val="119068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A67E8-7743-4B43-8094-6601D72385CE}" type="datetimeFigureOut">
              <a:rPr lang="en-US" smtClean="0"/>
              <a:t>03/10/2023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294CA-77B4-4E14-AA8C-B57F3886B248}" type="slidenum">
              <a:rPr lang="en-US" smtClean="0"/>
              <a:t>‹#›</a:t>
            </a:fld>
            <a:endParaRPr lang="en-US"/>
          </a:p>
        </p:txBody>
      </p:sp>
    </p:spTree>
    <p:extLst>
      <p:ext uri="{BB962C8B-B14F-4D97-AF65-F5344CB8AC3E}">
        <p14:creationId xmlns:p14="http://schemas.microsoft.com/office/powerpoint/2010/main" val="29701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a:t>
            </a:r>
            <a:endParaRPr lang="en-US" dirty="0"/>
          </a:p>
        </p:txBody>
      </p:sp>
      <p:sp>
        <p:nvSpPr>
          <p:cNvPr id="3" name="Subtitle 2"/>
          <p:cNvSpPr>
            <a:spLocks noGrp="1"/>
          </p:cNvSpPr>
          <p:nvPr>
            <p:ph type="subTitle" idx="1"/>
          </p:nvPr>
        </p:nvSpPr>
        <p:spPr/>
        <p:txBody>
          <a:bodyPr/>
          <a:lstStyle/>
          <a:p>
            <a:r>
              <a:rPr lang="en-US" dirty="0"/>
              <a:t>Structured Query Language</a:t>
            </a:r>
          </a:p>
        </p:txBody>
      </p:sp>
    </p:spTree>
    <p:extLst>
      <p:ext uri="{BB962C8B-B14F-4D97-AF65-F5344CB8AC3E}">
        <p14:creationId xmlns:p14="http://schemas.microsoft.com/office/powerpoint/2010/main" val="188265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a:t>
            </a:r>
            <a:r>
              <a:rPr lang="en-US" dirty="0" smtClean="0"/>
              <a:t>types</a:t>
            </a:r>
            <a:endParaRPr lang="en-US" dirty="0"/>
          </a:p>
        </p:txBody>
      </p:sp>
      <p:sp>
        <p:nvSpPr>
          <p:cNvPr id="4" name="Rectangle 3"/>
          <p:cNvSpPr/>
          <p:nvPr/>
        </p:nvSpPr>
        <p:spPr>
          <a:xfrm>
            <a:off x="3048000" y="2967335"/>
            <a:ext cx="6096000" cy="1477328"/>
          </a:xfrm>
          <a:prstGeom prst="rect">
            <a:avLst/>
          </a:prstGeom>
        </p:spPr>
        <p:txBody>
          <a:bodyPr>
            <a:spAutoFit/>
          </a:bodyPr>
          <a:lstStyle/>
          <a:p>
            <a:r>
              <a:rPr lang="en-US" b="0" i="0" dirty="0" smtClean="0">
                <a:solidFill>
                  <a:srgbClr val="000000"/>
                </a:solidFill>
                <a:effectLst/>
                <a:latin typeface="Verdana" panose="020B0604030504040204" pitchFamily="34" charset="0"/>
              </a:rPr>
              <a:t>String</a:t>
            </a:r>
          </a:p>
          <a:p>
            <a:pPr>
              <a:buFont typeface="Arial" panose="020B0604020202020204" pitchFamily="34" charset="0"/>
              <a:buChar char="•"/>
            </a:pPr>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Numeric</a:t>
            </a:r>
          </a:p>
          <a:p>
            <a:pPr>
              <a:buFont typeface="Arial" panose="020B0604020202020204" pitchFamily="34" charset="0"/>
              <a:buChar char="•"/>
            </a:pPr>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Date and Time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13284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4232" y="393558"/>
            <a:ext cx="5064400" cy="523220"/>
          </a:xfrm>
          <a:prstGeom prst="rect">
            <a:avLst/>
          </a:prstGeom>
          <a:solidFill>
            <a:schemeClr val="accent4">
              <a:lumMod val="60000"/>
              <a:lumOff val="40000"/>
            </a:schemeClr>
          </a:solidFill>
        </p:spPr>
        <p:txBody>
          <a:bodyPr wrap="none">
            <a:spAutoFit/>
          </a:bodyPr>
          <a:lstStyle/>
          <a:p>
            <a:r>
              <a:rPr lang="en-US" sz="2800" b="0" i="0" dirty="0" smtClean="0">
                <a:effectLst/>
                <a:latin typeface="Verdana" panose="020B0604030504040204" pitchFamily="34" charset="0"/>
              </a:rPr>
              <a:t>MySQL - String Data Types</a:t>
            </a:r>
            <a:endParaRPr lang="en-US" sz="2800" b="0" i="0" dirty="0">
              <a:effectLst/>
              <a:latin typeface="Verdan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97300883"/>
              </p:ext>
            </p:extLst>
          </p:nvPr>
        </p:nvGraphicFramePr>
        <p:xfrm>
          <a:off x="242047" y="1162521"/>
          <a:ext cx="5683623" cy="5576594"/>
        </p:xfrm>
        <a:graphic>
          <a:graphicData uri="http://schemas.openxmlformats.org/drawingml/2006/table">
            <a:tbl>
              <a:tblPr/>
              <a:tblGrid>
                <a:gridCol w="1443767"/>
                <a:gridCol w="4239856"/>
              </a:tblGrid>
              <a:tr h="466648">
                <a:tc>
                  <a:txBody>
                    <a:bodyPr/>
                    <a:lstStyle/>
                    <a:p>
                      <a:pPr algn="l"/>
                      <a:r>
                        <a:rPr lang="en-US" sz="1600" dirty="0">
                          <a:effectLst/>
                        </a:rPr>
                        <a:t>CHAR(size)</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dirty="0">
                          <a:effectLst/>
                        </a:rPr>
                        <a:t>A fixed length string which can have letters, numbers, and special characters. The </a:t>
                      </a:r>
                      <a:r>
                        <a:rPr lang="en-US" sz="1600" i="1" dirty="0">
                          <a:effectLst/>
                        </a:rPr>
                        <a:t>size</a:t>
                      </a:r>
                      <a:r>
                        <a:rPr lang="en-US" sz="1600" dirty="0">
                          <a:effectLst/>
                        </a:rPr>
                        <a:t> parameter specifies the column length in characters which can vary from </a:t>
                      </a:r>
                      <a:r>
                        <a:rPr lang="en-US" sz="1600" dirty="0" err="1">
                          <a:effectLst/>
                        </a:rPr>
                        <a:t>from</a:t>
                      </a:r>
                      <a:r>
                        <a:rPr lang="en-US" sz="1600" dirty="0">
                          <a:effectLst/>
                        </a:rPr>
                        <a:t> 0 to 255. Default size is 1</a:t>
                      </a:r>
                    </a:p>
                  </a:txBody>
                  <a:tcPr marL="15151" marR="15151" marT="15151" marB="15151" anchor="ctr">
                    <a:lnL>
                      <a:noFill/>
                    </a:lnL>
                    <a:lnR>
                      <a:noFill/>
                    </a:lnR>
                    <a:lnT>
                      <a:noFill/>
                    </a:lnT>
                    <a:lnB>
                      <a:noFill/>
                    </a:lnB>
                    <a:solidFill>
                      <a:srgbClr val="FFFFFF"/>
                    </a:solidFill>
                  </a:tcPr>
                </a:tc>
              </a:tr>
              <a:tr h="521191">
                <a:tc>
                  <a:txBody>
                    <a:bodyPr/>
                    <a:lstStyle/>
                    <a:p>
                      <a:pPr algn="l"/>
                      <a:r>
                        <a:rPr lang="en-US" sz="1600" dirty="0">
                          <a:effectLst/>
                        </a:rPr>
                        <a:t>VARCHAR(size)</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dirty="0">
                          <a:effectLst/>
                        </a:rPr>
                        <a:t>A variable length string which can contain letters, numbers, and special characters. The </a:t>
                      </a:r>
                      <a:r>
                        <a:rPr lang="en-US" sz="1600" i="1" dirty="0">
                          <a:effectLst/>
                        </a:rPr>
                        <a:t>size</a:t>
                      </a:r>
                      <a:r>
                        <a:rPr lang="en-US" sz="1600" dirty="0">
                          <a:effectLst/>
                        </a:rPr>
                        <a:t> parameter specifies the maximum string length in characters which can vary from 0 to 65535.</a:t>
                      </a:r>
                    </a:p>
                  </a:txBody>
                  <a:tcPr marL="15151" marR="15151" marT="15151" marB="15151" anchor="ctr">
                    <a:lnL>
                      <a:noFill/>
                    </a:lnL>
                    <a:lnR>
                      <a:noFill/>
                    </a:lnR>
                    <a:lnT>
                      <a:noFill/>
                    </a:lnT>
                    <a:lnB>
                      <a:noFill/>
                    </a:lnB>
                    <a:solidFill>
                      <a:srgbClr val="FFFFFF"/>
                    </a:solidFill>
                  </a:tcPr>
                </a:tc>
              </a:tr>
              <a:tr h="303018">
                <a:tc>
                  <a:txBody>
                    <a:bodyPr/>
                    <a:lstStyle/>
                    <a:p>
                      <a:pPr algn="l"/>
                      <a:r>
                        <a:rPr lang="en-US" sz="1600" dirty="0">
                          <a:effectLst/>
                        </a:rPr>
                        <a:t>BINARY(size)</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dirty="0">
                          <a:effectLst/>
                        </a:rPr>
                        <a:t>This is equal to CHAR(), but stores binary byte strings. The </a:t>
                      </a:r>
                      <a:r>
                        <a:rPr lang="en-US" sz="1600" i="1" dirty="0">
                          <a:effectLst/>
                        </a:rPr>
                        <a:t>size</a:t>
                      </a:r>
                      <a:r>
                        <a:rPr lang="en-US" sz="1600" dirty="0">
                          <a:effectLst/>
                        </a:rPr>
                        <a:t> parameter specifies the column length in bytes. Default size is 1</a:t>
                      </a:r>
                    </a:p>
                  </a:txBody>
                  <a:tcPr marL="15151" marR="15151" marT="15151" marB="15151" anchor="ctr">
                    <a:lnL>
                      <a:noFill/>
                    </a:lnL>
                    <a:lnR>
                      <a:noFill/>
                    </a:lnR>
                    <a:lnT>
                      <a:noFill/>
                    </a:lnT>
                    <a:lnB>
                      <a:noFill/>
                    </a:lnB>
                    <a:solidFill>
                      <a:srgbClr val="FFFFFF"/>
                    </a:solidFill>
                  </a:tcPr>
                </a:tc>
              </a:tr>
              <a:tr h="303018">
                <a:tc>
                  <a:txBody>
                    <a:bodyPr/>
                    <a:lstStyle/>
                    <a:p>
                      <a:pPr algn="l"/>
                      <a:r>
                        <a:rPr lang="en-US" sz="1600" dirty="0">
                          <a:effectLst/>
                        </a:rPr>
                        <a:t>VARBINARY(size)</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dirty="0">
                          <a:effectLst/>
                        </a:rPr>
                        <a:t>This is equal to VARCHAR(), but stores binary byte strings. The </a:t>
                      </a:r>
                      <a:r>
                        <a:rPr lang="en-US" sz="1600" i="1" dirty="0">
                          <a:effectLst/>
                        </a:rPr>
                        <a:t>size</a:t>
                      </a:r>
                      <a:r>
                        <a:rPr lang="en-US" sz="1600" dirty="0">
                          <a:effectLst/>
                        </a:rPr>
                        <a:t> parameter specifies the maximum column length in bytes.</a:t>
                      </a:r>
                    </a:p>
                  </a:txBody>
                  <a:tcPr marL="15151" marR="15151" marT="15151" marB="15151" anchor="ctr">
                    <a:lnL>
                      <a:noFill/>
                    </a:lnL>
                    <a:lnR>
                      <a:noFill/>
                    </a:lnR>
                    <a:lnT>
                      <a:noFill/>
                    </a:lnT>
                    <a:lnB>
                      <a:noFill/>
                    </a:lnB>
                    <a:solidFill>
                      <a:srgbClr val="FFFFFF"/>
                    </a:solidFill>
                  </a:tcPr>
                </a:tc>
              </a:tr>
              <a:tr h="193931">
                <a:tc>
                  <a:txBody>
                    <a:bodyPr/>
                    <a:lstStyle/>
                    <a:p>
                      <a:pPr algn="l"/>
                      <a:r>
                        <a:rPr lang="en-US" sz="1600" dirty="0">
                          <a:effectLst/>
                        </a:rPr>
                        <a:t>TINYTEXT</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a:effectLst/>
                        </a:rPr>
                        <a:t>This holds a string with a maximum length of 255 characters</a:t>
                      </a:r>
                    </a:p>
                  </a:txBody>
                  <a:tcPr marL="15151" marR="15151" marT="15151" marB="15151" anchor="ctr">
                    <a:lnL>
                      <a:noFill/>
                    </a:lnL>
                    <a:lnR>
                      <a:noFill/>
                    </a:lnR>
                    <a:lnT>
                      <a:noFill/>
                    </a:lnT>
                    <a:lnB>
                      <a:noFill/>
                    </a:lnB>
                    <a:solidFill>
                      <a:srgbClr val="FFFFFF"/>
                    </a:solidFill>
                  </a:tcPr>
                </a:tc>
              </a:tr>
              <a:tr h="193931">
                <a:tc>
                  <a:txBody>
                    <a:bodyPr/>
                    <a:lstStyle/>
                    <a:p>
                      <a:pPr algn="l"/>
                      <a:r>
                        <a:rPr lang="en-US" sz="1600" dirty="0">
                          <a:effectLst/>
                        </a:rPr>
                        <a:t>TEXT(size)</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a:effectLst/>
                        </a:rPr>
                        <a:t>This holds a string with a maximum length of 65,535 bytes</a:t>
                      </a:r>
                    </a:p>
                  </a:txBody>
                  <a:tcPr marL="15151" marR="15151" marT="15151" marB="15151" anchor="ctr">
                    <a:lnL>
                      <a:noFill/>
                    </a:lnL>
                    <a:lnR>
                      <a:noFill/>
                    </a:lnR>
                    <a:lnT>
                      <a:noFill/>
                    </a:lnT>
                    <a:lnB>
                      <a:noFill/>
                    </a:lnB>
                    <a:solidFill>
                      <a:srgbClr val="FFFFFF"/>
                    </a:solidFill>
                  </a:tcPr>
                </a:tc>
              </a:tr>
              <a:tr h="193931">
                <a:tc>
                  <a:txBody>
                    <a:bodyPr/>
                    <a:lstStyle/>
                    <a:p>
                      <a:pPr algn="l"/>
                      <a:r>
                        <a:rPr lang="en-US" sz="1600" dirty="0">
                          <a:effectLst/>
                        </a:rPr>
                        <a:t>LONGTEXT</a:t>
                      </a:r>
                    </a:p>
                  </a:txBody>
                  <a:tcPr marL="15151" marR="15151" marT="15151" marB="15151" anchor="ctr">
                    <a:lnL>
                      <a:noFill/>
                    </a:lnL>
                    <a:lnR>
                      <a:noFill/>
                    </a:lnR>
                    <a:lnT>
                      <a:noFill/>
                    </a:lnT>
                    <a:lnB>
                      <a:noFill/>
                    </a:lnB>
                    <a:solidFill>
                      <a:schemeClr val="accent1">
                        <a:lumMod val="20000"/>
                        <a:lumOff val="80000"/>
                      </a:schemeClr>
                    </a:solidFill>
                  </a:tcPr>
                </a:tc>
                <a:tc>
                  <a:txBody>
                    <a:bodyPr/>
                    <a:lstStyle/>
                    <a:p>
                      <a:pPr algn="l"/>
                      <a:r>
                        <a:rPr lang="en-US" sz="1600" dirty="0">
                          <a:effectLst/>
                        </a:rPr>
                        <a:t>This holds a string with a maximum length of 4,294,967,295 characters</a:t>
                      </a:r>
                    </a:p>
                  </a:txBody>
                  <a:tcPr marL="15151" marR="15151" marT="15151" marB="15151" anchor="ctr">
                    <a:lnL>
                      <a:noFill/>
                    </a:lnL>
                    <a:lnR>
                      <a:noFill/>
                    </a:lnR>
                    <a:lnT>
                      <a:noFill/>
                    </a:lnT>
                    <a:lnB>
                      <a:noFill/>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85701369"/>
              </p:ext>
            </p:extLst>
          </p:nvPr>
        </p:nvGraphicFramePr>
        <p:xfrm>
          <a:off x="6248400" y="1260847"/>
          <a:ext cx="5719482" cy="5332754"/>
        </p:xfrm>
        <a:graphic>
          <a:graphicData uri="http://schemas.openxmlformats.org/drawingml/2006/table">
            <a:tbl>
              <a:tblPr/>
              <a:tblGrid>
                <a:gridCol w="1932163"/>
                <a:gridCol w="3787319"/>
              </a:tblGrid>
              <a:tr h="248475">
                <a:tc>
                  <a:txBody>
                    <a:bodyPr/>
                    <a:lstStyle/>
                    <a:p>
                      <a:pPr algn="l"/>
                      <a:r>
                        <a:rPr lang="en-US" sz="1600" dirty="0">
                          <a:effectLst/>
                        </a:rPr>
                        <a:t>TINYBLOB</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a:effectLst/>
                        </a:rPr>
                        <a:t>This represents a small BLOBs (Binary Large Objects). Max length is 255 bytes</a:t>
                      </a:r>
                    </a:p>
                  </a:txBody>
                  <a:tcPr marL="15151" marR="15151" marT="15151" marB="15151" anchor="ctr">
                    <a:lnL>
                      <a:noFill/>
                    </a:lnL>
                    <a:lnR>
                      <a:noFill/>
                    </a:lnR>
                    <a:lnT>
                      <a:noFill/>
                    </a:lnT>
                    <a:lnB>
                      <a:noFill/>
                    </a:lnB>
                    <a:solidFill>
                      <a:srgbClr val="FFFFFF"/>
                    </a:solidFill>
                  </a:tcPr>
                </a:tc>
              </a:tr>
              <a:tr h="248475">
                <a:tc>
                  <a:txBody>
                    <a:bodyPr/>
                    <a:lstStyle/>
                    <a:p>
                      <a:pPr algn="l"/>
                      <a:r>
                        <a:rPr lang="en-US" sz="1600" dirty="0">
                          <a:effectLst/>
                        </a:rPr>
                        <a:t>BLOB(size)</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a:effectLst/>
                        </a:rPr>
                        <a:t>This represents a BLOBs (Binary Large Objects). Holds up to 65,535 bytes of data</a:t>
                      </a:r>
                    </a:p>
                  </a:txBody>
                  <a:tcPr marL="15151" marR="15151" marT="15151" marB="15151" anchor="ctr">
                    <a:lnL>
                      <a:noFill/>
                    </a:lnL>
                    <a:lnR>
                      <a:noFill/>
                    </a:lnR>
                    <a:lnT>
                      <a:noFill/>
                    </a:lnT>
                    <a:lnB>
                      <a:noFill/>
                    </a:lnB>
                    <a:solidFill>
                      <a:srgbClr val="FFFFFF"/>
                    </a:solidFill>
                  </a:tcPr>
                </a:tc>
              </a:tr>
              <a:tr h="193931">
                <a:tc>
                  <a:txBody>
                    <a:bodyPr/>
                    <a:lstStyle/>
                    <a:p>
                      <a:pPr algn="l"/>
                      <a:r>
                        <a:rPr lang="en-US" sz="1600" dirty="0">
                          <a:effectLst/>
                        </a:rPr>
                        <a:t>MEDIUMTEXT</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a:effectLst/>
                        </a:rPr>
                        <a:t>This holds a string with a maximum length of 16,777,215 characters</a:t>
                      </a:r>
                    </a:p>
                  </a:txBody>
                  <a:tcPr marL="15151" marR="15151" marT="15151" marB="15151" anchor="ctr">
                    <a:lnL>
                      <a:noFill/>
                    </a:lnL>
                    <a:lnR>
                      <a:noFill/>
                    </a:lnR>
                    <a:lnT>
                      <a:noFill/>
                    </a:lnT>
                    <a:lnB>
                      <a:noFill/>
                    </a:lnB>
                    <a:solidFill>
                      <a:srgbClr val="FFFFFF"/>
                    </a:solidFill>
                  </a:tcPr>
                </a:tc>
              </a:tr>
              <a:tr h="248475">
                <a:tc>
                  <a:txBody>
                    <a:bodyPr/>
                    <a:lstStyle/>
                    <a:p>
                      <a:pPr algn="l"/>
                      <a:r>
                        <a:rPr lang="en-US" sz="1600" dirty="0">
                          <a:effectLst/>
                        </a:rPr>
                        <a:t>MEDIUMBLOB</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dirty="0">
                          <a:effectLst/>
                        </a:rPr>
                        <a:t>This represents a medium BLOBs (Binary Large Objects). Holds up to 16,777,215 bytes of data</a:t>
                      </a:r>
                    </a:p>
                  </a:txBody>
                  <a:tcPr marL="15151" marR="15151" marT="15151" marB="15151" anchor="ctr">
                    <a:lnL>
                      <a:noFill/>
                    </a:lnL>
                    <a:lnR>
                      <a:noFill/>
                    </a:lnR>
                    <a:lnT>
                      <a:noFill/>
                    </a:lnT>
                    <a:lnB>
                      <a:noFill/>
                    </a:lnB>
                    <a:solidFill>
                      <a:srgbClr val="FFFFFF"/>
                    </a:solidFill>
                  </a:tcPr>
                </a:tc>
              </a:tr>
              <a:tr h="303018">
                <a:tc>
                  <a:txBody>
                    <a:bodyPr/>
                    <a:lstStyle/>
                    <a:p>
                      <a:pPr algn="l"/>
                      <a:r>
                        <a:rPr lang="en-US" sz="1600" dirty="0">
                          <a:effectLst/>
                        </a:rPr>
                        <a:t>LONGBLOB</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dirty="0">
                          <a:effectLst/>
                        </a:rPr>
                        <a:t>This represents a large BLOBs (Binary Large Objects). Holds up to 4,294,967,295 bytes of data</a:t>
                      </a:r>
                    </a:p>
                  </a:txBody>
                  <a:tcPr marL="15151" marR="15151" marT="15151" marB="15151" anchor="ctr">
                    <a:lnL>
                      <a:noFill/>
                    </a:lnL>
                    <a:lnR>
                      <a:noFill/>
                    </a:lnR>
                    <a:lnT>
                      <a:noFill/>
                    </a:lnT>
                    <a:lnB>
                      <a:noFill/>
                    </a:lnB>
                    <a:solidFill>
                      <a:srgbClr val="FFFFFF"/>
                    </a:solidFill>
                  </a:tcPr>
                </a:tc>
              </a:tr>
              <a:tr h="630277">
                <a:tc>
                  <a:txBody>
                    <a:bodyPr/>
                    <a:lstStyle/>
                    <a:p>
                      <a:pPr algn="l"/>
                      <a:r>
                        <a:rPr lang="en-US" sz="1600" dirty="0">
                          <a:effectLst/>
                        </a:rPr>
                        <a:t>ENUM(val1, val2, val3, ...)</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dirty="0">
                          <a:effectLst/>
                        </a:rPr>
                        <a:t>A string object that can contain only one value, chosen from a list of possible values. You can list up to 65535 values in an ENUM list. If a value is inserted that is not in the list, a blank value will be inserted. The values are sorted in the order you enter them</a:t>
                      </a:r>
                    </a:p>
                  </a:txBody>
                  <a:tcPr marL="15151" marR="15151" marT="15151" marB="15151" anchor="ctr">
                    <a:lnL>
                      <a:noFill/>
                    </a:lnL>
                    <a:lnR>
                      <a:noFill/>
                    </a:lnR>
                    <a:lnT>
                      <a:noFill/>
                    </a:lnT>
                    <a:lnB>
                      <a:noFill/>
                    </a:lnB>
                    <a:solidFill>
                      <a:srgbClr val="FFFFFF"/>
                    </a:solidFill>
                  </a:tcPr>
                </a:tc>
              </a:tr>
              <a:tr h="303018">
                <a:tc>
                  <a:txBody>
                    <a:bodyPr/>
                    <a:lstStyle/>
                    <a:p>
                      <a:pPr algn="l"/>
                      <a:r>
                        <a:rPr lang="en-US" sz="1600" dirty="0">
                          <a:effectLst/>
                        </a:rPr>
                        <a:t>SET(val1, val2, val3, ...)</a:t>
                      </a:r>
                    </a:p>
                  </a:txBody>
                  <a:tcPr marL="15151" marR="15151" marT="15151" marB="15151" anchor="ctr">
                    <a:lnL>
                      <a:noFill/>
                    </a:lnL>
                    <a:lnR>
                      <a:noFill/>
                    </a:lnR>
                    <a:lnT>
                      <a:noFill/>
                    </a:lnT>
                    <a:lnB>
                      <a:noFill/>
                    </a:lnB>
                    <a:solidFill>
                      <a:schemeClr val="tx2">
                        <a:lumMod val="40000"/>
                        <a:lumOff val="60000"/>
                      </a:schemeClr>
                    </a:solidFill>
                  </a:tcPr>
                </a:tc>
                <a:tc>
                  <a:txBody>
                    <a:bodyPr/>
                    <a:lstStyle/>
                    <a:p>
                      <a:pPr algn="l"/>
                      <a:r>
                        <a:rPr lang="en-US" sz="1600" dirty="0">
                          <a:effectLst/>
                        </a:rPr>
                        <a:t>A string object that can have 0 or more values, chosen from a list of possible values. You can list up to 64 values in a SET list</a:t>
                      </a:r>
                    </a:p>
                  </a:txBody>
                  <a:tcPr marL="15151" marR="15151" marT="15151" marB="1515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3333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8645" y="447346"/>
            <a:ext cx="4716740" cy="461665"/>
          </a:xfrm>
          <a:prstGeom prst="rect">
            <a:avLst/>
          </a:prstGeom>
          <a:solidFill>
            <a:srgbClr val="FFC000"/>
          </a:solidFill>
        </p:spPr>
        <p:txBody>
          <a:bodyPr wrap="none">
            <a:spAutoFit/>
          </a:bodyPr>
          <a:lstStyle/>
          <a:p>
            <a:r>
              <a:rPr lang="en-US" sz="2400" b="0" i="0" dirty="0" smtClean="0">
                <a:effectLst/>
                <a:latin typeface="Verdana" panose="020B0604030504040204" pitchFamily="34" charset="0"/>
              </a:rPr>
              <a:t>MySQL - Numeric Data Types</a:t>
            </a:r>
            <a:endParaRPr lang="en-US" sz="2400" b="0" i="0" dirty="0">
              <a:effectLst/>
              <a:latin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77134249"/>
              </p:ext>
            </p:extLst>
          </p:nvPr>
        </p:nvGraphicFramePr>
        <p:xfrm>
          <a:off x="157083" y="1198095"/>
          <a:ext cx="5279272" cy="4989968"/>
        </p:xfrm>
        <a:graphic>
          <a:graphicData uri="http://schemas.openxmlformats.org/drawingml/2006/table">
            <a:tbl>
              <a:tblPr/>
              <a:tblGrid>
                <a:gridCol w="1331058"/>
                <a:gridCol w="3948214"/>
              </a:tblGrid>
              <a:tr h="537551">
                <a:tc>
                  <a:txBody>
                    <a:bodyPr/>
                    <a:lstStyle/>
                    <a:p>
                      <a:pPr algn="ctr"/>
                      <a:r>
                        <a:rPr lang="en-US" sz="1600" dirty="0">
                          <a:effectLst/>
                        </a:rPr>
                        <a:t>INT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normal-sized integer that can be signed or unsigned. If signed, the allowable range is from -2147483648 to 2147483647. If unsigned, the allowable range is from 0 to 4294967295. You can specify a width of up to 11 digits.</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5700">
                <a:tc>
                  <a:txBody>
                    <a:bodyPr/>
                    <a:lstStyle/>
                    <a:p>
                      <a:pPr algn="ctr"/>
                      <a:r>
                        <a:rPr lang="en-US" sz="1600" dirty="0">
                          <a:effectLst/>
                        </a:rPr>
                        <a:t>TINYINT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very small integer that can be signed or unsigned. If signed, the allowable range is from -128 to 127. If unsigned, the allowable range is from 0 to 255. You can specify a width of up to 4 digits.</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35700">
                <a:tc>
                  <a:txBody>
                    <a:bodyPr/>
                    <a:lstStyle/>
                    <a:p>
                      <a:pPr algn="ctr"/>
                      <a:r>
                        <a:rPr lang="en-US" sz="1600" dirty="0">
                          <a:effectLst/>
                        </a:rPr>
                        <a:t>SMALLINT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small integer that can be signed or unsigned. If signed, the allowable range is from -32768 to 32767. If unsigned, the allowable range is from 0 to 65535. You can specify a width of up to 5 digits.</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86626">
                <a:tc>
                  <a:txBody>
                    <a:bodyPr/>
                    <a:lstStyle/>
                    <a:p>
                      <a:pPr algn="ctr"/>
                      <a:r>
                        <a:rPr lang="en-US" sz="1600" dirty="0">
                          <a:effectLst/>
                        </a:rPr>
                        <a:t>MEDIUMINT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medium-sized integer that can be signed or unsigned. If signed, the allowable range is from -8388608 to 8388607. If unsigned, the allowable range is from 0 to 16777215. You can specify a width of up to 9 digits.</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9623717"/>
              </p:ext>
            </p:extLst>
          </p:nvPr>
        </p:nvGraphicFramePr>
        <p:xfrm>
          <a:off x="5818094" y="1090520"/>
          <a:ext cx="6113930" cy="5477648"/>
        </p:xfrm>
        <a:graphic>
          <a:graphicData uri="http://schemas.openxmlformats.org/drawingml/2006/table">
            <a:tbl>
              <a:tblPr/>
              <a:tblGrid>
                <a:gridCol w="1402191"/>
                <a:gridCol w="4711739"/>
              </a:tblGrid>
              <a:tr h="588477">
                <a:tc>
                  <a:txBody>
                    <a:bodyPr/>
                    <a:lstStyle/>
                    <a:p>
                      <a:pPr algn="ctr"/>
                      <a:r>
                        <a:rPr lang="en-US" sz="1600" dirty="0">
                          <a:effectLst/>
                        </a:rPr>
                        <a:t>BIGINT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large integer that can be signed or unsigned. If signed, the allowable range is from -9223372036854775808 to 9223372036854775807. If unsigned, the allowable range is from 0 to 18446744073709551615. You can specify a width of up to 20 digits.</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9403">
                <a:tc>
                  <a:txBody>
                    <a:bodyPr/>
                    <a:lstStyle/>
                    <a:p>
                      <a:pPr algn="ctr"/>
                      <a:r>
                        <a:rPr lang="en-US" sz="1600" dirty="0">
                          <a:effectLst/>
                        </a:rPr>
                        <a:t>FLOAT(M,D)</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floating-point number that cannot be unsigned. You can define the display length (M) and the number of decimals (D). This is not required and will default to 10,2, where 2 is the number of decimals and 10 is the total number of digits (including decimals). Decimal precision can go to 24 places for a FLOAT.</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0329">
                <a:tc>
                  <a:txBody>
                    <a:bodyPr/>
                    <a:lstStyle/>
                    <a:p>
                      <a:pPr algn="ctr"/>
                      <a:r>
                        <a:rPr lang="en-US" sz="1600" dirty="0">
                          <a:effectLst/>
                        </a:rPr>
                        <a:t>DOUBLE(M,D)</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double precision floating-point number that cannot be unsigned. You can define the display length (M) and the number of decimals (D). This is not required and will default to 16,4, where 4 is the number of decimals. Decimal precision can go to 53 places for a DOUBLE. REAL is a synonym for DOUBLE.</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551">
                <a:tc>
                  <a:txBody>
                    <a:bodyPr/>
                    <a:lstStyle/>
                    <a:p>
                      <a:pPr algn="ctr"/>
                      <a:r>
                        <a:rPr lang="en-US" sz="1600" dirty="0">
                          <a:effectLst/>
                        </a:rPr>
                        <a:t>DECIMAL(M,D)</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An unpacked floating-point number that cannot be unsigned. In the unpacked decimals, each decimal corresponds to one byte. Defining the display length (M) and the number of decimals (D) is required. NUMERIC is a synonym for DECIMAL.</a:t>
                      </a:r>
                    </a:p>
                  </a:txBody>
                  <a:tcPr marL="14146" marR="14146" marT="14146" marB="141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4576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3714" y="510098"/>
            <a:ext cx="5704190" cy="461665"/>
          </a:xfrm>
          <a:prstGeom prst="rect">
            <a:avLst/>
          </a:prstGeom>
          <a:solidFill>
            <a:srgbClr val="FFC000"/>
          </a:solidFill>
        </p:spPr>
        <p:txBody>
          <a:bodyPr wrap="none">
            <a:spAutoFit/>
          </a:bodyPr>
          <a:lstStyle/>
          <a:p>
            <a:r>
              <a:rPr lang="en-US" sz="2400" b="0" i="0" dirty="0" smtClean="0">
                <a:effectLst/>
                <a:latin typeface="Verdana" panose="020B0604030504040204" pitchFamily="34" charset="0"/>
              </a:rPr>
              <a:t>MySQL - Date and Time Data Types</a:t>
            </a:r>
            <a:endParaRPr lang="en-US" sz="2400" b="0" i="0" dirty="0">
              <a:effectLst/>
              <a:latin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34611047"/>
              </p:ext>
            </p:extLst>
          </p:nvPr>
        </p:nvGraphicFramePr>
        <p:xfrm>
          <a:off x="448232" y="1673079"/>
          <a:ext cx="11421038" cy="4635578"/>
        </p:xfrm>
        <a:graphic>
          <a:graphicData uri="http://schemas.openxmlformats.org/drawingml/2006/table">
            <a:tbl>
              <a:tblPr/>
              <a:tblGrid>
                <a:gridCol w="1461250"/>
                <a:gridCol w="9959788"/>
              </a:tblGrid>
              <a:tr h="666828">
                <a:tc>
                  <a:txBody>
                    <a:bodyPr/>
                    <a:lstStyle/>
                    <a:p>
                      <a:pPr algn="ctr"/>
                      <a:r>
                        <a:rPr lang="en-US" sz="1600" dirty="0">
                          <a:effectLst/>
                        </a:rPr>
                        <a:t>DATE</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a:effectLst/>
                        </a:rPr>
                        <a:t>A date in YYYY-MM-DD format, between 1000-01-01 and 9999-12-31. For example, December 30</a:t>
                      </a:r>
                      <a:r>
                        <a:rPr lang="en-US" sz="1600" baseline="30000">
                          <a:effectLst/>
                        </a:rPr>
                        <a:t>th</a:t>
                      </a:r>
                      <a:r>
                        <a:rPr lang="en-US" sz="1600">
                          <a:effectLst/>
                        </a:rPr>
                        <a:t>, 1973 would be stored as 1973-12-30.</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3707">
                <a:tc>
                  <a:txBody>
                    <a:bodyPr/>
                    <a:lstStyle/>
                    <a:p>
                      <a:pPr algn="ctr"/>
                      <a:r>
                        <a:rPr lang="en-US" sz="1600">
                          <a:effectLst/>
                        </a:rPr>
                        <a:t>DATETIME</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A date and time combination in YYYY-MM-DD HH:MM:SS format, between 1000-01-01 00:00:00 and 9999-12-31 23:59:59. For example, 3:30 in the afternoon on December 30</a:t>
                      </a:r>
                      <a:r>
                        <a:rPr lang="en-US" sz="1600" baseline="30000" dirty="0">
                          <a:effectLst/>
                        </a:rPr>
                        <a:t>th</a:t>
                      </a:r>
                      <a:r>
                        <a:rPr lang="en-US" sz="1600" dirty="0">
                          <a:effectLst/>
                        </a:rPr>
                        <a:t>, 1973 would be stored as 1973-12-30 15:30:00.</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77146">
                <a:tc>
                  <a:txBody>
                    <a:bodyPr/>
                    <a:lstStyle/>
                    <a:p>
                      <a:pPr algn="ctr"/>
                      <a:r>
                        <a:rPr lang="en-US" sz="1600">
                          <a:effectLst/>
                        </a:rPr>
                        <a:t>TIMESTAMP</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a:effectLst/>
                        </a:rPr>
                        <a:t>A timestamp between midnight, January 1</a:t>
                      </a:r>
                      <a:r>
                        <a:rPr lang="en-US" sz="1600" baseline="30000">
                          <a:effectLst/>
                        </a:rPr>
                        <a:t>st</a:t>
                      </a:r>
                      <a:r>
                        <a:rPr lang="en-US" sz="1600">
                          <a:effectLst/>
                        </a:rPr>
                        <a:t>, 1970 and sometime in 2037. This looks like the previous DATETIME format, only without the hyphens between numbers; 3:30 in the afternoon on December 30</a:t>
                      </a:r>
                      <a:r>
                        <a:rPr lang="en-US" sz="1600" baseline="30000">
                          <a:effectLst/>
                        </a:rPr>
                        <a:t>th</a:t>
                      </a:r>
                      <a:r>
                        <a:rPr lang="en-US" sz="1600">
                          <a:effectLst/>
                        </a:rPr>
                        <a:t>, 1973 would be stored as 19731230153000 ( YYYYMMDDHHMMSS ).</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9950">
                <a:tc>
                  <a:txBody>
                    <a:bodyPr/>
                    <a:lstStyle/>
                    <a:p>
                      <a:pPr algn="ctr"/>
                      <a:r>
                        <a:rPr lang="en-US" sz="1600">
                          <a:effectLst/>
                        </a:rPr>
                        <a:t>TIME</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Stores the time in a HH:MM:SS format</a:t>
                      </a:r>
                      <a:r>
                        <a:rPr lang="en-US" sz="1600" dirty="0" smtClean="0">
                          <a:effectLst/>
                        </a:rPr>
                        <a:t>.</a:t>
                      </a:r>
                    </a:p>
                    <a:p>
                      <a:pPr algn="l"/>
                      <a:endParaRPr lang="en-US" sz="1600" dirty="0">
                        <a:effectLst/>
                      </a:endParaRP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3707">
                <a:tc>
                  <a:txBody>
                    <a:bodyPr/>
                    <a:lstStyle/>
                    <a:p>
                      <a:pPr algn="ctr"/>
                      <a:r>
                        <a:rPr lang="en-US" sz="1600" dirty="0">
                          <a:effectLst/>
                        </a:rPr>
                        <a:t>YEAR(M)</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a:r>
                        <a:rPr lang="en-US" sz="1600" dirty="0">
                          <a:effectLst/>
                        </a:rPr>
                        <a:t>Stores a year in a 2-digit or a 4-digit format. If the length is specified as 2 (for example YEAR(2)), YEAR can be between 1970 to 2069 (70 to 69). If the length is specified as 4, then YEAR can be 1901 to 2155. The default length is 4.</a:t>
                      </a:r>
                    </a:p>
                  </a:txBody>
                  <a:tcPr marL="28255" marR="28255" marT="28255" marB="282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3013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0103" y="492169"/>
            <a:ext cx="3679662" cy="461665"/>
          </a:xfrm>
          <a:prstGeom prst="rect">
            <a:avLst/>
          </a:prstGeom>
          <a:solidFill>
            <a:srgbClr val="FFC000"/>
          </a:solidFill>
        </p:spPr>
        <p:txBody>
          <a:bodyPr wrap="none">
            <a:spAutoFit/>
          </a:bodyPr>
          <a:lstStyle/>
          <a:p>
            <a:r>
              <a:rPr lang="en-US" sz="2400" b="0" i="0" dirty="0" smtClean="0">
                <a:solidFill>
                  <a:srgbClr val="000000"/>
                </a:solidFill>
                <a:effectLst/>
                <a:latin typeface="var(--ff-lato)"/>
              </a:rPr>
              <a:t>SQL Arithmetic Operators</a:t>
            </a:r>
            <a:endParaRPr lang="en-US" sz="2400" b="0" i="0" dirty="0">
              <a:solidFill>
                <a:srgbClr val="000000"/>
              </a:solidFill>
              <a:effectLst/>
              <a:latin typeface="var(--ff-lato)"/>
            </a:endParaRPr>
          </a:p>
        </p:txBody>
      </p:sp>
      <p:graphicFrame>
        <p:nvGraphicFramePr>
          <p:cNvPr id="5" name="Table 4"/>
          <p:cNvGraphicFramePr>
            <a:graphicFrameLocks noGrp="1"/>
          </p:cNvGraphicFramePr>
          <p:nvPr>
            <p:extLst>
              <p:ext uri="{D42A27DB-BD31-4B8C-83A1-F6EECF244321}">
                <p14:modId xmlns:p14="http://schemas.microsoft.com/office/powerpoint/2010/main" val="3798539457"/>
              </p:ext>
            </p:extLst>
          </p:nvPr>
        </p:nvGraphicFramePr>
        <p:xfrm>
          <a:off x="968189" y="1512722"/>
          <a:ext cx="10542492" cy="4351338"/>
        </p:xfrm>
        <a:graphic>
          <a:graphicData uri="http://schemas.openxmlformats.org/drawingml/2006/table">
            <a:tbl>
              <a:tblPr>
                <a:tableStyleId>{775DCB02-9BB8-47FD-8907-85C794F793BA}</a:tableStyleId>
              </a:tblPr>
              <a:tblGrid>
                <a:gridCol w="1353670"/>
                <a:gridCol w="5674658"/>
                <a:gridCol w="3514164"/>
              </a:tblGrid>
              <a:tr h="679233">
                <a:tc>
                  <a:txBody>
                    <a:bodyPr/>
                    <a:lstStyle/>
                    <a:p>
                      <a:pPr algn="ctr"/>
                      <a:r>
                        <a:rPr lang="en-US" sz="2400" dirty="0">
                          <a:effectLst/>
                        </a:rPr>
                        <a:t>+</a:t>
                      </a:r>
                    </a:p>
                  </a:txBody>
                  <a:tcPr marL="53065" marR="53065" marT="53065" marB="53065" anchor="ctr"/>
                </a:tc>
                <a:tc>
                  <a:txBody>
                    <a:bodyPr/>
                    <a:lstStyle/>
                    <a:p>
                      <a:pPr algn="l"/>
                      <a:r>
                        <a:rPr lang="en-US" sz="1800" dirty="0">
                          <a:effectLst/>
                        </a:rPr>
                        <a:t>Adds the values both sides of the operator.</a:t>
                      </a:r>
                    </a:p>
                  </a:txBody>
                  <a:tcPr marL="53065" marR="53065" marT="53065" marB="53065" anchor="ctr"/>
                </a:tc>
                <a:tc>
                  <a:txBody>
                    <a:bodyPr/>
                    <a:lstStyle/>
                    <a:p>
                      <a:pPr algn="l"/>
                      <a:r>
                        <a:rPr lang="en-US" sz="1800">
                          <a:effectLst/>
                        </a:rPr>
                        <a:t>10 + 20 gives 30</a:t>
                      </a:r>
                    </a:p>
                  </a:txBody>
                  <a:tcPr marL="53065" marR="53065" marT="53065" marB="53065" anchor="ctr"/>
                </a:tc>
              </a:tr>
              <a:tr h="870268">
                <a:tc>
                  <a:txBody>
                    <a:bodyPr/>
                    <a:lstStyle/>
                    <a:p>
                      <a:pPr algn="ctr"/>
                      <a:r>
                        <a:rPr lang="en-US" sz="2400">
                          <a:effectLst/>
                        </a:rPr>
                        <a:t>-</a:t>
                      </a:r>
                    </a:p>
                  </a:txBody>
                  <a:tcPr marL="53065" marR="53065" marT="53065" marB="53065" anchor="ctr"/>
                </a:tc>
                <a:tc>
                  <a:txBody>
                    <a:bodyPr/>
                    <a:lstStyle/>
                    <a:p>
                      <a:pPr algn="l"/>
                      <a:r>
                        <a:rPr lang="en-US" sz="1800" dirty="0">
                          <a:effectLst/>
                        </a:rPr>
                        <a:t>Subtracts right hand operand from left hand operand.</a:t>
                      </a:r>
                    </a:p>
                  </a:txBody>
                  <a:tcPr marL="53065" marR="53065" marT="53065" marB="53065" anchor="ctr"/>
                </a:tc>
                <a:tc>
                  <a:txBody>
                    <a:bodyPr/>
                    <a:lstStyle/>
                    <a:p>
                      <a:pPr algn="l"/>
                      <a:r>
                        <a:rPr lang="en-US" sz="1800">
                          <a:effectLst/>
                        </a:rPr>
                        <a:t>20 - 30 gives -10</a:t>
                      </a:r>
                    </a:p>
                  </a:txBody>
                  <a:tcPr marL="53065" marR="53065" marT="53065" marB="53065" anchor="ctr"/>
                </a:tc>
              </a:tr>
              <a:tr h="870268">
                <a:tc>
                  <a:txBody>
                    <a:bodyPr/>
                    <a:lstStyle/>
                    <a:p>
                      <a:pPr algn="ctr"/>
                      <a:r>
                        <a:rPr lang="en-US" sz="2400">
                          <a:effectLst/>
                        </a:rPr>
                        <a:t>*</a:t>
                      </a:r>
                    </a:p>
                  </a:txBody>
                  <a:tcPr marL="53065" marR="53065" marT="53065" marB="53065" anchor="ctr"/>
                </a:tc>
                <a:tc>
                  <a:txBody>
                    <a:bodyPr/>
                    <a:lstStyle/>
                    <a:p>
                      <a:pPr algn="l"/>
                      <a:r>
                        <a:rPr lang="en-US" sz="1800">
                          <a:effectLst/>
                        </a:rPr>
                        <a:t>Multiplies the values from both sides of the operator.</a:t>
                      </a:r>
                    </a:p>
                  </a:txBody>
                  <a:tcPr marL="53065" marR="53065" marT="53065" marB="53065" anchor="ctr"/>
                </a:tc>
                <a:tc>
                  <a:txBody>
                    <a:bodyPr/>
                    <a:lstStyle/>
                    <a:p>
                      <a:pPr algn="l"/>
                      <a:r>
                        <a:rPr lang="en-US" sz="1800">
                          <a:effectLst/>
                        </a:rPr>
                        <a:t>10 * 20 gives 200</a:t>
                      </a:r>
                    </a:p>
                  </a:txBody>
                  <a:tcPr marL="53065" marR="53065" marT="53065" marB="53065" anchor="ctr"/>
                </a:tc>
              </a:tr>
              <a:tr h="679233">
                <a:tc>
                  <a:txBody>
                    <a:bodyPr/>
                    <a:lstStyle/>
                    <a:p>
                      <a:pPr algn="ctr"/>
                      <a:r>
                        <a:rPr lang="en-US" sz="2400">
                          <a:effectLst/>
                        </a:rPr>
                        <a:t>/</a:t>
                      </a:r>
                    </a:p>
                  </a:txBody>
                  <a:tcPr marL="53065" marR="53065" marT="53065" marB="53065" anchor="ctr"/>
                </a:tc>
                <a:tc>
                  <a:txBody>
                    <a:bodyPr/>
                    <a:lstStyle/>
                    <a:p>
                      <a:pPr algn="l"/>
                      <a:r>
                        <a:rPr lang="en-US" sz="1800" dirty="0">
                          <a:effectLst/>
                        </a:rPr>
                        <a:t>Divides left hand operand by right hand operand.</a:t>
                      </a:r>
                    </a:p>
                  </a:txBody>
                  <a:tcPr marL="53065" marR="53065" marT="53065" marB="53065" anchor="ctr"/>
                </a:tc>
                <a:tc>
                  <a:txBody>
                    <a:bodyPr/>
                    <a:lstStyle/>
                    <a:p>
                      <a:pPr algn="l"/>
                      <a:r>
                        <a:rPr lang="en-US" sz="1800">
                          <a:effectLst/>
                        </a:rPr>
                        <a:t>20 / 10 gives 2</a:t>
                      </a:r>
                    </a:p>
                  </a:txBody>
                  <a:tcPr marL="53065" marR="53065" marT="53065" marB="53065" anchor="ctr"/>
                </a:tc>
              </a:tr>
              <a:tr h="1252336">
                <a:tc>
                  <a:txBody>
                    <a:bodyPr/>
                    <a:lstStyle/>
                    <a:p>
                      <a:pPr algn="ctr"/>
                      <a:r>
                        <a:rPr lang="en-US" sz="2400" dirty="0">
                          <a:effectLst/>
                        </a:rPr>
                        <a:t>%</a:t>
                      </a:r>
                    </a:p>
                  </a:txBody>
                  <a:tcPr marL="53065" marR="53065" marT="53065" marB="53065" anchor="ctr"/>
                </a:tc>
                <a:tc>
                  <a:txBody>
                    <a:bodyPr/>
                    <a:lstStyle/>
                    <a:p>
                      <a:pPr algn="l"/>
                      <a:r>
                        <a:rPr lang="en-US" sz="1800">
                          <a:effectLst/>
                        </a:rPr>
                        <a:t>Divides left hand operand by right hand operand and returns the reminder remainder.</a:t>
                      </a:r>
                    </a:p>
                  </a:txBody>
                  <a:tcPr marL="53065" marR="53065" marT="53065" marB="53065" anchor="ctr"/>
                </a:tc>
                <a:tc>
                  <a:txBody>
                    <a:bodyPr/>
                    <a:lstStyle/>
                    <a:p>
                      <a:pPr algn="l"/>
                      <a:r>
                        <a:rPr lang="en-US" sz="1800" dirty="0">
                          <a:effectLst/>
                        </a:rPr>
                        <a:t>5 % 2 gives 1</a:t>
                      </a:r>
                    </a:p>
                  </a:txBody>
                  <a:tcPr marL="53065" marR="53065" marT="53065" marB="53065" anchor="ctr"/>
                </a:tc>
              </a:tr>
            </a:tbl>
          </a:graphicData>
        </a:graphic>
      </p:graphicFrame>
    </p:spTree>
    <p:extLst>
      <p:ext uri="{BB962C8B-B14F-4D97-AF65-F5344CB8AC3E}">
        <p14:creationId xmlns:p14="http://schemas.microsoft.com/office/powerpoint/2010/main" val="34178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2978" y="465275"/>
            <a:ext cx="3990003" cy="461665"/>
          </a:xfrm>
          <a:prstGeom prst="rect">
            <a:avLst/>
          </a:prstGeom>
          <a:solidFill>
            <a:srgbClr val="FFC000"/>
          </a:solidFill>
        </p:spPr>
        <p:txBody>
          <a:bodyPr wrap="none">
            <a:spAutoFit/>
          </a:bodyPr>
          <a:lstStyle/>
          <a:p>
            <a:r>
              <a:rPr lang="en-US" sz="2400" b="0" i="0" dirty="0" smtClean="0">
                <a:solidFill>
                  <a:srgbClr val="000000"/>
                </a:solidFill>
                <a:effectLst/>
                <a:latin typeface="var(--ff-lato)"/>
              </a:rPr>
              <a:t>SQL Comparison Operators</a:t>
            </a:r>
            <a:endParaRPr lang="en-US" sz="2400" b="0" i="0" dirty="0">
              <a:solidFill>
                <a:srgbClr val="000000"/>
              </a:solidFill>
              <a:effectLst/>
              <a:latin typeface="var(--ff-lato)"/>
            </a:endParaRPr>
          </a:p>
        </p:txBody>
      </p:sp>
      <p:graphicFrame>
        <p:nvGraphicFramePr>
          <p:cNvPr id="5" name="Table 4"/>
          <p:cNvGraphicFramePr>
            <a:graphicFrameLocks noGrp="1"/>
          </p:cNvGraphicFramePr>
          <p:nvPr>
            <p:extLst>
              <p:ext uri="{D42A27DB-BD31-4B8C-83A1-F6EECF244321}">
                <p14:modId xmlns:p14="http://schemas.microsoft.com/office/powerpoint/2010/main" val="1825792859"/>
              </p:ext>
            </p:extLst>
          </p:nvPr>
        </p:nvGraphicFramePr>
        <p:xfrm>
          <a:off x="152400" y="1285357"/>
          <a:ext cx="11932023" cy="4422522"/>
        </p:xfrm>
        <a:graphic>
          <a:graphicData uri="http://schemas.openxmlformats.org/drawingml/2006/table">
            <a:tbl>
              <a:tblPr>
                <a:tableStyleId>{775DCB02-9BB8-47FD-8907-85C794F793BA}</a:tableStyleId>
              </a:tblPr>
              <a:tblGrid>
                <a:gridCol w="596269"/>
                <a:gridCol w="9451259"/>
                <a:gridCol w="1884495"/>
              </a:tblGrid>
              <a:tr h="426971">
                <a:tc>
                  <a:txBody>
                    <a:bodyPr/>
                    <a:lstStyle/>
                    <a:p>
                      <a:pPr algn="ctr"/>
                      <a:r>
                        <a:rPr lang="en-US" sz="1600" dirty="0">
                          <a:effectLst/>
                        </a:rPr>
                        <a:t>=</a:t>
                      </a:r>
                    </a:p>
                  </a:txBody>
                  <a:tcPr marL="15697" marR="15697" marT="15697" marB="15697" anchor="ctr"/>
                </a:tc>
                <a:tc>
                  <a:txBody>
                    <a:bodyPr/>
                    <a:lstStyle/>
                    <a:p>
                      <a:pPr algn="l"/>
                      <a:r>
                        <a:rPr lang="en-US" sz="1600">
                          <a:effectLst/>
                        </a:rPr>
                        <a:t>Checks if the values of two operands are equal or not, if yes then condition becomes true.</a:t>
                      </a:r>
                    </a:p>
                  </a:txBody>
                  <a:tcPr marL="15697" marR="15697" marT="15697" marB="15697" anchor="ctr"/>
                </a:tc>
                <a:tc>
                  <a:txBody>
                    <a:bodyPr/>
                    <a:lstStyle/>
                    <a:p>
                      <a:pPr algn="l"/>
                      <a:r>
                        <a:rPr lang="en-US" sz="1600">
                          <a:effectLst/>
                        </a:rPr>
                        <a:t>5 = 5 returns TRUE</a:t>
                      </a:r>
                    </a:p>
                  </a:txBody>
                  <a:tcPr marL="15697" marR="15697" marT="15697" marB="15697" anchor="ctr"/>
                </a:tc>
              </a:tr>
              <a:tr h="483482">
                <a:tc>
                  <a:txBody>
                    <a:bodyPr/>
                    <a:lstStyle/>
                    <a:p>
                      <a:pPr algn="ctr"/>
                      <a:r>
                        <a:rPr lang="en-US" sz="1600" dirty="0">
                          <a:effectLst/>
                        </a:rPr>
                        <a:t>!=</a:t>
                      </a:r>
                    </a:p>
                  </a:txBody>
                  <a:tcPr marL="15697" marR="15697" marT="15697" marB="15697" anchor="ctr"/>
                </a:tc>
                <a:tc>
                  <a:txBody>
                    <a:bodyPr/>
                    <a:lstStyle/>
                    <a:p>
                      <a:pPr algn="l"/>
                      <a:r>
                        <a:rPr lang="en-US" sz="1600" dirty="0">
                          <a:effectLst/>
                        </a:rPr>
                        <a:t>Checks if the values of two operands are equal or not, if values are not equal then condition becomes true.</a:t>
                      </a:r>
                    </a:p>
                  </a:txBody>
                  <a:tcPr marL="15697" marR="15697" marT="15697" marB="15697" anchor="ctr"/>
                </a:tc>
                <a:tc>
                  <a:txBody>
                    <a:bodyPr/>
                    <a:lstStyle/>
                    <a:p>
                      <a:pPr algn="l"/>
                      <a:r>
                        <a:rPr lang="en-US" sz="1600">
                          <a:effectLst/>
                        </a:rPr>
                        <a:t>5 != 6 returns TRUE</a:t>
                      </a:r>
                    </a:p>
                  </a:txBody>
                  <a:tcPr marL="15697" marR="15697" marT="15697" marB="15697" anchor="ctr"/>
                </a:tc>
              </a:tr>
              <a:tr h="483482">
                <a:tc>
                  <a:txBody>
                    <a:bodyPr/>
                    <a:lstStyle/>
                    <a:p>
                      <a:pPr algn="ctr"/>
                      <a:r>
                        <a:rPr lang="en-US" sz="1600" dirty="0">
                          <a:effectLst/>
                        </a:rPr>
                        <a:t>&lt;&gt;</a:t>
                      </a:r>
                    </a:p>
                  </a:txBody>
                  <a:tcPr marL="15697" marR="15697" marT="15697" marB="15697" anchor="ctr"/>
                </a:tc>
                <a:tc>
                  <a:txBody>
                    <a:bodyPr/>
                    <a:lstStyle/>
                    <a:p>
                      <a:pPr algn="l"/>
                      <a:r>
                        <a:rPr lang="en-US" sz="1600">
                          <a:effectLst/>
                        </a:rPr>
                        <a:t>Checks if the values of two operands are equal or not, if values are not equal then condition becomes true.</a:t>
                      </a:r>
                    </a:p>
                  </a:txBody>
                  <a:tcPr marL="15697" marR="15697" marT="15697" marB="15697" anchor="ctr"/>
                </a:tc>
                <a:tc>
                  <a:txBody>
                    <a:bodyPr/>
                    <a:lstStyle/>
                    <a:p>
                      <a:pPr algn="l"/>
                      <a:r>
                        <a:rPr lang="en-US" sz="1600" dirty="0">
                          <a:effectLst/>
                        </a:rPr>
                        <a:t>5 &lt;&gt; 4 returns TRUE</a:t>
                      </a:r>
                    </a:p>
                  </a:txBody>
                  <a:tcPr marL="15697" marR="15697" marT="15697" marB="15697" anchor="ctr"/>
                </a:tc>
              </a:tr>
              <a:tr h="483482">
                <a:tc>
                  <a:txBody>
                    <a:bodyPr/>
                    <a:lstStyle/>
                    <a:p>
                      <a:pPr algn="ctr"/>
                      <a:r>
                        <a:rPr lang="en-US" sz="1600" dirty="0">
                          <a:effectLst/>
                        </a:rPr>
                        <a:t>&gt;</a:t>
                      </a:r>
                    </a:p>
                  </a:txBody>
                  <a:tcPr marL="15697" marR="15697" marT="15697" marB="15697" anchor="ctr"/>
                </a:tc>
                <a:tc>
                  <a:txBody>
                    <a:bodyPr/>
                    <a:lstStyle/>
                    <a:p>
                      <a:pPr algn="l"/>
                      <a:r>
                        <a:rPr lang="en-US" sz="1600" dirty="0">
                          <a:effectLst/>
                        </a:rPr>
                        <a:t>Checks if the value of left operand is greater than the value of right operand, if yes then condition becomes true.</a:t>
                      </a:r>
                    </a:p>
                  </a:txBody>
                  <a:tcPr marL="15697" marR="15697" marT="15697" marB="15697" anchor="ctr"/>
                </a:tc>
                <a:tc>
                  <a:txBody>
                    <a:bodyPr/>
                    <a:lstStyle/>
                    <a:p>
                      <a:pPr algn="l"/>
                      <a:r>
                        <a:rPr lang="en-US" sz="1600" dirty="0">
                          <a:effectLst/>
                        </a:rPr>
                        <a:t>4 &gt; 5 returns FALSE</a:t>
                      </a:r>
                    </a:p>
                  </a:txBody>
                  <a:tcPr marL="15697" marR="15697" marT="15697" marB="15697" anchor="ctr"/>
                </a:tc>
              </a:tr>
              <a:tr h="483482">
                <a:tc>
                  <a:txBody>
                    <a:bodyPr/>
                    <a:lstStyle/>
                    <a:p>
                      <a:pPr algn="ctr"/>
                      <a:r>
                        <a:rPr lang="en-US" sz="1600" dirty="0">
                          <a:effectLst/>
                        </a:rPr>
                        <a:t>&lt;</a:t>
                      </a:r>
                    </a:p>
                  </a:txBody>
                  <a:tcPr marL="15697" marR="15697" marT="15697" marB="15697" anchor="ctr"/>
                </a:tc>
                <a:tc>
                  <a:txBody>
                    <a:bodyPr/>
                    <a:lstStyle/>
                    <a:p>
                      <a:pPr algn="l"/>
                      <a:r>
                        <a:rPr lang="en-US" sz="1600">
                          <a:effectLst/>
                        </a:rPr>
                        <a:t>Checks if the value of left operand is less than the value of right operand, if yes then condition becomes true.</a:t>
                      </a:r>
                    </a:p>
                  </a:txBody>
                  <a:tcPr marL="15697" marR="15697" marT="15697" marB="15697" anchor="ctr"/>
                </a:tc>
                <a:tc>
                  <a:txBody>
                    <a:bodyPr/>
                    <a:lstStyle/>
                    <a:p>
                      <a:pPr algn="l"/>
                      <a:r>
                        <a:rPr lang="en-US" sz="1600">
                          <a:effectLst/>
                        </a:rPr>
                        <a:t>4 &lt; 5 returns TRUE</a:t>
                      </a:r>
                    </a:p>
                  </a:txBody>
                  <a:tcPr marL="15697" marR="15697" marT="15697" marB="15697" anchor="ctr"/>
                </a:tc>
              </a:tr>
              <a:tr h="539993">
                <a:tc>
                  <a:txBody>
                    <a:bodyPr/>
                    <a:lstStyle/>
                    <a:p>
                      <a:pPr algn="ctr"/>
                      <a:r>
                        <a:rPr lang="en-US" sz="1600" dirty="0">
                          <a:effectLst/>
                        </a:rPr>
                        <a:t>&gt;=</a:t>
                      </a:r>
                    </a:p>
                  </a:txBody>
                  <a:tcPr marL="15697" marR="15697" marT="15697" marB="15697" anchor="ctr"/>
                </a:tc>
                <a:tc>
                  <a:txBody>
                    <a:bodyPr/>
                    <a:lstStyle/>
                    <a:p>
                      <a:pPr algn="l"/>
                      <a:r>
                        <a:rPr lang="en-US" sz="1600" dirty="0">
                          <a:effectLst/>
                        </a:rPr>
                        <a:t>Checks if the value of left operand is greater than or equal to the value of right operand, if yes then condition becomes true.</a:t>
                      </a:r>
                    </a:p>
                  </a:txBody>
                  <a:tcPr marL="15697" marR="15697" marT="15697" marB="15697" anchor="ctr"/>
                </a:tc>
                <a:tc>
                  <a:txBody>
                    <a:bodyPr/>
                    <a:lstStyle/>
                    <a:p>
                      <a:pPr algn="l"/>
                      <a:r>
                        <a:rPr lang="en-US" sz="1600">
                          <a:effectLst/>
                        </a:rPr>
                        <a:t>4 &gt;= 5 returns FALSE</a:t>
                      </a:r>
                    </a:p>
                  </a:txBody>
                  <a:tcPr marL="15697" marR="15697" marT="15697" marB="15697" anchor="ctr"/>
                </a:tc>
              </a:tr>
              <a:tr h="483482">
                <a:tc>
                  <a:txBody>
                    <a:bodyPr/>
                    <a:lstStyle/>
                    <a:p>
                      <a:pPr algn="ctr"/>
                      <a:r>
                        <a:rPr lang="en-US" sz="1600" dirty="0">
                          <a:effectLst/>
                        </a:rPr>
                        <a:t>&lt;=</a:t>
                      </a:r>
                    </a:p>
                  </a:txBody>
                  <a:tcPr marL="15697" marR="15697" marT="15697" marB="15697" anchor="ctr"/>
                </a:tc>
                <a:tc>
                  <a:txBody>
                    <a:bodyPr/>
                    <a:lstStyle/>
                    <a:p>
                      <a:pPr algn="l"/>
                      <a:r>
                        <a:rPr lang="en-US" sz="1600" dirty="0">
                          <a:effectLst/>
                        </a:rPr>
                        <a:t>Checks if the value of left operand is less than or equal to the value of right operand, if yes then condition becomes true.</a:t>
                      </a:r>
                    </a:p>
                  </a:txBody>
                  <a:tcPr marL="15697" marR="15697" marT="15697" marB="15697" anchor="ctr"/>
                </a:tc>
                <a:tc>
                  <a:txBody>
                    <a:bodyPr/>
                    <a:lstStyle/>
                    <a:p>
                      <a:pPr algn="l"/>
                      <a:r>
                        <a:rPr lang="en-US" sz="1600">
                          <a:effectLst/>
                        </a:rPr>
                        <a:t>4 &lt;= 5 returns TRUE</a:t>
                      </a:r>
                    </a:p>
                  </a:txBody>
                  <a:tcPr marL="15697" marR="15697" marT="15697" marB="15697" anchor="ctr"/>
                </a:tc>
              </a:tr>
              <a:tr h="483482">
                <a:tc>
                  <a:txBody>
                    <a:bodyPr/>
                    <a:lstStyle/>
                    <a:p>
                      <a:pPr algn="ctr"/>
                      <a:r>
                        <a:rPr lang="en-US" sz="1600" dirty="0">
                          <a:effectLst/>
                        </a:rPr>
                        <a:t>!&lt;</a:t>
                      </a:r>
                    </a:p>
                  </a:txBody>
                  <a:tcPr marL="15697" marR="15697" marT="15697" marB="15697" anchor="ctr"/>
                </a:tc>
                <a:tc>
                  <a:txBody>
                    <a:bodyPr/>
                    <a:lstStyle/>
                    <a:p>
                      <a:pPr algn="l"/>
                      <a:r>
                        <a:rPr lang="en-US" sz="1600">
                          <a:effectLst/>
                        </a:rPr>
                        <a:t>Checks if the value of left operand is not less than the value of right operand, if yes then condition becomes true.</a:t>
                      </a:r>
                    </a:p>
                  </a:txBody>
                  <a:tcPr marL="15697" marR="15697" marT="15697" marB="15697" anchor="ctr"/>
                </a:tc>
                <a:tc>
                  <a:txBody>
                    <a:bodyPr/>
                    <a:lstStyle/>
                    <a:p>
                      <a:pPr algn="l"/>
                      <a:r>
                        <a:rPr lang="en-US" sz="1600">
                          <a:effectLst/>
                        </a:rPr>
                        <a:t>4 !&lt; 5 returns FALSE</a:t>
                      </a:r>
                    </a:p>
                  </a:txBody>
                  <a:tcPr marL="15697" marR="15697" marT="15697" marB="15697" anchor="ctr"/>
                </a:tc>
              </a:tr>
              <a:tr h="483482">
                <a:tc>
                  <a:txBody>
                    <a:bodyPr/>
                    <a:lstStyle/>
                    <a:p>
                      <a:pPr algn="ctr"/>
                      <a:r>
                        <a:rPr lang="en-US" sz="1600" dirty="0">
                          <a:effectLst/>
                        </a:rPr>
                        <a:t>!&gt;</a:t>
                      </a:r>
                    </a:p>
                  </a:txBody>
                  <a:tcPr marL="15697" marR="15697" marT="15697" marB="15697" anchor="ctr"/>
                </a:tc>
                <a:tc>
                  <a:txBody>
                    <a:bodyPr/>
                    <a:lstStyle/>
                    <a:p>
                      <a:pPr algn="l"/>
                      <a:r>
                        <a:rPr lang="en-US" sz="1600">
                          <a:effectLst/>
                        </a:rPr>
                        <a:t>Checks if the value of left operand is not greater than the value of right operand, if yes then condition becomes true.</a:t>
                      </a:r>
                    </a:p>
                  </a:txBody>
                  <a:tcPr marL="15697" marR="15697" marT="15697" marB="15697" anchor="ctr"/>
                </a:tc>
                <a:tc>
                  <a:txBody>
                    <a:bodyPr/>
                    <a:lstStyle/>
                    <a:p>
                      <a:pPr algn="l"/>
                      <a:r>
                        <a:rPr lang="en-US" sz="1600" dirty="0">
                          <a:effectLst/>
                        </a:rPr>
                        <a:t>4 !&gt; 5 returns TRUE</a:t>
                      </a:r>
                    </a:p>
                  </a:txBody>
                  <a:tcPr marL="15697" marR="15697" marT="15697" marB="15697" anchor="ctr"/>
                </a:tc>
              </a:tr>
            </a:tbl>
          </a:graphicData>
        </a:graphic>
      </p:graphicFrame>
    </p:spTree>
    <p:extLst>
      <p:ext uri="{BB962C8B-B14F-4D97-AF65-F5344CB8AC3E}">
        <p14:creationId xmlns:p14="http://schemas.microsoft.com/office/powerpoint/2010/main" val="176588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8448" y="474239"/>
            <a:ext cx="3305520" cy="461665"/>
          </a:xfrm>
          <a:prstGeom prst="rect">
            <a:avLst/>
          </a:prstGeom>
          <a:solidFill>
            <a:srgbClr val="FFC000"/>
          </a:solidFill>
        </p:spPr>
        <p:txBody>
          <a:bodyPr wrap="none">
            <a:spAutoFit/>
          </a:bodyPr>
          <a:lstStyle/>
          <a:p>
            <a:r>
              <a:rPr lang="en-US" sz="2400" b="0" i="0" dirty="0" smtClean="0">
                <a:solidFill>
                  <a:srgbClr val="000000"/>
                </a:solidFill>
                <a:effectLst/>
                <a:latin typeface="var(--ff-lato)"/>
              </a:rPr>
              <a:t>SQL Logical Operators</a:t>
            </a:r>
            <a:endParaRPr lang="en-US" sz="2400" b="0" i="0" dirty="0">
              <a:solidFill>
                <a:srgbClr val="000000"/>
              </a:solidFill>
              <a:effectLst/>
              <a:latin typeface="var(--ff-lato)"/>
            </a:endParaRPr>
          </a:p>
        </p:txBody>
      </p:sp>
      <p:graphicFrame>
        <p:nvGraphicFramePr>
          <p:cNvPr id="5" name="Table 4"/>
          <p:cNvGraphicFramePr>
            <a:graphicFrameLocks noGrp="1"/>
          </p:cNvGraphicFramePr>
          <p:nvPr>
            <p:extLst>
              <p:ext uri="{D42A27DB-BD31-4B8C-83A1-F6EECF244321}">
                <p14:modId xmlns:p14="http://schemas.microsoft.com/office/powerpoint/2010/main" val="2920147357"/>
              </p:ext>
            </p:extLst>
          </p:nvPr>
        </p:nvGraphicFramePr>
        <p:xfrm>
          <a:off x="510988" y="1472694"/>
          <a:ext cx="10721787" cy="4687661"/>
        </p:xfrm>
        <a:graphic>
          <a:graphicData uri="http://schemas.openxmlformats.org/drawingml/2006/table">
            <a:tbl>
              <a:tblPr>
                <a:tableStyleId>{775DCB02-9BB8-47FD-8907-85C794F793BA}</a:tableStyleId>
              </a:tblPr>
              <a:tblGrid>
                <a:gridCol w="2392251"/>
                <a:gridCol w="8329536"/>
              </a:tblGrid>
              <a:tr h="0">
                <a:tc>
                  <a:txBody>
                    <a:bodyPr/>
                    <a:lstStyle/>
                    <a:p>
                      <a:pPr algn="ctr">
                        <a:lnSpc>
                          <a:spcPct val="150000"/>
                        </a:lnSpc>
                      </a:pPr>
                      <a:r>
                        <a:rPr lang="en-US" sz="1600" dirty="0">
                          <a:effectLst/>
                        </a:rPr>
                        <a:t>ALL</a:t>
                      </a:r>
                    </a:p>
                  </a:txBody>
                  <a:tcPr marL="20960" marR="20960" marT="20960" marB="20960" anchor="ctr"/>
                </a:tc>
                <a:tc>
                  <a:txBody>
                    <a:bodyPr/>
                    <a:lstStyle/>
                    <a:p>
                      <a:pPr algn="l">
                        <a:lnSpc>
                          <a:spcPct val="150000"/>
                        </a:lnSpc>
                      </a:pPr>
                      <a:r>
                        <a:rPr lang="en-US" sz="1600">
                          <a:effectLst/>
                        </a:rPr>
                        <a:t>TRUE if all of a set of comparisons are TRUE.</a:t>
                      </a:r>
                    </a:p>
                  </a:txBody>
                  <a:tcPr marL="20960" marR="20960" marT="20960" marB="20960" anchor="ctr"/>
                </a:tc>
              </a:tr>
              <a:tr h="343747">
                <a:tc>
                  <a:txBody>
                    <a:bodyPr/>
                    <a:lstStyle/>
                    <a:p>
                      <a:pPr algn="ctr">
                        <a:lnSpc>
                          <a:spcPct val="150000"/>
                        </a:lnSpc>
                      </a:pPr>
                      <a:r>
                        <a:rPr lang="en-US" sz="1600">
                          <a:effectLst/>
                        </a:rPr>
                        <a:t>AND</a:t>
                      </a:r>
                    </a:p>
                  </a:txBody>
                  <a:tcPr marL="20960" marR="20960" marT="20960" marB="20960" anchor="ctr"/>
                </a:tc>
                <a:tc>
                  <a:txBody>
                    <a:bodyPr/>
                    <a:lstStyle/>
                    <a:p>
                      <a:pPr algn="l">
                        <a:lnSpc>
                          <a:spcPct val="150000"/>
                        </a:lnSpc>
                      </a:pPr>
                      <a:r>
                        <a:rPr lang="en-US" sz="1600">
                          <a:effectLst/>
                        </a:rPr>
                        <a:t>TRUE if all the conditions separated by AND are TRUE.</a:t>
                      </a:r>
                    </a:p>
                  </a:txBody>
                  <a:tcPr marL="20960" marR="20960" marT="20960" marB="20960" anchor="ctr"/>
                </a:tc>
              </a:tr>
              <a:tr h="343747">
                <a:tc>
                  <a:txBody>
                    <a:bodyPr/>
                    <a:lstStyle/>
                    <a:p>
                      <a:pPr algn="ctr">
                        <a:lnSpc>
                          <a:spcPct val="150000"/>
                        </a:lnSpc>
                      </a:pPr>
                      <a:r>
                        <a:rPr lang="en-US" sz="1600">
                          <a:effectLst/>
                        </a:rPr>
                        <a:t>ANY</a:t>
                      </a:r>
                    </a:p>
                  </a:txBody>
                  <a:tcPr marL="20960" marR="20960" marT="20960" marB="20960" anchor="ctr"/>
                </a:tc>
                <a:tc>
                  <a:txBody>
                    <a:bodyPr/>
                    <a:lstStyle/>
                    <a:p>
                      <a:pPr algn="l">
                        <a:lnSpc>
                          <a:spcPct val="150000"/>
                        </a:lnSpc>
                      </a:pPr>
                      <a:r>
                        <a:rPr lang="en-US" sz="1600" dirty="0">
                          <a:effectLst/>
                        </a:rPr>
                        <a:t>TRUE if any one of a set of comparisons are TRUE.</a:t>
                      </a:r>
                    </a:p>
                  </a:txBody>
                  <a:tcPr marL="20960" marR="20960" marT="20960" marB="20960" anchor="ctr"/>
                </a:tc>
              </a:tr>
              <a:tr h="343747">
                <a:tc>
                  <a:txBody>
                    <a:bodyPr/>
                    <a:lstStyle/>
                    <a:p>
                      <a:pPr algn="ctr">
                        <a:lnSpc>
                          <a:spcPct val="150000"/>
                        </a:lnSpc>
                      </a:pPr>
                      <a:r>
                        <a:rPr lang="en-US" sz="1600">
                          <a:effectLst/>
                        </a:rPr>
                        <a:t>BETWEEN</a:t>
                      </a:r>
                    </a:p>
                  </a:txBody>
                  <a:tcPr marL="20960" marR="20960" marT="20960" marB="20960" anchor="ctr"/>
                </a:tc>
                <a:tc>
                  <a:txBody>
                    <a:bodyPr/>
                    <a:lstStyle/>
                    <a:p>
                      <a:pPr algn="l">
                        <a:lnSpc>
                          <a:spcPct val="150000"/>
                        </a:lnSpc>
                      </a:pPr>
                      <a:r>
                        <a:rPr lang="en-US" sz="1600">
                          <a:effectLst/>
                        </a:rPr>
                        <a:t>TRUE if the operand lies within the range of comparisons.</a:t>
                      </a:r>
                    </a:p>
                  </a:txBody>
                  <a:tcPr marL="20960" marR="20960" marT="20960" marB="20960" anchor="ctr"/>
                </a:tc>
              </a:tr>
              <a:tr h="343747">
                <a:tc>
                  <a:txBody>
                    <a:bodyPr/>
                    <a:lstStyle/>
                    <a:p>
                      <a:pPr algn="ctr">
                        <a:lnSpc>
                          <a:spcPct val="150000"/>
                        </a:lnSpc>
                      </a:pPr>
                      <a:r>
                        <a:rPr lang="en-US" sz="1600">
                          <a:effectLst/>
                        </a:rPr>
                        <a:t>EXISTS</a:t>
                      </a:r>
                    </a:p>
                  </a:txBody>
                  <a:tcPr marL="20960" marR="20960" marT="20960" marB="20960" anchor="ctr"/>
                </a:tc>
                <a:tc>
                  <a:txBody>
                    <a:bodyPr/>
                    <a:lstStyle/>
                    <a:p>
                      <a:pPr algn="l">
                        <a:lnSpc>
                          <a:spcPct val="150000"/>
                        </a:lnSpc>
                      </a:pPr>
                      <a:r>
                        <a:rPr lang="en-US" sz="1600">
                          <a:effectLst/>
                        </a:rPr>
                        <a:t>TRUE if the subquery returns one or more records</a:t>
                      </a:r>
                    </a:p>
                  </a:txBody>
                  <a:tcPr marL="20960" marR="20960" marT="20960" marB="20960" anchor="ctr"/>
                </a:tc>
              </a:tr>
              <a:tr h="343747">
                <a:tc>
                  <a:txBody>
                    <a:bodyPr/>
                    <a:lstStyle/>
                    <a:p>
                      <a:pPr algn="ctr">
                        <a:lnSpc>
                          <a:spcPct val="150000"/>
                        </a:lnSpc>
                      </a:pPr>
                      <a:r>
                        <a:rPr lang="en-US" sz="1600">
                          <a:effectLst/>
                        </a:rPr>
                        <a:t>IN</a:t>
                      </a:r>
                    </a:p>
                  </a:txBody>
                  <a:tcPr marL="20960" marR="20960" marT="20960" marB="20960" anchor="ctr"/>
                </a:tc>
                <a:tc>
                  <a:txBody>
                    <a:bodyPr/>
                    <a:lstStyle/>
                    <a:p>
                      <a:pPr algn="l">
                        <a:lnSpc>
                          <a:spcPct val="150000"/>
                        </a:lnSpc>
                      </a:pPr>
                      <a:r>
                        <a:rPr lang="en-US" sz="1600">
                          <a:effectLst/>
                        </a:rPr>
                        <a:t>TRUE if the operand is equal to one of a list of expressions.</a:t>
                      </a:r>
                    </a:p>
                  </a:txBody>
                  <a:tcPr marL="20960" marR="20960" marT="20960" marB="20960" anchor="ctr"/>
                </a:tc>
              </a:tr>
              <a:tr h="419204">
                <a:tc>
                  <a:txBody>
                    <a:bodyPr/>
                    <a:lstStyle/>
                    <a:p>
                      <a:pPr algn="ctr">
                        <a:lnSpc>
                          <a:spcPct val="150000"/>
                        </a:lnSpc>
                      </a:pPr>
                      <a:r>
                        <a:rPr lang="en-US" sz="1600">
                          <a:effectLst/>
                        </a:rPr>
                        <a:t>LIKE</a:t>
                      </a:r>
                    </a:p>
                  </a:txBody>
                  <a:tcPr marL="20960" marR="20960" marT="20960" marB="20960" anchor="ctr"/>
                </a:tc>
                <a:tc>
                  <a:txBody>
                    <a:bodyPr/>
                    <a:lstStyle/>
                    <a:p>
                      <a:pPr algn="l">
                        <a:lnSpc>
                          <a:spcPct val="150000"/>
                        </a:lnSpc>
                      </a:pPr>
                      <a:r>
                        <a:rPr lang="en-US" sz="1600">
                          <a:effectLst/>
                        </a:rPr>
                        <a:t>TRUE if the operand matches a pattern specially with wildcard.</a:t>
                      </a:r>
                    </a:p>
                  </a:txBody>
                  <a:tcPr marL="20960" marR="20960" marT="20960" marB="20960" anchor="ctr"/>
                </a:tc>
              </a:tr>
              <a:tr h="343747">
                <a:tc>
                  <a:txBody>
                    <a:bodyPr/>
                    <a:lstStyle/>
                    <a:p>
                      <a:pPr algn="ctr">
                        <a:lnSpc>
                          <a:spcPct val="150000"/>
                        </a:lnSpc>
                      </a:pPr>
                      <a:r>
                        <a:rPr lang="en-US" sz="1600">
                          <a:effectLst/>
                        </a:rPr>
                        <a:t>NOT</a:t>
                      </a:r>
                    </a:p>
                  </a:txBody>
                  <a:tcPr marL="20960" marR="20960" marT="20960" marB="20960" anchor="ctr"/>
                </a:tc>
                <a:tc>
                  <a:txBody>
                    <a:bodyPr/>
                    <a:lstStyle/>
                    <a:p>
                      <a:pPr algn="l">
                        <a:lnSpc>
                          <a:spcPct val="150000"/>
                        </a:lnSpc>
                      </a:pPr>
                      <a:r>
                        <a:rPr lang="en-US" sz="1600" dirty="0">
                          <a:effectLst/>
                        </a:rPr>
                        <a:t>Reverses the value of any other Boolean operator.</a:t>
                      </a:r>
                    </a:p>
                  </a:txBody>
                  <a:tcPr marL="20960" marR="20960" marT="20960" marB="20960" anchor="ctr"/>
                </a:tc>
              </a:tr>
              <a:tr h="343747">
                <a:tc>
                  <a:txBody>
                    <a:bodyPr/>
                    <a:lstStyle/>
                    <a:p>
                      <a:pPr algn="ctr">
                        <a:lnSpc>
                          <a:spcPct val="150000"/>
                        </a:lnSpc>
                      </a:pPr>
                      <a:r>
                        <a:rPr lang="en-US" sz="1600">
                          <a:effectLst/>
                        </a:rPr>
                        <a:t>OR</a:t>
                      </a:r>
                    </a:p>
                  </a:txBody>
                  <a:tcPr marL="20960" marR="20960" marT="20960" marB="20960" anchor="ctr"/>
                </a:tc>
                <a:tc>
                  <a:txBody>
                    <a:bodyPr/>
                    <a:lstStyle/>
                    <a:p>
                      <a:pPr algn="l">
                        <a:lnSpc>
                          <a:spcPct val="150000"/>
                        </a:lnSpc>
                      </a:pPr>
                      <a:r>
                        <a:rPr lang="en-US" sz="1600">
                          <a:effectLst/>
                        </a:rPr>
                        <a:t>TRUE if any of the conditions separated by OR is TRUE</a:t>
                      </a:r>
                    </a:p>
                  </a:txBody>
                  <a:tcPr marL="20960" marR="20960" marT="20960" marB="20960" anchor="ctr"/>
                </a:tc>
              </a:tr>
              <a:tr h="268291">
                <a:tc>
                  <a:txBody>
                    <a:bodyPr/>
                    <a:lstStyle/>
                    <a:p>
                      <a:pPr algn="ctr">
                        <a:lnSpc>
                          <a:spcPct val="150000"/>
                        </a:lnSpc>
                      </a:pPr>
                      <a:r>
                        <a:rPr lang="en-US" sz="1600">
                          <a:effectLst/>
                        </a:rPr>
                        <a:t>IS NULL</a:t>
                      </a:r>
                    </a:p>
                  </a:txBody>
                  <a:tcPr marL="20960" marR="20960" marT="20960" marB="20960" anchor="ctr"/>
                </a:tc>
                <a:tc>
                  <a:txBody>
                    <a:bodyPr/>
                    <a:lstStyle/>
                    <a:p>
                      <a:pPr algn="l">
                        <a:lnSpc>
                          <a:spcPct val="150000"/>
                        </a:lnSpc>
                      </a:pPr>
                      <a:r>
                        <a:rPr lang="en-US" sz="1600">
                          <a:effectLst/>
                        </a:rPr>
                        <a:t>TRUE if the expression value is NULL.</a:t>
                      </a:r>
                    </a:p>
                  </a:txBody>
                  <a:tcPr marL="20960" marR="20960" marT="20960" marB="20960" anchor="ctr"/>
                </a:tc>
              </a:tr>
              <a:tr h="343747">
                <a:tc>
                  <a:txBody>
                    <a:bodyPr/>
                    <a:lstStyle/>
                    <a:p>
                      <a:pPr algn="ctr">
                        <a:lnSpc>
                          <a:spcPct val="150000"/>
                        </a:lnSpc>
                      </a:pPr>
                      <a:r>
                        <a:rPr lang="en-US" sz="1600">
                          <a:effectLst/>
                        </a:rPr>
                        <a:t>SOME</a:t>
                      </a:r>
                    </a:p>
                  </a:txBody>
                  <a:tcPr marL="20960" marR="20960" marT="20960" marB="20960" anchor="ctr"/>
                </a:tc>
                <a:tc>
                  <a:txBody>
                    <a:bodyPr/>
                    <a:lstStyle/>
                    <a:p>
                      <a:pPr algn="l">
                        <a:lnSpc>
                          <a:spcPct val="150000"/>
                        </a:lnSpc>
                      </a:pPr>
                      <a:r>
                        <a:rPr lang="en-US" sz="1600">
                          <a:effectLst/>
                        </a:rPr>
                        <a:t>TRUE if some of a set of comparisons are TRUE.</a:t>
                      </a:r>
                    </a:p>
                  </a:txBody>
                  <a:tcPr marL="20960" marR="20960" marT="20960" marB="20960" anchor="ctr"/>
                </a:tc>
              </a:tr>
              <a:tr h="570117">
                <a:tc>
                  <a:txBody>
                    <a:bodyPr/>
                    <a:lstStyle/>
                    <a:p>
                      <a:pPr algn="ctr">
                        <a:lnSpc>
                          <a:spcPct val="150000"/>
                        </a:lnSpc>
                      </a:pPr>
                      <a:r>
                        <a:rPr lang="en-US" sz="1600" dirty="0">
                          <a:effectLst/>
                        </a:rPr>
                        <a:t>UNIQUE</a:t>
                      </a:r>
                    </a:p>
                  </a:txBody>
                  <a:tcPr marL="20960" marR="20960" marT="20960" marB="20960" anchor="ctr"/>
                </a:tc>
                <a:tc>
                  <a:txBody>
                    <a:bodyPr/>
                    <a:lstStyle/>
                    <a:p>
                      <a:pPr algn="l">
                        <a:lnSpc>
                          <a:spcPct val="150000"/>
                        </a:lnSpc>
                      </a:pPr>
                      <a:r>
                        <a:rPr lang="en-US" sz="1600" dirty="0">
                          <a:effectLst/>
                        </a:rPr>
                        <a:t>The UNIQUE operator searches every row of a specified table for uniqueness (no duplicates).</a:t>
                      </a:r>
                    </a:p>
                  </a:txBody>
                  <a:tcPr marL="20960" marR="20960" marT="20960" marB="20960" anchor="ctr"/>
                </a:tc>
              </a:tr>
            </a:tbl>
          </a:graphicData>
        </a:graphic>
      </p:graphicFrame>
      <p:graphicFrame>
        <p:nvGraphicFramePr>
          <p:cNvPr id="7" name="Table 6"/>
          <p:cNvGraphicFramePr>
            <a:graphicFrameLocks noGrp="1"/>
          </p:cNvGraphicFramePr>
          <p:nvPr/>
        </p:nvGraphicFramePr>
        <p:xfrm>
          <a:off x="10300447" y="824753"/>
          <a:ext cx="208280" cy="365760"/>
        </p:xfrm>
        <a:graphic>
          <a:graphicData uri="http://schemas.openxmlformats.org/drawingml/2006/table">
            <a:tbl>
              <a:tblPr/>
              <a:tblGrid>
                <a:gridCol w="208280"/>
              </a:tblGrid>
              <a:tr h="0">
                <a:tc>
                  <a:txBody>
                    <a:bodyPr/>
                    <a:lstStyle/>
                    <a:p>
                      <a:endParaRPr lang="en-US" dirty="0"/>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tcPr>
                </a:tc>
              </a:tr>
            </a:tbl>
          </a:graphicData>
        </a:graphic>
      </p:graphicFrame>
    </p:spTree>
    <p:extLst>
      <p:ext uri="{BB962C8B-B14F-4D97-AF65-F5344CB8AC3E}">
        <p14:creationId xmlns:p14="http://schemas.microsoft.com/office/powerpoint/2010/main" val="373716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2169" y="492169"/>
            <a:ext cx="4354012" cy="523220"/>
          </a:xfrm>
          <a:prstGeom prst="rect">
            <a:avLst/>
          </a:prstGeom>
          <a:solidFill>
            <a:srgbClr val="FFC000"/>
          </a:solidFill>
        </p:spPr>
        <p:txBody>
          <a:bodyPr wrap="none">
            <a:spAutoFit/>
          </a:bodyPr>
          <a:lstStyle/>
          <a:p>
            <a:pPr algn="ctr"/>
            <a:r>
              <a:rPr lang="en-US" sz="2800" b="1" i="0" dirty="0" smtClean="0">
                <a:solidFill>
                  <a:srgbClr val="000000"/>
                </a:solidFill>
                <a:effectLst/>
                <a:latin typeface="var(--ff-lato)"/>
              </a:rPr>
              <a:t>SQL – Database Queries</a:t>
            </a:r>
            <a:endParaRPr lang="en-US" sz="2800" b="1" i="0" dirty="0">
              <a:solidFill>
                <a:srgbClr val="000000"/>
              </a:solidFill>
              <a:effectLst/>
              <a:latin typeface="var(--ff-lato)"/>
            </a:endParaRPr>
          </a:p>
        </p:txBody>
      </p:sp>
      <p:graphicFrame>
        <p:nvGraphicFramePr>
          <p:cNvPr id="5" name="Table 4"/>
          <p:cNvGraphicFramePr>
            <a:graphicFrameLocks noGrp="1"/>
          </p:cNvGraphicFramePr>
          <p:nvPr>
            <p:extLst>
              <p:ext uri="{D42A27DB-BD31-4B8C-83A1-F6EECF244321}">
                <p14:modId xmlns:p14="http://schemas.microsoft.com/office/powerpoint/2010/main" val="2061636920"/>
              </p:ext>
            </p:extLst>
          </p:nvPr>
        </p:nvGraphicFramePr>
        <p:xfrm>
          <a:off x="295834" y="1687854"/>
          <a:ext cx="11107272" cy="4856480"/>
        </p:xfrm>
        <a:graphic>
          <a:graphicData uri="http://schemas.openxmlformats.org/drawingml/2006/table">
            <a:tbl>
              <a:tblPr firstRow="1" bandRow="1">
                <a:tableStyleId>{5C22544A-7EE6-4342-B048-85BDC9FD1C3A}</a:tableStyleId>
              </a:tblPr>
              <a:tblGrid>
                <a:gridCol w="5553636"/>
                <a:gridCol w="5553636"/>
              </a:tblGrid>
              <a:tr h="370840">
                <a:tc>
                  <a:txBody>
                    <a:bodyPr/>
                    <a:lstStyle/>
                    <a:p>
                      <a:endParaRPr lang="en-US" dirty="0"/>
                    </a:p>
                  </a:txBody>
                  <a:tcPr/>
                </a:tc>
                <a:tc>
                  <a:txBody>
                    <a:bodyPr/>
                    <a:lstStyle/>
                    <a:p>
                      <a:endParaRPr lang="en-US"/>
                    </a:p>
                  </a:txBody>
                  <a:tcPr/>
                </a:tc>
              </a:tr>
              <a:tr h="370840">
                <a:tc>
                  <a:txBody>
                    <a:bodyPr/>
                    <a:lstStyle/>
                    <a:p>
                      <a:r>
                        <a:rPr lang="en-US" dirty="0" smtClean="0">
                          <a:solidFill>
                            <a:srgbClr val="FF0000"/>
                          </a:solidFill>
                        </a:rPr>
                        <a:t>CREATE DATABASE </a:t>
                      </a:r>
                      <a:r>
                        <a:rPr lang="en-US" dirty="0" err="1" smtClean="0"/>
                        <a:t>DatabaseName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CREATE DATABASE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testDB</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sz="1800" b="0" i="0" kern="1200" dirty="0" smtClean="0">
                          <a:solidFill>
                            <a:srgbClr val="FF0000"/>
                          </a:solidFill>
                          <a:effectLst/>
                          <a:latin typeface="+mn-lt"/>
                          <a:ea typeface="+mn-ea"/>
                          <a:cs typeface="+mn-cs"/>
                        </a:rPr>
                        <a:t>SHOW DATABASES</a:t>
                      </a:r>
                      <a:r>
                        <a:rPr lang="en-US" sz="1800" b="0" i="0" kern="1200" dirty="0" smtClean="0">
                          <a:solidFill>
                            <a:schemeClr val="dk1"/>
                          </a:solidFill>
                          <a:effectLst/>
                          <a:latin typeface="+mn-lt"/>
                          <a:ea typeface="+mn-ea"/>
                          <a:cs typeface="+mn-cs"/>
                        </a:rPr>
                        <a:t>;</a:t>
                      </a:r>
                    </a:p>
                    <a:p>
                      <a:endParaRPr lang="en-US" dirty="0"/>
                    </a:p>
                  </a:txBody>
                  <a:tcPr/>
                </a:tc>
                <a:tc>
                  <a:txBody>
                    <a:bodyPr/>
                    <a:lstStyle/>
                    <a:p>
                      <a:endParaRPr lang="en-US" dirty="0"/>
                    </a:p>
                  </a:txBody>
                  <a:tcPr/>
                </a:tc>
              </a:tr>
              <a:tr h="370840">
                <a:tc>
                  <a:txBody>
                    <a:bodyPr/>
                    <a:lstStyle/>
                    <a:p>
                      <a:r>
                        <a:rPr lang="en-US" sz="1800" b="0" i="0" kern="1200" dirty="0" smtClean="0">
                          <a:solidFill>
                            <a:srgbClr val="FF0000"/>
                          </a:solidFill>
                          <a:effectLst/>
                          <a:latin typeface="+mn-lt"/>
                          <a:ea typeface="+mn-ea"/>
                          <a:cs typeface="+mn-cs"/>
                        </a:rPr>
                        <a:t>DROP DATABASE </a:t>
                      </a:r>
                      <a:r>
                        <a:rPr lang="en-US" sz="1800" b="0" i="0" kern="1200" dirty="0" err="1" smtClean="0">
                          <a:solidFill>
                            <a:schemeClr val="dk1"/>
                          </a:solidFill>
                          <a:effectLst/>
                          <a:latin typeface="+mn-lt"/>
                          <a:ea typeface="+mn-ea"/>
                          <a:cs typeface="+mn-cs"/>
                        </a:rPr>
                        <a:t>DatabaseName</a:t>
                      </a:r>
                      <a:r>
                        <a:rPr lang="en-US" sz="1800" b="0" i="0" kern="1200" dirty="0" smtClean="0">
                          <a:solidFill>
                            <a:schemeClr val="dk1"/>
                          </a:solidFill>
                          <a:effectLst/>
                          <a:latin typeface="+mn-lt"/>
                          <a:ea typeface="+mn-ea"/>
                          <a:cs typeface="+mn-cs"/>
                        </a:rPr>
                        <a:t>;</a:t>
                      </a:r>
                    </a:p>
                    <a:p>
                      <a:endParaRPr lang="en-US" dirty="0"/>
                    </a:p>
                  </a:txBody>
                  <a:tcPr/>
                </a:tc>
                <a:tc>
                  <a:txBody>
                    <a:bodyPr/>
                    <a:lstStyle/>
                    <a:p>
                      <a:r>
                        <a:rPr lang="en-US" sz="1800" b="0" i="0" kern="1200" dirty="0" smtClean="0">
                          <a:solidFill>
                            <a:srgbClr val="FF0000"/>
                          </a:solidFill>
                          <a:effectLst/>
                          <a:latin typeface="+mn-lt"/>
                          <a:ea typeface="+mn-ea"/>
                          <a:cs typeface="+mn-cs"/>
                        </a:rPr>
                        <a:t>DROP DATABASE </a:t>
                      </a:r>
                      <a:r>
                        <a:rPr lang="en-US" sz="1800" b="0" i="0" kern="1200" dirty="0" err="1" smtClean="0">
                          <a:solidFill>
                            <a:schemeClr val="dk1"/>
                          </a:solidFill>
                          <a:effectLst/>
                          <a:latin typeface="+mn-lt"/>
                          <a:ea typeface="+mn-ea"/>
                          <a:cs typeface="+mn-cs"/>
                        </a:rPr>
                        <a:t>testDB</a:t>
                      </a:r>
                      <a:r>
                        <a:rPr lang="en-US" sz="1800" b="0" i="0" kern="1200" dirty="0" smtClean="0">
                          <a:solidFill>
                            <a:schemeClr val="dk1"/>
                          </a:solidFill>
                          <a:effectLst/>
                          <a:latin typeface="+mn-lt"/>
                          <a:ea typeface="+mn-ea"/>
                          <a:cs typeface="+mn-cs"/>
                        </a:rPr>
                        <a:t>;</a:t>
                      </a:r>
                    </a:p>
                  </a:txBody>
                  <a:tcPr/>
                </a:tc>
              </a:tr>
              <a:tr h="370840">
                <a:tc>
                  <a:txBody>
                    <a:bodyPr/>
                    <a:lstStyle/>
                    <a:p>
                      <a:r>
                        <a:rPr lang="en-US" sz="1800" b="0" i="0" kern="1200" dirty="0" smtClean="0">
                          <a:solidFill>
                            <a:srgbClr val="FF0000"/>
                          </a:solidFill>
                          <a:effectLst/>
                          <a:latin typeface="+mn-lt"/>
                          <a:ea typeface="+mn-ea"/>
                          <a:cs typeface="+mn-cs"/>
                        </a:rPr>
                        <a:t>DROP DATABASE IF EXISTS </a:t>
                      </a:r>
                      <a:r>
                        <a:rPr lang="en-US" sz="1800" b="0" i="0" kern="1200" dirty="0" err="1" smtClean="0">
                          <a:solidFill>
                            <a:schemeClr val="dk1"/>
                          </a:solidFill>
                          <a:effectLst/>
                          <a:latin typeface="+mn-lt"/>
                          <a:ea typeface="+mn-ea"/>
                          <a:cs typeface="+mn-cs"/>
                        </a:rPr>
                        <a:t>DatabaseName</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rgbClr val="FF0000"/>
                          </a:solidFill>
                          <a:effectLst/>
                          <a:latin typeface="+mn-lt"/>
                          <a:ea typeface="+mn-ea"/>
                          <a:cs typeface="+mn-cs"/>
                        </a:rPr>
                        <a:t>DROP DATABASE IF EXISTS </a:t>
                      </a:r>
                      <a:r>
                        <a:rPr lang="en-US" sz="1800" b="0" i="0" kern="1200" dirty="0" smtClean="0">
                          <a:solidFill>
                            <a:schemeClr val="dk1"/>
                          </a:solidFill>
                          <a:effectLst/>
                          <a:latin typeface="+mn-lt"/>
                          <a:ea typeface="+mn-ea"/>
                          <a:cs typeface="+mn-cs"/>
                        </a:rPr>
                        <a:t>testDB2;</a:t>
                      </a:r>
                      <a:endParaRPr lang="en-US" dirty="0"/>
                    </a:p>
                  </a:txBody>
                  <a:tcPr/>
                </a:tc>
              </a:tr>
              <a:tr h="370840">
                <a:tc>
                  <a:txBody>
                    <a:bodyPr/>
                    <a:lstStyle/>
                    <a:p>
                      <a:r>
                        <a:rPr lang="en-US" dirty="0" smtClean="0">
                          <a:solidFill>
                            <a:srgbClr val="FF0000"/>
                          </a:solidFill>
                        </a:rPr>
                        <a:t>USE</a:t>
                      </a:r>
                      <a:r>
                        <a:rPr lang="en-US" dirty="0" smtClean="0"/>
                        <a:t> </a:t>
                      </a:r>
                      <a:r>
                        <a:rPr lang="en-US" dirty="0" err="1" smtClean="0"/>
                        <a:t>DatabaseName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USE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testDB</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smtClean="0">
                          <a:solidFill>
                            <a:srgbClr val="FF0000"/>
                          </a:solidFill>
                        </a:rPr>
                        <a:t>RENAME DATABASE </a:t>
                      </a:r>
                      <a:r>
                        <a:rPr lang="en-US" dirty="0" err="1" smtClean="0"/>
                        <a:t>OldDatabaseName</a:t>
                      </a:r>
                      <a:r>
                        <a:rPr lang="en-US" dirty="0" smtClean="0"/>
                        <a:t> </a:t>
                      </a:r>
                      <a:r>
                        <a:rPr lang="en-US" dirty="0" smtClean="0">
                          <a:solidFill>
                            <a:srgbClr val="FF0000"/>
                          </a:solidFill>
                        </a:rPr>
                        <a:t>TO</a:t>
                      </a:r>
                      <a:r>
                        <a:rPr lang="en-US" dirty="0" smtClean="0"/>
                        <a:t> </a:t>
                      </a:r>
                      <a:r>
                        <a:rPr lang="en-US" dirty="0" err="1" smtClean="0"/>
                        <a:t>NewDatabaseName</a:t>
                      </a:r>
                      <a:r>
                        <a:rPr lang="en-US" dirty="0" smtClean="0"/>
                        <a:t>;</a:t>
                      </a:r>
                    </a:p>
                    <a:p>
                      <a:endParaRPr lang="en-US" dirty="0" smtClean="0"/>
                    </a:p>
                  </a:txBody>
                  <a:tcPr/>
                </a:tc>
                <a:tc>
                  <a:txBody>
                    <a:bodyPr/>
                    <a:lstStyle/>
                    <a:p>
                      <a:r>
                        <a:rPr lang="it-IT" sz="1800" b="0" i="0" kern="1200" dirty="0" smtClean="0">
                          <a:solidFill>
                            <a:srgbClr val="FF0000"/>
                          </a:solidFill>
                          <a:effectLst/>
                          <a:latin typeface="+mn-lt"/>
                          <a:ea typeface="+mn-ea"/>
                          <a:cs typeface="+mn-cs"/>
                        </a:rPr>
                        <a:t>RENAME DATABASE </a:t>
                      </a:r>
                      <a:r>
                        <a:rPr lang="it-IT" sz="1800" b="0" i="0" kern="1200" dirty="0" smtClean="0">
                          <a:solidFill>
                            <a:schemeClr val="dk1"/>
                          </a:solidFill>
                          <a:effectLst/>
                          <a:latin typeface="+mn-lt"/>
                          <a:ea typeface="+mn-ea"/>
                          <a:cs typeface="+mn-cs"/>
                        </a:rPr>
                        <a:t>testDB </a:t>
                      </a:r>
                      <a:r>
                        <a:rPr lang="it-IT" sz="1800" b="0" i="0" kern="1200" dirty="0" smtClean="0">
                          <a:solidFill>
                            <a:srgbClr val="FF0000"/>
                          </a:solidFill>
                          <a:effectLst/>
                          <a:latin typeface="+mn-lt"/>
                          <a:ea typeface="+mn-ea"/>
                          <a:cs typeface="+mn-cs"/>
                        </a:rPr>
                        <a:t>TO</a:t>
                      </a:r>
                      <a:r>
                        <a:rPr lang="it-IT" sz="1800" b="0" i="0" kern="1200" dirty="0" smtClean="0">
                          <a:solidFill>
                            <a:schemeClr val="dk1"/>
                          </a:solidFill>
                          <a:effectLst/>
                          <a:latin typeface="+mn-lt"/>
                          <a:ea typeface="+mn-ea"/>
                          <a:cs typeface="+mn-cs"/>
                        </a:rPr>
                        <a:t> tutorialsDB;</a:t>
                      </a:r>
                      <a:endParaRPr lang="en-US" dirty="0"/>
                    </a:p>
                  </a:txBody>
                  <a:tcPr/>
                </a:tc>
              </a:tr>
              <a:tr h="370840">
                <a:tc>
                  <a:txBody>
                    <a:bodyPr/>
                    <a:lstStyle/>
                    <a:p>
                      <a:r>
                        <a:rPr lang="en-US" sz="1800" b="0" i="0" kern="1200" dirty="0" smtClean="0">
                          <a:solidFill>
                            <a:srgbClr val="FF0000"/>
                          </a:solidFill>
                          <a:effectLst/>
                          <a:latin typeface="+mn-lt"/>
                          <a:ea typeface="+mn-ea"/>
                          <a:cs typeface="+mn-cs"/>
                        </a:rPr>
                        <a:t>SHOW DATABASES </a:t>
                      </a:r>
                      <a:r>
                        <a:rPr lang="en-US" sz="1800" b="0" i="0" kern="1200" dirty="0" smtClean="0">
                          <a:solidFill>
                            <a:schemeClr val="dk1"/>
                          </a:solidFill>
                          <a:effectLst/>
                          <a:latin typeface="+mn-lt"/>
                          <a:ea typeface="+mn-ea"/>
                          <a:cs typeface="+mn-cs"/>
                        </a:rPr>
                        <a:t>[LIKE 'pattern' | WHERE </a:t>
                      </a:r>
                      <a:r>
                        <a:rPr lang="en-US" sz="1800" b="0" i="0" kern="1200" dirty="0" err="1" smtClean="0">
                          <a:solidFill>
                            <a:schemeClr val="dk1"/>
                          </a:solidFill>
                          <a:effectLst/>
                          <a:latin typeface="+mn-lt"/>
                          <a:ea typeface="+mn-ea"/>
                          <a:cs typeface="+mn-cs"/>
                        </a:rPr>
                        <a:t>expr</a:t>
                      </a:r>
                      <a:r>
                        <a:rPr lang="en-US" sz="1800" b="0" i="0" kern="1200" dirty="0" smtClean="0">
                          <a:solidFill>
                            <a:schemeClr val="dk1"/>
                          </a:solidFill>
                          <a:effectLst/>
                          <a:latin typeface="+mn-lt"/>
                          <a:ea typeface="+mn-ea"/>
                          <a:cs typeface="+mn-cs"/>
                        </a:rPr>
                        <a:t>] ;</a:t>
                      </a:r>
                    </a:p>
                    <a:p>
                      <a:endParaRPr lang="en-US" dirty="0"/>
                    </a:p>
                  </a:txBody>
                  <a:tcPr/>
                </a:tc>
                <a:tc>
                  <a:txBody>
                    <a:bodyPr/>
                    <a:lstStyle/>
                    <a:p>
                      <a:r>
                        <a:rPr lang="en-US" sz="1800" b="0" i="0" kern="1200" dirty="0" smtClean="0">
                          <a:solidFill>
                            <a:srgbClr val="FF0000"/>
                          </a:solidFill>
                          <a:effectLst/>
                          <a:latin typeface="+mn-lt"/>
                          <a:ea typeface="+mn-ea"/>
                          <a:cs typeface="+mn-cs"/>
                        </a:rPr>
                        <a:t>SHOW DATABASES </a:t>
                      </a:r>
                      <a:r>
                        <a:rPr lang="en-US" sz="1800" b="0" i="0" kern="1200" dirty="0" smtClean="0">
                          <a:solidFill>
                            <a:schemeClr val="dk1"/>
                          </a:solidFill>
                          <a:effectLst/>
                          <a:latin typeface="+mn-lt"/>
                          <a:ea typeface="+mn-ea"/>
                          <a:cs typeface="+mn-cs"/>
                        </a:rPr>
                        <a:t>LIKE 'test%';</a:t>
                      </a:r>
                      <a:endParaRPr lang="en-US" dirty="0"/>
                    </a:p>
                  </a:txBody>
                  <a:tcPr/>
                </a:tc>
              </a:tr>
            </a:tbl>
          </a:graphicData>
        </a:graphic>
      </p:graphicFrame>
    </p:spTree>
    <p:extLst>
      <p:ext uri="{BB962C8B-B14F-4D97-AF65-F5344CB8AC3E}">
        <p14:creationId xmlns:p14="http://schemas.microsoft.com/office/powerpoint/2010/main" val="83571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293092" y="2558473"/>
            <a:ext cx="4110182" cy="683491"/>
          </a:xfrm>
        </p:spPr>
        <p:txBody>
          <a:bodyPr>
            <a:normAutofit fontScale="90000"/>
          </a:bodyPr>
          <a:lstStyle/>
          <a:p>
            <a:r>
              <a:rPr lang="en-US" dirty="0"/>
              <a:t>SQL </a:t>
            </a:r>
            <a:r>
              <a:rPr lang="en-US" dirty="0" smtClean="0"/>
              <a:t>Statements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4901354"/>
              </p:ext>
            </p:extLst>
          </p:nvPr>
        </p:nvGraphicFramePr>
        <p:xfrm>
          <a:off x="1745672" y="239375"/>
          <a:ext cx="10104582" cy="6964680"/>
        </p:xfrm>
        <a:graphic>
          <a:graphicData uri="http://schemas.openxmlformats.org/drawingml/2006/table">
            <a:tbl>
              <a:tblPr firstRow="1" bandRow="1">
                <a:tableStyleId>{5C22544A-7EE6-4342-B048-85BDC9FD1C3A}</a:tableStyleId>
              </a:tblPr>
              <a:tblGrid>
                <a:gridCol w="5052291"/>
                <a:gridCol w="5052291"/>
              </a:tblGrid>
              <a:tr h="370840">
                <a:tc>
                  <a:txBody>
                    <a:bodyPr/>
                    <a:lstStyle/>
                    <a:p>
                      <a:endParaRPr lang="en-US" dirty="0"/>
                    </a:p>
                  </a:txBody>
                  <a:tcPr/>
                </a:tc>
                <a:tc>
                  <a:txBody>
                    <a:bodyPr/>
                    <a:lstStyle/>
                    <a:p>
                      <a:endParaRPr lang="en-US"/>
                    </a:p>
                  </a:txBody>
                  <a:tcPr/>
                </a:tc>
              </a:tr>
              <a:tr h="370840">
                <a:tc>
                  <a:txBody>
                    <a:bodyPr/>
                    <a:lstStyle/>
                    <a:p>
                      <a:r>
                        <a:rPr lang="en-US" dirty="0" smtClean="0">
                          <a:solidFill>
                            <a:srgbClr val="FF0000"/>
                          </a:solidFill>
                        </a:rPr>
                        <a:t>CREATE DATABASE </a:t>
                      </a:r>
                      <a:r>
                        <a:rPr lang="en-US" dirty="0" err="1" smtClean="0"/>
                        <a:t>database_name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CREATE DATABASE </a:t>
                      </a:r>
                      <a:r>
                        <a:rPr lang="en-US" sz="1800" b="0" i="0" kern="1200" dirty="0" err="1" smtClean="0">
                          <a:solidFill>
                            <a:schemeClr val="dk1"/>
                          </a:solidFill>
                          <a:effectLst/>
                          <a:latin typeface="+mn-lt"/>
                          <a:ea typeface="+mn-ea"/>
                          <a:cs typeface="+mn-cs"/>
                        </a:rPr>
                        <a:t>sampleDB</a:t>
                      </a:r>
                      <a:endParaRPr lang="en-US" dirty="0"/>
                    </a:p>
                  </a:txBody>
                  <a:tcPr/>
                </a:tc>
              </a:tr>
              <a:tr h="370840">
                <a:tc>
                  <a:txBody>
                    <a:bodyPr/>
                    <a:lstStyle/>
                    <a:p>
                      <a:r>
                        <a:rPr lang="en-US" dirty="0" smtClean="0">
                          <a:solidFill>
                            <a:srgbClr val="FF0000"/>
                          </a:solidFill>
                        </a:rPr>
                        <a:t>USE</a:t>
                      </a:r>
                      <a:r>
                        <a:rPr lang="en-US" dirty="0" smtClean="0"/>
                        <a:t> </a:t>
                      </a:r>
                      <a:r>
                        <a:rPr lang="en-US" dirty="0" err="1" smtClean="0"/>
                        <a:t>database_name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USE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sampleDB</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smtClean="0">
                          <a:solidFill>
                            <a:srgbClr val="FF0000"/>
                          </a:solidFill>
                        </a:rPr>
                        <a:t>CREATE TABLE </a:t>
                      </a:r>
                      <a:r>
                        <a:rPr lang="en-US" dirty="0" err="1" smtClean="0"/>
                        <a:t>table_name</a:t>
                      </a:r>
                      <a:r>
                        <a:rPr lang="en-US" dirty="0" smtClean="0"/>
                        <a:t>( </a:t>
                      </a:r>
                    </a:p>
                    <a:p>
                      <a:r>
                        <a:rPr lang="en-US" dirty="0" smtClean="0"/>
                        <a:t>column1 </a:t>
                      </a:r>
                      <a:r>
                        <a:rPr lang="en-US" dirty="0" err="1" smtClean="0"/>
                        <a:t>datatype</a:t>
                      </a:r>
                      <a:r>
                        <a:rPr lang="en-US" dirty="0" smtClean="0"/>
                        <a:t>, </a:t>
                      </a:r>
                    </a:p>
                    <a:p>
                      <a:r>
                        <a:rPr lang="en-US" dirty="0" smtClean="0"/>
                        <a:t>column2 </a:t>
                      </a:r>
                      <a:r>
                        <a:rPr lang="en-US" dirty="0" err="1" smtClean="0"/>
                        <a:t>datatype</a:t>
                      </a:r>
                      <a:r>
                        <a:rPr lang="en-US" dirty="0" smtClean="0"/>
                        <a:t>, </a:t>
                      </a:r>
                    </a:p>
                    <a:p>
                      <a:r>
                        <a:rPr lang="en-US" dirty="0" smtClean="0"/>
                        <a:t>column3 </a:t>
                      </a:r>
                      <a:r>
                        <a:rPr lang="en-US" dirty="0" err="1" smtClean="0"/>
                        <a:t>datatype</a:t>
                      </a:r>
                      <a:r>
                        <a:rPr lang="en-US" dirty="0" smtClean="0"/>
                        <a:t>,</a:t>
                      </a:r>
                    </a:p>
                    <a:p>
                      <a:r>
                        <a:rPr lang="en-US" dirty="0" smtClean="0"/>
                        <a:t> ..... </a:t>
                      </a:r>
                      <a:r>
                        <a:rPr lang="en-US" dirty="0" err="1" smtClean="0"/>
                        <a:t>columnN</a:t>
                      </a:r>
                      <a:r>
                        <a:rPr lang="en-US" dirty="0" smtClean="0"/>
                        <a:t> </a:t>
                      </a:r>
                      <a:r>
                        <a:rPr lang="en-US" dirty="0" err="1" smtClean="0"/>
                        <a:t>datatype</a:t>
                      </a:r>
                      <a:r>
                        <a:rPr lang="en-US" dirty="0" smtClean="0"/>
                        <a:t>, </a:t>
                      </a:r>
                    </a:p>
                    <a:p>
                      <a:r>
                        <a:rPr lang="en-US" dirty="0" smtClean="0">
                          <a:solidFill>
                            <a:srgbClr val="FF0000"/>
                          </a:solidFill>
                        </a:rPr>
                        <a:t>PRIMARY KEY</a:t>
                      </a:r>
                      <a:r>
                        <a:rPr lang="en-US" dirty="0" smtClean="0"/>
                        <a:t>( one or more columns ) );</a:t>
                      </a:r>
                      <a:endParaRPr lang="en-US" dirty="0"/>
                    </a:p>
                  </a:txBody>
                  <a:tcPr/>
                </a:tc>
                <a:tc>
                  <a:txBody>
                    <a:bodyPr/>
                    <a:lstStyle/>
                    <a:p>
                      <a:r>
                        <a:rPr lang="en-US" sz="1800" b="0" i="0" kern="1200" dirty="0" smtClean="0">
                          <a:solidFill>
                            <a:srgbClr val="FF0000"/>
                          </a:solidFill>
                          <a:effectLst/>
                          <a:latin typeface="+mn-lt"/>
                          <a:ea typeface="+mn-ea"/>
                          <a:cs typeface="+mn-cs"/>
                        </a:rPr>
                        <a:t>CREATE TABLE </a:t>
                      </a:r>
                      <a:r>
                        <a:rPr lang="en-US" sz="1800" b="0" i="0" kern="1200" dirty="0" smtClean="0">
                          <a:solidFill>
                            <a:schemeClr val="dk1"/>
                          </a:solidFill>
                          <a:effectLst/>
                          <a:latin typeface="+mn-lt"/>
                          <a:ea typeface="+mn-ea"/>
                          <a:cs typeface="+mn-cs"/>
                        </a:rPr>
                        <a:t>CUSTOMERS( </a:t>
                      </a:r>
                    </a:p>
                    <a:p>
                      <a:r>
                        <a:rPr lang="en-US" sz="1800" b="0" i="0" kern="1200" dirty="0" smtClean="0">
                          <a:solidFill>
                            <a:schemeClr val="dk1"/>
                          </a:solidFill>
                          <a:effectLst/>
                          <a:latin typeface="+mn-lt"/>
                          <a:ea typeface="+mn-ea"/>
                          <a:cs typeface="+mn-cs"/>
                        </a:rPr>
                        <a:t>                          ID INT NOT NULL, </a:t>
                      </a:r>
                    </a:p>
                    <a:p>
                      <a:r>
                        <a:rPr lang="en-US" sz="1800" b="0" i="0" kern="1200" dirty="0" smtClean="0">
                          <a:solidFill>
                            <a:schemeClr val="dk1"/>
                          </a:solidFill>
                          <a:effectLst/>
                          <a:latin typeface="+mn-lt"/>
                          <a:ea typeface="+mn-ea"/>
                          <a:cs typeface="+mn-cs"/>
                        </a:rPr>
                        <a:t>                          NAME VARCHAR (20) NOT NULL, </a:t>
                      </a:r>
                    </a:p>
                    <a:p>
                      <a:r>
                        <a:rPr lang="en-US" sz="1800" b="0" i="0" kern="1200" dirty="0" smtClean="0">
                          <a:solidFill>
                            <a:schemeClr val="dk1"/>
                          </a:solidFill>
                          <a:effectLst/>
                          <a:latin typeface="+mn-lt"/>
                          <a:ea typeface="+mn-ea"/>
                          <a:cs typeface="+mn-cs"/>
                        </a:rPr>
                        <a:t>                          AGE INT NOT NULL, </a:t>
                      </a:r>
                    </a:p>
                    <a:p>
                      <a:r>
                        <a:rPr lang="en-US" sz="1800" b="0" i="0" kern="1200" dirty="0" smtClean="0">
                          <a:solidFill>
                            <a:schemeClr val="dk1"/>
                          </a:solidFill>
                          <a:effectLst/>
                          <a:latin typeface="+mn-lt"/>
                          <a:ea typeface="+mn-ea"/>
                          <a:cs typeface="+mn-cs"/>
                        </a:rPr>
                        <a:t>                          ADDRESS CHAR (25) , </a:t>
                      </a:r>
                    </a:p>
                    <a:p>
                      <a:r>
                        <a:rPr lang="en-US" sz="1800" b="0" i="0" kern="1200" dirty="0" smtClean="0">
                          <a:solidFill>
                            <a:schemeClr val="dk1"/>
                          </a:solidFill>
                          <a:effectLst/>
                          <a:latin typeface="+mn-lt"/>
                          <a:ea typeface="+mn-ea"/>
                          <a:cs typeface="+mn-cs"/>
                        </a:rPr>
                        <a:t>                          SALARY DECIMAL (18, 2),</a:t>
                      </a:r>
                    </a:p>
                    <a:p>
                      <a:r>
                        <a:rPr lang="en-US" sz="1800" b="0" i="0" kern="1200" baseline="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PRIMARY KEY</a:t>
                      </a:r>
                      <a:r>
                        <a:rPr lang="en-US" sz="1800" b="0" i="0" kern="1200" dirty="0" smtClean="0">
                          <a:solidFill>
                            <a:schemeClr val="dk1"/>
                          </a:solidFill>
                          <a:effectLst/>
                          <a:latin typeface="+mn-lt"/>
                          <a:ea typeface="+mn-ea"/>
                          <a:cs typeface="+mn-cs"/>
                        </a:rPr>
                        <a:t> (ID) );</a:t>
                      </a:r>
                      <a:endParaRPr lang="en-US" dirty="0"/>
                    </a:p>
                  </a:txBody>
                  <a:tcPr/>
                </a:tc>
              </a:tr>
              <a:tr h="370840">
                <a:tc>
                  <a:txBody>
                    <a:bodyPr/>
                    <a:lstStyle/>
                    <a:p>
                      <a:r>
                        <a:rPr lang="en-US" dirty="0" smtClean="0">
                          <a:solidFill>
                            <a:srgbClr val="FF0000"/>
                          </a:solidFill>
                        </a:rPr>
                        <a:t>SHOW TABLES;</a:t>
                      </a:r>
                      <a:endParaRPr lang="en-US" dirty="0">
                        <a:solidFill>
                          <a:srgbClr val="FF0000"/>
                        </a:solidFill>
                      </a:endParaRPr>
                    </a:p>
                  </a:txBody>
                  <a:tcPr/>
                </a:tc>
                <a:tc>
                  <a:txBody>
                    <a:bodyPr/>
                    <a:lstStyle/>
                    <a:p>
                      <a:endParaRPr lang="en-US" dirty="0"/>
                    </a:p>
                  </a:txBody>
                  <a:tcPr/>
                </a:tc>
              </a:tr>
              <a:tr h="370840">
                <a:tc>
                  <a:txBody>
                    <a:bodyPr/>
                    <a:lstStyle/>
                    <a:p>
                      <a:r>
                        <a:rPr lang="en-US" dirty="0" smtClean="0">
                          <a:solidFill>
                            <a:srgbClr val="FF0000"/>
                          </a:solidFill>
                        </a:rPr>
                        <a:t>DESC</a:t>
                      </a:r>
                      <a:r>
                        <a:rPr lang="en-US" dirty="0" smtClean="0"/>
                        <a:t> </a:t>
                      </a:r>
                      <a:r>
                        <a:rPr lang="en-US" dirty="0" err="1" smtClean="0"/>
                        <a:t>table_name</a:t>
                      </a:r>
                      <a:r>
                        <a:rPr lang="en-US" dirty="0" smtClean="0"/>
                        <a:t>;</a:t>
                      </a:r>
                      <a:endParaRPr lang="en-US" dirty="0"/>
                    </a:p>
                  </a:txBody>
                  <a:tcPr/>
                </a:tc>
                <a:tc>
                  <a:txBody>
                    <a:bodyPr/>
                    <a:lstStyle/>
                    <a:p>
                      <a:r>
                        <a:rPr lang="en-US" sz="1800" b="0" i="0" kern="1200" dirty="0" smtClean="0">
                          <a:solidFill>
                            <a:srgbClr val="FF0000"/>
                          </a:solidFill>
                          <a:effectLst/>
                          <a:latin typeface="+mn-lt"/>
                          <a:ea typeface="+mn-ea"/>
                          <a:cs typeface="+mn-cs"/>
                        </a:rPr>
                        <a:t>DESC</a:t>
                      </a:r>
                      <a:r>
                        <a:rPr lang="en-US" sz="1800" b="0" i="0" kern="1200" dirty="0" smtClean="0">
                          <a:solidFill>
                            <a:schemeClr val="dk1"/>
                          </a:solidFill>
                          <a:effectLst/>
                          <a:latin typeface="+mn-lt"/>
                          <a:ea typeface="+mn-ea"/>
                          <a:cs typeface="+mn-cs"/>
                        </a:rPr>
                        <a:t> CUSTOMERS;</a:t>
                      </a:r>
                      <a:endParaRPr lang="en-US" dirty="0"/>
                    </a:p>
                  </a:txBody>
                  <a:tcPr/>
                </a:tc>
              </a:tr>
              <a:tr h="370840">
                <a:tc>
                  <a:txBody>
                    <a:bodyPr/>
                    <a:lstStyle/>
                    <a:p>
                      <a:r>
                        <a:rPr lang="en-US" dirty="0" smtClean="0">
                          <a:solidFill>
                            <a:srgbClr val="FF0000"/>
                          </a:solidFill>
                        </a:rPr>
                        <a:t>INSERT INTO </a:t>
                      </a:r>
                      <a:r>
                        <a:rPr lang="en-US" dirty="0" err="1" smtClean="0"/>
                        <a:t>table_name</a:t>
                      </a:r>
                      <a:r>
                        <a:rPr lang="en-US" dirty="0" smtClean="0"/>
                        <a:t>( column1, column2....</a:t>
                      </a:r>
                      <a:r>
                        <a:rPr lang="en-US" dirty="0" err="1" smtClean="0"/>
                        <a:t>columnN</a:t>
                      </a:r>
                      <a:r>
                        <a:rPr lang="en-US" dirty="0" smtClean="0"/>
                        <a:t>) </a:t>
                      </a:r>
                      <a:r>
                        <a:rPr lang="en-US" dirty="0" smtClean="0">
                          <a:solidFill>
                            <a:srgbClr val="FF0000"/>
                          </a:solidFill>
                        </a:rPr>
                        <a:t>VALUES</a:t>
                      </a:r>
                      <a:r>
                        <a:rPr lang="en-US" dirty="0" smtClean="0"/>
                        <a:t> ( value1, value2....</a:t>
                      </a:r>
                      <a:r>
                        <a:rPr lang="en-US" dirty="0" err="1" smtClean="0"/>
                        <a:t>valueN</a:t>
                      </a:r>
                      <a:r>
                        <a:rPr lang="en-US" dirty="0" smtClean="0"/>
                        <a:t>); </a:t>
                      </a:r>
                      <a:br>
                        <a:rPr lang="en-US" dirty="0" smtClean="0"/>
                      </a:br>
                      <a:endParaRPr lang="en-US" dirty="0"/>
                    </a:p>
                  </a:txBody>
                  <a:tcPr/>
                </a:tc>
                <a:tc>
                  <a:txBody>
                    <a:bodyPr/>
                    <a:lstStyle/>
                    <a:p>
                      <a:r>
                        <a:rPr lang="en-US" sz="1800" b="0" i="0" kern="1200" dirty="0" smtClean="0">
                          <a:solidFill>
                            <a:srgbClr val="FF0000"/>
                          </a:solidFill>
                          <a:effectLst/>
                          <a:latin typeface="+mn-lt"/>
                          <a:ea typeface="+mn-ea"/>
                          <a:cs typeface="+mn-cs"/>
                        </a:rPr>
                        <a:t>INSERT INTO</a:t>
                      </a:r>
                      <a:r>
                        <a:rPr lang="en-US" sz="1800" b="0" i="0" kern="1200" dirty="0" smtClean="0">
                          <a:solidFill>
                            <a:schemeClr val="dk1"/>
                          </a:solidFill>
                          <a:effectLst/>
                          <a:latin typeface="+mn-lt"/>
                          <a:ea typeface="+mn-ea"/>
                          <a:cs typeface="+mn-cs"/>
                        </a:rPr>
                        <a:t> CUSTOMERS (ID,NAME,AGE,ADDRESS,SALARY</a:t>
                      </a:r>
                      <a:r>
                        <a:rPr lang="en-US" sz="1800" b="0" i="0" kern="1200" dirty="0" smtClean="0">
                          <a:solidFill>
                            <a:srgbClr val="FF0000"/>
                          </a:solidFill>
                          <a:effectLst/>
                          <a:latin typeface="+mn-lt"/>
                          <a:ea typeface="+mn-ea"/>
                          <a:cs typeface="+mn-cs"/>
                        </a:rPr>
                        <a:t>) VALUES </a:t>
                      </a:r>
                    </a:p>
                    <a:p>
                      <a:r>
                        <a:rPr lang="en-US" sz="1800" b="0" i="0" kern="1200" dirty="0" smtClean="0">
                          <a:solidFill>
                            <a:schemeClr val="dk1"/>
                          </a:solidFill>
                          <a:effectLst/>
                          <a:latin typeface="+mn-lt"/>
                          <a:ea typeface="+mn-ea"/>
                          <a:cs typeface="+mn-cs"/>
                        </a:rPr>
                        <a:t>(1, 'Ramesh', 32, 'Ahmedabad', 2000.00 ), </a:t>
                      </a:r>
                    </a:p>
                    <a:p>
                      <a:r>
                        <a:rPr lang="en-US" sz="1800" b="0" i="0" kern="1200" dirty="0" smtClean="0">
                          <a:solidFill>
                            <a:schemeClr val="dk1"/>
                          </a:solidFill>
                          <a:effectLst/>
                          <a:latin typeface="+mn-lt"/>
                          <a:ea typeface="+mn-ea"/>
                          <a:cs typeface="+mn-cs"/>
                        </a:rPr>
                        <a:t>(2, '</a:t>
                      </a:r>
                      <a:r>
                        <a:rPr lang="en-US" sz="1800" b="0" i="0" kern="1200" dirty="0" err="1" smtClean="0">
                          <a:solidFill>
                            <a:schemeClr val="dk1"/>
                          </a:solidFill>
                          <a:effectLst/>
                          <a:latin typeface="+mn-lt"/>
                          <a:ea typeface="+mn-ea"/>
                          <a:cs typeface="+mn-cs"/>
                        </a:rPr>
                        <a:t>Khilan</a:t>
                      </a:r>
                      <a:r>
                        <a:rPr lang="en-US" sz="1800" b="0" i="0" kern="1200" dirty="0" smtClean="0">
                          <a:solidFill>
                            <a:schemeClr val="dk1"/>
                          </a:solidFill>
                          <a:effectLst/>
                          <a:latin typeface="+mn-lt"/>
                          <a:ea typeface="+mn-ea"/>
                          <a:cs typeface="+mn-cs"/>
                        </a:rPr>
                        <a:t>', 25, 'Delhi', 1500), </a:t>
                      </a:r>
                    </a:p>
                    <a:p>
                      <a:r>
                        <a:rPr lang="en-US" sz="1800" b="0" i="0" kern="1200" dirty="0" smtClean="0">
                          <a:solidFill>
                            <a:schemeClr val="dk1"/>
                          </a:solidFill>
                          <a:effectLst/>
                          <a:latin typeface="+mn-lt"/>
                          <a:ea typeface="+mn-ea"/>
                          <a:cs typeface="+mn-cs"/>
                        </a:rPr>
                        <a:t>(3, '</a:t>
                      </a:r>
                      <a:r>
                        <a:rPr lang="en-US" sz="1800" b="0" i="0" kern="1200" dirty="0" err="1" smtClean="0">
                          <a:solidFill>
                            <a:schemeClr val="dk1"/>
                          </a:solidFill>
                          <a:effectLst/>
                          <a:latin typeface="+mn-lt"/>
                          <a:ea typeface="+mn-ea"/>
                          <a:cs typeface="+mn-cs"/>
                        </a:rPr>
                        <a:t>kaushik</a:t>
                      </a:r>
                      <a:r>
                        <a:rPr lang="en-US" sz="1800" b="0" i="0" kern="1200" dirty="0" smtClean="0">
                          <a:solidFill>
                            <a:schemeClr val="dk1"/>
                          </a:solidFill>
                          <a:effectLst/>
                          <a:latin typeface="+mn-lt"/>
                          <a:ea typeface="+mn-ea"/>
                          <a:cs typeface="+mn-cs"/>
                        </a:rPr>
                        <a:t>', 23, 'Kota', 2000), </a:t>
                      </a:r>
                    </a:p>
                    <a:p>
                      <a:r>
                        <a:rPr lang="en-US" sz="1800" b="0" i="0" kern="1200" dirty="0" smtClean="0">
                          <a:solidFill>
                            <a:schemeClr val="dk1"/>
                          </a:solidFill>
                          <a:effectLst/>
                          <a:latin typeface="+mn-lt"/>
                          <a:ea typeface="+mn-ea"/>
                          <a:cs typeface="+mn-cs"/>
                        </a:rPr>
                        <a:t>(4, '</a:t>
                      </a:r>
                      <a:r>
                        <a:rPr lang="en-US" sz="1800" b="0" i="0" kern="1200" dirty="0" err="1" smtClean="0">
                          <a:solidFill>
                            <a:schemeClr val="dk1"/>
                          </a:solidFill>
                          <a:effectLst/>
                          <a:latin typeface="+mn-lt"/>
                          <a:ea typeface="+mn-ea"/>
                          <a:cs typeface="+mn-cs"/>
                        </a:rPr>
                        <a:t>Chaitali</a:t>
                      </a:r>
                      <a:r>
                        <a:rPr lang="en-US" sz="1800" b="0" i="0" kern="1200" dirty="0" smtClean="0">
                          <a:solidFill>
                            <a:schemeClr val="dk1"/>
                          </a:solidFill>
                          <a:effectLst/>
                          <a:latin typeface="+mn-lt"/>
                          <a:ea typeface="+mn-ea"/>
                          <a:cs typeface="+mn-cs"/>
                        </a:rPr>
                        <a:t>', 25, 'Mumbai', 6500), </a:t>
                      </a:r>
                    </a:p>
                    <a:p>
                      <a:r>
                        <a:rPr lang="en-US" sz="1800" b="0" i="0" kern="1200" dirty="0" smtClean="0">
                          <a:solidFill>
                            <a:schemeClr val="dk1"/>
                          </a:solidFill>
                          <a:effectLst/>
                          <a:latin typeface="+mn-lt"/>
                          <a:ea typeface="+mn-ea"/>
                          <a:cs typeface="+mn-cs"/>
                        </a:rPr>
                        <a:t>(5, '</a:t>
                      </a:r>
                      <a:r>
                        <a:rPr lang="en-US" sz="1800" b="0" i="0" kern="1200" dirty="0" err="1" smtClean="0">
                          <a:solidFill>
                            <a:schemeClr val="dk1"/>
                          </a:solidFill>
                          <a:effectLst/>
                          <a:latin typeface="+mn-lt"/>
                          <a:ea typeface="+mn-ea"/>
                          <a:cs typeface="+mn-cs"/>
                        </a:rPr>
                        <a:t>Hardik</a:t>
                      </a:r>
                      <a:r>
                        <a:rPr lang="en-US" sz="1800" b="0" i="0" kern="1200" dirty="0" smtClean="0">
                          <a:solidFill>
                            <a:schemeClr val="dk1"/>
                          </a:solidFill>
                          <a:effectLst/>
                          <a:latin typeface="+mn-lt"/>
                          <a:ea typeface="+mn-ea"/>
                          <a:cs typeface="+mn-cs"/>
                        </a:rPr>
                        <a:t>', 27, 'Bhopal', 8500), </a:t>
                      </a:r>
                    </a:p>
                    <a:p>
                      <a:r>
                        <a:rPr lang="en-US" sz="1800" b="0" i="0" kern="1200" dirty="0" smtClean="0">
                          <a:solidFill>
                            <a:schemeClr val="dk1"/>
                          </a:solidFill>
                          <a:effectLst/>
                          <a:latin typeface="+mn-lt"/>
                          <a:ea typeface="+mn-ea"/>
                          <a:cs typeface="+mn-cs"/>
                        </a:rPr>
                        <a:t>(6, '</a:t>
                      </a:r>
                      <a:r>
                        <a:rPr lang="en-US" sz="1800" b="0" i="0" kern="1200" dirty="0" err="1" smtClean="0">
                          <a:solidFill>
                            <a:schemeClr val="dk1"/>
                          </a:solidFill>
                          <a:effectLst/>
                          <a:latin typeface="+mn-lt"/>
                          <a:ea typeface="+mn-ea"/>
                          <a:cs typeface="+mn-cs"/>
                        </a:rPr>
                        <a:t>Komal</a:t>
                      </a:r>
                      <a:r>
                        <a:rPr lang="en-US" sz="1800" b="0" i="0" kern="1200" dirty="0" smtClean="0">
                          <a:solidFill>
                            <a:schemeClr val="dk1"/>
                          </a:solidFill>
                          <a:effectLst/>
                          <a:latin typeface="+mn-lt"/>
                          <a:ea typeface="+mn-ea"/>
                          <a:cs typeface="+mn-cs"/>
                        </a:rPr>
                        <a:t>', 22, 'MP', 4500), </a:t>
                      </a:r>
                    </a:p>
                    <a:p>
                      <a:r>
                        <a:rPr lang="en-US" sz="1800" b="0" i="0" kern="1200" dirty="0" smtClean="0">
                          <a:solidFill>
                            <a:schemeClr val="dk1"/>
                          </a:solidFill>
                          <a:effectLst/>
                          <a:latin typeface="+mn-lt"/>
                          <a:ea typeface="+mn-ea"/>
                          <a:cs typeface="+mn-cs"/>
                        </a:rPr>
                        <a:t>(7, '</a:t>
                      </a:r>
                      <a:r>
                        <a:rPr lang="en-US" sz="1800" b="0" i="0" kern="1200" dirty="0" err="1" smtClean="0">
                          <a:solidFill>
                            <a:schemeClr val="dk1"/>
                          </a:solidFill>
                          <a:effectLst/>
                          <a:latin typeface="+mn-lt"/>
                          <a:ea typeface="+mn-ea"/>
                          <a:cs typeface="+mn-cs"/>
                        </a:rPr>
                        <a:t>Muffy</a:t>
                      </a:r>
                      <a:r>
                        <a:rPr lang="en-US" sz="1800" b="0" i="0" kern="1200" dirty="0" smtClean="0">
                          <a:solidFill>
                            <a:schemeClr val="dk1"/>
                          </a:solidFill>
                          <a:effectLst/>
                          <a:latin typeface="+mn-lt"/>
                          <a:ea typeface="+mn-ea"/>
                          <a:cs typeface="+mn-cs"/>
                        </a:rPr>
                        <a:t>', 24, 'Indore', 10000);</a:t>
                      </a:r>
                      <a:endParaRPr lang="en-US" dirty="0"/>
                    </a:p>
                  </a:txBody>
                  <a:tcPr/>
                </a:tc>
              </a:tr>
            </a:tbl>
          </a:graphicData>
        </a:graphic>
      </p:graphicFrame>
    </p:spTree>
    <p:extLst>
      <p:ext uri="{BB962C8B-B14F-4D97-AF65-F5344CB8AC3E}">
        <p14:creationId xmlns:p14="http://schemas.microsoft.com/office/powerpoint/2010/main" val="189038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787212"/>
              </p:ext>
            </p:extLst>
          </p:nvPr>
        </p:nvGraphicFramePr>
        <p:xfrm>
          <a:off x="461816" y="257848"/>
          <a:ext cx="11526984" cy="6314440"/>
        </p:xfrm>
        <a:graphic>
          <a:graphicData uri="http://schemas.openxmlformats.org/drawingml/2006/table">
            <a:tbl>
              <a:tblPr firstRow="1" bandRow="1">
                <a:tableStyleId>{5C22544A-7EE6-4342-B048-85BDC9FD1C3A}</a:tableStyleId>
              </a:tblPr>
              <a:tblGrid>
                <a:gridCol w="5763492"/>
                <a:gridCol w="5763492"/>
              </a:tblGrid>
              <a:tr h="370840">
                <a:tc>
                  <a:txBody>
                    <a:bodyPr/>
                    <a:lstStyle/>
                    <a:p>
                      <a:endParaRPr lang="en-US" dirty="0"/>
                    </a:p>
                  </a:txBody>
                  <a:tcPr/>
                </a:tc>
                <a:tc>
                  <a:txBody>
                    <a:bodyPr/>
                    <a:lstStyle/>
                    <a:p>
                      <a:endParaRPr lang="en-US"/>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 </a:t>
                      </a:r>
                      <a:r>
                        <a:rPr lang="en-US" dirty="0" err="1" smtClean="0"/>
                        <a:t>table_name</a:t>
                      </a:r>
                      <a:r>
                        <a:rPr lang="en-US" dirty="0" smtClean="0"/>
                        <a:t>;</a:t>
                      </a:r>
                      <a:endParaRPr lang="en-US" dirty="0"/>
                    </a:p>
                  </a:txBody>
                  <a:tcPr/>
                </a:tc>
                <a:tc>
                  <a:txBody>
                    <a:bodyPr/>
                    <a:lstStyle/>
                    <a:p>
                      <a:r>
                        <a:rPr lang="en-US" sz="1800" b="0" i="0" kern="1200" dirty="0" smtClean="0">
                          <a:solidFill>
                            <a:srgbClr val="FF0000"/>
                          </a:solidFill>
                          <a:effectLst/>
                          <a:latin typeface="+mn-lt"/>
                          <a:ea typeface="+mn-ea"/>
                          <a:cs typeface="+mn-cs"/>
                        </a:rPr>
                        <a:t>SELECT </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rgbClr val="FF0000"/>
                          </a:solidFill>
                          <a:effectLst/>
                          <a:latin typeface="+mn-lt"/>
                          <a:ea typeface="+mn-ea"/>
                          <a:cs typeface="+mn-cs"/>
                        </a:rPr>
                        <a:t>SELECT </a:t>
                      </a:r>
                      <a:r>
                        <a:rPr lang="en-US" sz="1800" b="0" i="0" kern="1200" dirty="0" smtClean="0">
                          <a:solidFill>
                            <a:schemeClr val="dk1"/>
                          </a:solidFill>
                          <a:effectLst/>
                          <a:latin typeface="+mn-lt"/>
                          <a:ea typeface="+mn-ea"/>
                          <a:cs typeface="+mn-cs"/>
                        </a:rPr>
                        <a:t>age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a:t>
                      </a:r>
                      <a:endParaRPr lang="en-US" dirty="0" smtClean="0"/>
                    </a:p>
                  </a:txBody>
                  <a:tcPr/>
                </a:tc>
              </a:tr>
              <a:tr h="370840">
                <a:tc>
                  <a:txBody>
                    <a:bodyPr/>
                    <a:lstStyle/>
                    <a:p>
                      <a:r>
                        <a:rPr lang="en-US" dirty="0" smtClean="0">
                          <a:solidFill>
                            <a:srgbClr val="FF0000"/>
                          </a:solidFill>
                        </a:rPr>
                        <a:t>UPDATE</a:t>
                      </a:r>
                      <a:r>
                        <a:rPr lang="en-US" dirty="0" smtClean="0"/>
                        <a:t> </a:t>
                      </a:r>
                      <a:r>
                        <a:rPr lang="en-US" dirty="0" err="1" smtClean="0"/>
                        <a:t>table_name</a:t>
                      </a:r>
                      <a:r>
                        <a:rPr lang="en-US" dirty="0" smtClean="0"/>
                        <a:t> </a:t>
                      </a:r>
                      <a:r>
                        <a:rPr lang="en-US" dirty="0" smtClean="0">
                          <a:solidFill>
                            <a:srgbClr val="FF0000"/>
                          </a:solidFill>
                        </a:rPr>
                        <a:t>SET</a:t>
                      </a:r>
                      <a:r>
                        <a:rPr lang="en-US" dirty="0" smtClean="0"/>
                        <a:t> column1 = value1, column2 = value2....</a:t>
                      </a:r>
                      <a:r>
                        <a:rPr lang="en-US" dirty="0" err="1" smtClean="0"/>
                        <a:t>columnN</a:t>
                      </a:r>
                      <a:r>
                        <a:rPr lang="en-US" dirty="0" smtClean="0"/>
                        <a:t>=</a:t>
                      </a:r>
                      <a:r>
                        <a:rPr lang="en-US" dirty="0" err="1" smtClean="0"/>
                        <a:t>valueN</a:t>
                      </a:r>
                      <a:r>
                        <a:rPr lang="en-US" dirty="0" smtClean="0"/>
                        <a:t> [ WHERE CONDITION ];</a:t>
                      </a:r>
                    </a:p>
                    <a:p>
                      <a:endParaRPr lang="en-US" dirty="0"/>
                    </a:p>
                  </a:txBody>
                  <a:tcPr/>
                </a:tc>
                <a:tc>
                  <a:txBody>
                    <a:bodyPr/>
                    <a:lstStyle/>
                    <a:p>
                      <a:r>
                        <a:rPr lang="en-US" sz="1800" b="0" i="0" kern="1200" dirty="0" smtClean="0">
                          <a:solidFill>
                            <a:srgbClr val="FF0000"/>
                          </a:solidFill>
                          <a:effectLst/>
                          <a:latin typeface="+mn-lt"/>
                          <a:ea typeface="+mn-ea"/>
                          <a:cs typeface="+mn-cs"/>
                        </a:rPr>
                        <a:t>UPDATE</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SET</a:t>
                      </a:r>
                      <a:r>
                        <a:rPr lang="en-US" sz="1800" b="0" i="0" kern="1200" dirty="0" smtClean="0">
                          <a:solidFill>
                            <a:schemeClr val="dk1"/>
                          </a:solidFill>
                          <a:effectLst/>
                          <a:latin typeface="+mn-lt"/>
                          <a:ea typeface="+mn-ea"/>
                          <a:cs typeface="+mn-cs"/>
                        </a:rPr>
                        <a:t> ADDRESS = 'Pune'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ID = 6;</a:t>
                      </a:r>
                      <a:endParaRPr lang="en-US" dirty="0"/>
                    </a:p>
                  </a:txBody>
                  <a:tcPr/>
                </a:tc>
              </a:tr>
              <a:tr h="370840">
                <a:tc>
                  <a:txBody>
                    <a:bodyPr/>
                    <a:lstStyle/>
                    <a:p>
                      <a:r>
                        <a:rPr lang="en-US" dirty="0" smtClean="0">
                          <a:solidFill>
                            <a:srgbClr val="FF0000"/>
                          </a:solidFill>
                        </a:rPr>
                        <a:t>DELETE</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{CONDITION};</a:t>
                      </a:r>
                    </a:p>
                    <a:p>
                      <a:endParaRPr lang="en-US" dirty="0"/>
                    </a:p>
                  </a:txBody>
                  <a:tcPr/>
                </a:tc>
                <a:tc>
                  <a:txBody>
                    <a:bodyPr/>
                    <a:lstStyle/>
                    <a:p>
                      <a:r>
                        <a:rPr lang="en-US" sz="1800" b="0" i="0" kern="1200" dirty="0" smtClean="0">
                          <a:solidFill>
                            <a:srgbClr val="FF0000"/>
                          </a:solidFill>
                          <a:effectLst/>
                          <a:latin typeface="+mn-lt"/>
                          <a:ea typeface="+mn-ea"/>
                          <a:cs typeface="+mn-cs"/>
                        </a:rPr>
                        <a:t>DELETE FROM </a:t>
                      </a:r>
                      <a:r>
                        <a:rPr lang="en-US" sz="1800" b="0" i="0" kern="1200" dirty="0" smtClean="0">
                          <a:solidFill>
                            <a:schemeClr val="dk1"/>
                          </a:solidFill>
                          <a:effectLst/>
                          <a:latin typeface="+mn-lt"/>
                          <a:ea typeface="+mn-ea"/>
                          <a:cs typeface="+mn-cs"/>
                        </a:rPr>
                        <a:t>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ID = 6;</a:t>
                      </a:r>
                      <a:endParaRPr lang="en-US" dirty="0"/>
                    </a:p>
                  </a:txBody>
                  <a:tcPr/>
                </a:tc>
              </a:tr>
              <a:tr h="370840">
                <a:tc>
                  <a:txBody>
                    <a:bodyPr/>
                    <a:lstStyle/>
                    <a:p>
                      <a:r>
                        <a:rPr lang="en-US" dirty="0" smtClean="0">
                          <a:solidFill>
                            <a:srgbClr val="FF0000"/>
                          </a:solidFill>
                        </a:rPr>
                        <a:t>DROP TABLE </a:t>
                      </a:r>
                      <a:r>
                        <a:rPr lang="en-US" dirty="0" err="1" smtClean="0"/>
                        <a:t>table_name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DROP TABLE </a:t>
                      </a:r>
                      <a:r>
                        <a:rPr lang="en-US" sz="1800" b="0" i="0" kern="1200" dirty="0" smtClean="0">
                          <a:solidFill>
                            <a:schemeClr val="dk1"/>
                          </a:solidFill>
                          <a:effectLst/>
                          <a:latin typeface="+mn-lt"/>
                          <a:ea typeface="+mn-ea"/>
                          <a:cs typeface="+mn-cs"/>
                        </a:rPr>
                        <a:t>CUSTOMERS;</a:t>
                      </a:r>
                      <a:endParaRPr lang="en-US" dirty="0"/>
                    </a:p>
                  </a:txBody>
                  <a:tcPr/>
                </a:tc>
              </a:tr>
              <a:tr h="370840">
                <a:tc>
                  <a:txBody>
                    <a:bodyPr/>
                    <a:lstStyle/>
                    <a:p>
                      <a:r>
                        <a:rPr lang="en-US" dirty="0" smtClean="0">
                          <a:solidFill>
                            <a:srgbClr val="FF0000"/>
                          </a:solidFill>
                        </a:rPr>
                        <a:t>TRUNCATE TABLE </a:t>
                      </a:r>
                      <a:r>
                        <a:rPr lang="en-US" dirty="0" err="1" smtClean="0"/>
                        <a:t>table_name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TRUNCATE TABLE </a:t>
                      </a:r>
                      <a:r>
                        <a:rPr lang="en-US" sz="1800" b="0" i="0" kern="1200" dirty="0" smtClean="0">
                          <a:solidFill>
                            <a:schemeClr val="dk1"/>
                          </a:solidFill>
                          <a:effectLst/>
                          <a:latin typeface="+mn-lt"/>
                          <a:ea typeface="+mn-ea"/>
                          <a:cs typeface="+mn-cs"/>
                        </a:rPr>
                        <a:t>CUSTOMERS;</a:t>
                      </a:r>
                      <a:endParaRPr lang="en-US" dirty="0"/>
                    </a:p>
                  </a:txBody>
                  <a:tcPr/>
                </a:tc>
              </a:tr>
              <a:tr h="370840">
                <a:tc>
                  <a:txBody>
                    <a:bodyPr/>
                    <a:lstStyle/>
                    <a:p>
                      <a:r>
                        <a:rPr lang="en-US" dirty="0" smtClean="0">
                          <a:solidFill>
                            <a:srgbClr val="FF0000"/>
                          </a:solidFill>
                        </a:rPr>
                        <a:t>ALTER TABLE </a:t>
                      </a:r>
                      <a:r>
                        <a:rPr lang="en-US" dirty="0" err="1" smtClean="0"/>
                        <a:t>table_name</a:t>
                      </a:r>
                      <a:r>
                        <a:rPr lang="en-US" dirty="0" smtClean="0"/>
                        <a:t> {ADD|DROP|MODIFY} </a:t>
                      </a:r>
                      <a:r>
                        <a:rPr lang="en-US" dirty="0" err="1" smtClean="0"/>
                        <a:t>column_name</a:t>
                      </a:r>
                      <a:r>
                        <a:rPr lang="en-US" dirty="0" smtClean="0"/>
                        <a:t> {</a:t>
                      </a:r>
                      <a:r>
                        <a:rPr lang="en-US" dirty="0" err="1" smtClean="0"/>
                        <a:t>data_type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ALTER TABLE </a:t>
                      </a:r>
                      <a:r>
                        <a:rPr lang="en-US" sz="1800" b="0" i="0" kern="1200" dirty="0" smtClean="0">
                          <a:solidFill>
                            <a:schemeClr val="dk1"/>
                          </a:solidFill>
                          <a:effectLst/>
                          <a:latin typeface="+mn-lt"/>
                          <a:ea typeface="+mn-ea"/>
                          <a:cs typeface="+mn-cs"/>
                        </a:rPr>
                        <a:t>CUSTOMERS </a:t>
                      </a:r>
                      <a:r>
                        <a:rPr lang="en-US" sz="1800" b="0" i="0" kern="1200" dirty="0" smtClean="0">
                          <a:solidFill>
                            <a:srgbClr val="FF0000"/>
                          </a:solidFill>
                          <a:effectLst/>
                          <a:latin typeface="+mn-lt"/>
                          <a:ea typeface="+mn-ea"/>
                          <a:cs typeface="+mn-cs"/>
                        </a:rPr>
                        <a:t>ADD</a:t>
                      </a:r>
                      <a:r>
                        <a:rPr lang="en-US" sz="1800" b="0" i="0" kern="1200" dirty="0" smtClean="0">
                          <a:solidFill>
                            <a:schemeClr val="dk1"/>
                          </a:solidFill>
                          <a:effectLst/>
                          <a:latin typeface="+mn-lt"/>
                          <a:ea typeface="+mn-ea"/>
                          <a:cs typeface="+mn-cs"/>
                        </a:rPr>
                        <a:t> GENDER char(1);</a:t>
                      </a:r>
                      <a:endParaRPr lang="en-US" dirty="0"/>
                    </a:p>
                  </a:txBody>
                  <a:tcPr/>
                </a:tc>
              </a:tr>
              <a:tr h="370840">
                <a:tc>
                  <a:txBody>
                    <a:bodyPr/>
                    <a:lstStyle/>
                    <a:p>
                      <a:r>
                        <a:rPr lang="en-US" dirty="0" smtClean="0">
                          <a:solidFill>
                            <a:srgbClr val="FF0000"/>
                          </a:solidFill>
                        </a:rPr>
                        <a:t>ALTER TABLE </a:t>
                      </a:r>
                      <a:r>
                        <a:rPr lang="en-US" dirty="0" err="1" smtClean="0"/>
                        <a:t>table_name</a:t>
                      </a:r>
                      <a:r>
                        <a:rPr lang="en-US" dirty="0" smtClean="0"/>
                        <a:t> </a:t>
                      </a:r>
                      <a:r>
                        <a:rPr lang="en-US" dirty="0" smtClean="0">
                          <a:solidFill>
                            <a:srgbClr val="FF0000"/>
                          </a:solidFill>
                        </a:rPr>
                        <a:t>RENAME TO </a:t>
                      </a:r>
                      <a:r>
                        <a:rPr lang="en-US" dirty="0" err="1" smtClean="0"/>
                        <a:t>new_table_name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ALTER TABLE </a:t>
                      </a:r>
                      <a:r>
                        <a:rPr lang="en-US" sz="1800" b="0" i="0" kern="1200" dirty="0" smtClean="0">
                          <a:solidFill>
                            <a:schemeClr val="dk1"/>
                          </a:solidFill>
                          <a:effectLst/>
                          <a:latin typeface="+mn-lt"/>
                          <a:ea typeface="+mn-ea"/>
                          <a:cs typeface="+mn-cs"/>
                        </a:rPr>
                        <a:t>CUSTOMERS </a:t>
                      </a:r>
                      <a:r>
                        <a:rPr lang="en-US" sz="1800" b="0" i="0" kern="1200" dirty="0" smtClean="0">
                          <a:solidFill>
                            <a:srgbClr val="FF0000"/>
                          </a:solidFill>
                          <a:effectLst/>
                          <a:latin typeface="+mn-lt"/>
                          <a:ea typeface="+mn-ea"/>
                          <a:cs typeface="+mn-cs"/>
                        </a:rPr>
                        <a:t>RENAME TO </a:t>
                      </a:r>
                      <a:r>
                        <a:rPr lang="en-US" sz="1800" b="0" i="0" kern="1200" dirty="0" smtClean="0">
                          <a:solidFill>
                            <a:schemeClr val="dk1"/>
                          </a:solidFill>
                          <a:effectLst/>
                          <a:latin typeface="+mn-lt"/>
                          <a:ea typeface="+mn-ea"/>
                          <a:cs typeface="+mn-cs"/>
                        </a:rPr>
                        <a:t>NEW_CUSTOMERS;</a:t>
                      </a:r>
                      <a:endParaRPr lang="en-US" dirty="0"/>
                    </a:p>
                  </a:txBody>
                  <a:tcPr/>
                </a:tc>
              </a:tr>
              <a:tr h="370840">
                <a:tc>
                  <a:txBody>
                    <a:bodyPr/>
                    <a:lstStyle/>
                    <a:p>
                      <a:r>
                        <a:rPr lang="en-US" dirty="0" smtClean="0">
                          <a:solidFill>
                            <a:srgbClr val="FF0000"/>
                          </a:solidFill>
                        </a:rPr>
                        <a:t>SELECT DISTINCT </a:t>
                      </a:r>
                      <a:r>
                        <a:rPr lang="en-US" dirty="0" smtClean="0"/>
                        <a:t>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SELECT DISTINCT </a:t>
                      </a:r>
                      <a:r>
                        <a:rPr lang="en-US" sz="1800" b="0" i="0" kern="1200" dirty="0" smtClean="0">
                          <a:solidFill>
                            <a:schemeClr val="dk1"/>
                          </a:solidFill>
                          <a:effectLst/>
                          <a:latin typeface="+mn-lt"/>
                          <a:ea typeface="+mn-ea"/>
                          <a:cs typeface="+mn-cs"/>
                        </a:rPr>
                        <a:t>SALARY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ORDER BY </a:t>
                      </a:r>
                      <a:r>
                        <a:rPr lang="en-US" sz="1800" b="0" i="0" kern="1200" dirty="0" smtClean="0">
                          <a:solidFill>
                            <a:schemeClr val="dk1"/>
                          </a:solidFill>
                          <a:effectLst/>
                          <a:latin typeface="+mn-lt"/>
                          <a:ea typeface="+mn-ea"/>
                          <a:cs typeface="+mn-cs"/>
                        </a:rPr>
                        <a:t>SALARY;</a:t>
                      </a:r>
                      <a:endParaRPr lang="en-US" dirty="0"/>
                    </a:p>
                  </a:txBody>
                  <a:tcPr/>
                </a:tc>
              </a:tr>
            </a:tbl>
          </a:graphicData>
        </a:graphic>
      </p:graphicFrame>
    </p:spTree>
    <p:extLst>
      <p:ext uri="{BB962C8B-B14F-4D97-AF65-F5344CB8AC3E}">
        <p14:creationId xmlns:p14="http://schemas.microsoft.com/office/powerpoint/2010/main" val="762361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3" name="Content Placeholder 2"/>
          <p:cNvSpPr>
            <a:spLocks noGrp="1"/>
          </p:cNvSpPr>
          <p:nvPr>
            <p:ph idx="1"/>
          </p:nvPr>
        </p:nvSpPr>
        <p:spPr/>
        <p:txBody>
          <a:bodyPr/>
          <a:lstStyle/>
          <a:p>
            <a:pPr marL="0" indent="0">
              <a:buNone/>
            </a:pPr>
            <a:r>
              <a:rPr lang="en-US" b="1" dirty="0"/>
              <a:t>SQL</a:t>
            </a:r>
            <a:r>
              <a:rPr lang="en-US" dirty="0"/>
              <a:t> stands for </a:t>
            </a:r>
            <a:r>
              <a:rPr lang="en-US" b="1" dirty="0"/>
              <a:t>Structured Query Language</a:t>
            </a:r>
            <a:r>
              <a:rPr lang="en-US" dirty="0"/>
              <a:t> which is a computer language for storing, manipulating and retrieving data stored in a relational database. SQL was developed in the 1970s by IBM Computer Scientists and became a standard of the American National Standards Institute (ANSI) in 1986, and the International Organization for Standardization (ISO) in 1987.</a:t>
            </a:r>
          </a:p>
        </p:txBody>
      </p:sp>
    </p:spTree>
    <p:extLst>
      <p:ext uri="{BB962C8B-B14F-4D97-AF65-F5344CB8AC3E}">
        <p14:creationId xmlns:p14="http://schemas.microsoft.com/office/powerpoint/2010/main" val="4199347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7988097"/>
              </p:ext>
            </p:extLst>
          </p:nvPr>
        </p:nvGraphicFramePr>
        <p:xfrm>
          <a:off x="418474" y="131735"/>
          <a:ext cx="11526984" cy="6497320"/>
        </p:xfrm>
        <a:graphic>
          <a:graphicData uri="http://schemas.openxmlformats.org/drawingml/2006/table">
            <a:tbl>
              <a:tblPr firstRow="1" bandRow="1">
                <a:tableStyleId>{5C22544A-7EE6-4342-B048-85BDC9FD1C3A}</a:tableStyleId>
              </a:tblPr>
              <a:tblGrid>
                <a:gridCol w="5763492"/>
                <a:gridCol w="5763492"/>
              </a:tblGrid>
              <a:tr h="370840">
                <a:tc>
                  <a:txBody>
                    <a:bodyPr/>
                    <a:lstStyle/>
                    <a:p>
                      <a:endParaRPr lang="en-US" dirty="0"/>
                    </a:p>
                  </a:txBody>
                  <a:tcPr/>
                </a:tc>
                <a:tc>
                  <a:txBody>
                    <a:bodyPr/>
                    <a:lstStyle/>
                    <a:p>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CONDITION;</a:t>
                      </a:r>
                    </a:p>
                    <a:p>
                      <a:endParaRPr lang="en-US" dirty="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ID, NAME, SALARY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SALARY &gt; 2000;</a:t>
                      </a:r>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CONDITION-1 {AND|OR} CONDITION-2;</a:t>
                      </a:r>
                    </a:p>
                    <a:p>
                      <a:endParaRPr lang="en-US" dirty="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ID, NAME, SALARY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SALARY &gt; 2000 AND age &lt; 25;</a:t>
                      </a:r>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a:t>
                      </a:r>
                      <a:r>
                        <a:rPr lang="en-US" dirty="0" err="1" smtClean="0"/>
                        <a:t>column_name</a:t>
                      </a:r>
                      <a:r>
                        <a:rPr lang="en-US" dirty="0" smtClean="0"/>
                        <a:t> </a:t>
                      </a:r>
                      <a:r>
                        <a:rPr lang="en-US" dirty="0" smtClean="0">
                          <a:solidFill>
                            <a:srgbClr val="FF0000"/>
                          </a:solidFill>
                        </a:rPr>
                        <a:t>IN</a:t>
                      </a:r>
                      <a:r>
                        <a:rPr lang="en-US" dirty="0" smtClean="0"/>
                        <a:t> (val-1, val-2,...</a:t>
                      </a:r>
                      <a:r>
                        <a:rPr lang="en-US" dirty="0" err="1" smtClean="0"/>
                        <a:t>val</a:t>
                      </a:r>
                      <a:r>
                        <a:rPr lang="en-US" dirty="0" smtClean="0"/>
                        <a:t>-N);</a:t>
                      </a:r>
                    </a:p>
                    <a:p>
                      <a:endParaRPr lang="en-US" dirty="0"/>
                    </a:p>
                  </a:txBody>
                  <a:tcPr/>
                </a:tc>
                <a:tc>
                  <a:txBody>
                    <a:bodyPr/>
                    <a:lstStyle/>
                    <a:p>
                      <a:r>
                        <a:rPr lang="en-US" sz="1800" b="0" i="0" kern="1200" dirty="0" smtClean="0">
                          <a:solidFill>
                            <a:srgbClr val="FF0000"/>
                          </a:solidFill>
                          <a:effectLst/>
                          <a:latin typeface="+mn-lt"/>
                          <a:ea typeface="+mn-ea"/>
                          <a:cs typeface="+mn-cs"/>
                        </a:rPr>
                        <a:t>SELECT </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NAME </a:t>
                      </a:r>
                      <a:r>
                        <a:rPr lang="en-US" sz="1800" b="0" i="0" kern="1200" dirty="0" smtClean="0">
                          <a:solidFill>
                            <a:srgbClr val="FF0000"/>
                          </a:solidFill>
                          <a:effectLst/>
                          <a:latin typeface="+mn-lt"/>
                          <a:ea typeface="+mn-ea"/>
                          <a:cs typeface="+mn-cs"/>
                        </a:rPr>
                        <a:t>IN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Khilan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Hardik</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Muffy</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 </a:t>
                      </a:r>
                      <a:r>
                        <a:rPr lang="en-US" dirty="0" err="1" smtClean="0"/>
                        <a:t>table_name</a:t>
                      </a:r>
                      <a:r>
                        <a:rPr lang="en-US" dirty="0" smtClean="0"/>
                        <a:t> </a:t>
                      </a:r>
                      <a:r>
                        <a:rPr lang="en-US" dirty="0" smtClean="0">
                          <a:solidFill>
                            <a:srgbClr val="FF0000"/>
                          </a:solidFill>
                        </a:rPr>
                        <a:t>WHERE</a:t>
                      </a:r>
                      <a:r>
                        <a:rPr lang="en-US" dirty="0" smtClean="0"/>
                        <a:t> </a:t>
                      </a:r>
                      <a:r>
                        <a:rPr lang="en-US" dirty="0" err="1" smtClean="0"/>
                        <a:t>column_name</a:t>
                      </a:r>
                      <a:r>
                        <a:rPr lang="en-US" dirty="0" smtClean="0"/>
                        <a:t> </a:t>
                      </a:r>
                      <a:r>
                        <a:rPr lang="en-US" dirty="0" smtClean="0">
                          <a:solidFill>
                            <a:srgbClr val="FF0000"/>
                          </a:solidFill>
                        </a:rPr>
                        <a:t>BETWEEN</a:t>
                      </a:r>
                      <a:r>
                        <a:rPr lang="en-US" dirty="0" smtClean="0"/>
                        <a:t> val-1 AND val-2</a:t>
                      </a:r>
                      <a:r>
                        <a:rPr lang="en-US" dirty="0" smtClean="0"/>
                        <a:t>;</a:t>
                      </a:r>
                    </a:p>
                    <a:p>
                      <a:endParaRPr lang="en-US" dirty="0" smtClean="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 FROM 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AGE BETWEEN 20 AND 25;</a:t>
                      </a:r>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a:t>
                      </a:r>
                      <a:r>
                        <a:rPr lang="en-US" dirty="0" err="1" smtClean="0"/>
                        <a:t>column_name</a:t>
                      </a:r>
                      <a:r>
                        <a:rPr lang="en-US" dirty="0" smtClean="0"/>
                        <a:t> </a:t>
                      </a:r>
                      <a:r>
                        <a:rPr lang="en-US" dirty="0" smtClean="0">
                          <a:solidFill>
                            <a:srgbClr val="FF0000"/>
                          </a:solidFill>
                        </a:rPr>
                        <a:t>LIKE</a:t>
                      </a:r>
                      <a:r>
                        <a:rPr lang="en-US" dirty="0" smtClean="0"/>
                        <a:t> { PATTERN </a:t>
                      </a:r>
                      <a:r>
                        <a:rPr lang="en-US" dirty="0" smtClean="0"/>
                        <a:t>};</a:t>
                      </a:r>
                    </a:p>
                    <a:p>
                      <a:endParaRPr lang="en-US" dirty="0" smtClean="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WHERE</a:t>
                      </a:r>
                      <a:r>
                        <a:rPr lang="en-US" sz="1800" b="0" i="0" kern="1200" dirty="0" smtClean="0">
                          <a:solidFill>
                            <a:schemeClr val="dk1"/>
                          </a:solidFill>
                          <a:effectLst/>
                          <a:latin typeface="+mn-lt"/>
                          <a:ea typeface="+mn-ea"/>
                          <a:cs typeface="+mn-cs"/>
                        </a:rPr>
                        <a:t> SALARY </a:t>
                      </a:r>
                      <a:r>
                        <a:rPr lang="en-US" sz="1800" b="0" i="0" kern="1200" dirty="0" smtClean="0">
                          <a:solidFill>
                            <a:srgbClr val="FF0000"/>
                          </a:solidFill>
                          <a:effectLst/>
                          <a:latin typeface="+mn-lt"/>
                          <a:ea typeface="+mn-ea"/>
                          <a:cs typeface="+mn-cs"/>
                        </a:rPr>
                        <a:t>LIKE</a:t>
                      </a:r>
                      <a:r>
                        <a:rPr lang="en-US" sz="1800" b="0" i="0" kern="1200" dirty="0" smtClean="0">
                          <a:solidFill>
                            <a:schemeClr val="dk1"/>
                          </a:solidFill>
                          <a:effectLst/>
                          <a:latin typeface="+mn-lt"/>
                          <a:ea typeface="+mn-ea"/>
                          <a:cs typeface="+mn-cs"/>
                        </a:rPr>
                        <a:t> '200%';</a:t>
                      </a:r>
                      <a:endParaRPr lang="en-US" dirty="0"/>
                    </a:p>
                  </a:txBody>
                  <a:tcPr/>
                </a:tc>
              </a:tr>
              <a:tr h="370840">
                <a:tc>
                  <a:txBody>
                    <a:bodyPr/>
                    <a:lstStyle/>
                    <a:p>
                      <a:r>
                        <a:rPr lang="en-US" dirty="0" smtClean="0">
                          <a:solidFill>
                            <a:srgbClr val="FF0000"/>
                          </a:solidFill>
                        </a:rPr>
                        <a:t>SELECT</a:t>
                      </a:r>
                      <a:r>
                        <a:rPr lang="en-US" dirty="0" smtClean="0"/>
                        <a:t> column1, column2....</a:t>
                      </a:r>
                      <a:r>
                        <a:rPr lang="en-US" dirty="0" err="1" smtClean="0"/>
                        <a:t>columnN</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 </a:t>
                      </a:r>
                      <a:r>
                        <a:rPr lang="en-US" dirty="0" smtClean="0"/>
                        <a:t>CONDITION </a:t>
                      </a:r>
                      <a:r>
                        <a:rPr lang="en-US" dirty="0" smtClean="0">
                          <a:solidFill>
                            <a:srgbClr val="FF0000"/>
                          </a:solidFill>
                        </a:rPr>
                        <a:t>ORDER BY </a:t>
                      </a:r>
                      <a:r>
                        <a:rPr lang="en-US" dirty="0" err="1" smtClean="0"/>
                        <a:t>column_name</a:t>
                      </a:r>
                      <a:r>
                        <a:rPr lang="en-US" dirty="0" smtClean="0"/>
                        <a:t> {ASC|DESC</a:t>
                      </a:r>
                      <a:r>
                        <a:rPr lang="en-US" dirty="0" smtClean="0"/>
                        <a:t>};</a:t>
                      </a:r>
                    </a:p>
                    <a:p>
                      <a:endParaRPr lang="en-US" dirty="0" smtClean="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ORDER BY </a:t>
                      </a:r>
                      <a:r>
                        <a:rPr lang="en-US" sz="1800" b="0" i="0" kern="1200" dirty="0" smtClean="0">
                          <a:solidFill>
                            <a:schemeClr val="dk1"/>
                          </a:solidFill>
                          <a:effectLst/>
                          <a:latin typeface="+mn-lt"/>
                          <a:ea typeface="+mn-ea"/>
                          <a:cs typeface="+mn-cs"/>
                        </a:rPr>
                        <a:t>NAME </a:t>
                      </a:r>
                      <a:r>
                        <a:rPr lang="en-US" sz="1800" b="0" i="0" kern="1200" dirty="0" smtClean="0">
                          <a:solidFill>
                            <a:srgbClr val="FF0000"/>
                          </a:solidFill>
                          <a:effectLst/>
                          <a:latin typeface="+mn-lt"/>
                          <a:ea typeface="+mn-ea"/>
                          <a:cs typeface="+mn-cs"/>
                        </a:rPr>
                        <a:t>ASC</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smtClean="0">
                          <a:solidFill>
                            <a:srgbClr val="FF0000"/>
                          </a:solidFill>
                        </a:rPr>
                        <a:t>SELECT</a:t>
                      </a:r>
                      <a:r>
                        <a:rPr lang="en-US" dirty="0" smtClean="0"/>
                        <a:t> SUM(</a:t>
                      </a:r>
                      <a:r>
                        <a:rPr lang="en-US" dirty="0" err="1" smtClean="0"/>
                        <a:t>column_name</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CONDITION </a:t>
                      </a:r>
                      <a:r>
                        <a:rPr lang="en-US" dirty="0" smtClean="0">
                          <a:solidFill>
                            <a:srgbClr val="FF0000"/>
                          </a:solidFill>
                        </a:rPr>
                        <a:t>GROUP BY</a:t>
                      </a:r>
                      <a:r>
                        <a:rPr lang="en-US" dirty="0" smtClean="0"/>
                        <a:t> </a:t>
                      </a:r>
                      <a:r>
                        <a:rPr lang="en-US" dirty="0" err="1" smtClean="0"/>
                        <a:t>column_name</a:t>
                      </a:r>
                      <a:r>
                        <a:rPr lang="en-US" dirty="0" smtClean="0"/>
                        <a:t>;</a:t>
                      </a:r>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AGE, AVG(SALARY) </a:t>
                      </a:r>
                      <a:r>
                        <a:rPr lang="en-US" sz="1800" b="0" i="0" kern="1200" dirty="0" smtClean="0">
                          <a:solidFill>
                            <a:srgbClr val="FF0000"/>
                          </a:solidFill>
                          <a:effectLst/>
                          <a:latin typeface="+mn-lt"/>
                          <a:ea typeface="+mn-ea"/>
                          <a:cs typeface="+mn-cs"/>
                        </a:rPr>
                        <a:t>as </a:t>
                      </a:r>
                      <a:r>
                        <a:rPr lang="en-US" sz="1800" b="0" i="0" kern="1200" dirty="0" err="1" smtClean="0">
                          <a:solidFill>
                            <a:schemeClr val="dk1"/>
                          </a:solidFill>
                          <a:effectLst/>
                          <a:latin typeface="+mn-lt"/>
                          <a:ea typeface="+mn-ea"/>
                          <a:cs typeface="+mn-cs"/>
                        </a:rPr>
                        <a:t>avg_salary</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 </a:t>
                      </a:r>
                      <a:r>
                        <a:rPr lang="en-US" sz="1800" b="0" i="0" kern="1200" dirty="0" smtClean="0">
                          <a:solidFill>
                            <a:srgbClr val="FF0000"/>
                          </a:solidFill>
                          <a:effectLst/>
                          <a:latin typeface="+mn-lt"/>
                          <a:ea typeface="+mn-ea"/>
                          <a:cs typeface="+mn-cs"/>
                        </a:rPr>
                        <a:t>GROUP BY </a:t>
                      </a:r>
                      <a:r>
                        <a:rPr lang="en-US" sz="1800" b="0" i="0" kern="1200" dirty="0" smtClean="0">
                          <a:solidFill>
                            <a:schemeClr val="dk1"/>
                          </a:solidFill>
                          <a:effectLst/>
                          <a:latin typeface="+mn-lt"/>
                          <a:ea typeface="+mn-ea"/>
                          <a:cs typeface="+mn-cs"/>
                        </a:rPr>
                        <a:t>AGE;</a:t>
                      </a:r>
                      <a:endParaRPr lang="en-US" dirty="0"/>
                    </a:p>
                  </a:txBody>
                  <a:tcPr/>
                </a:tc>
              </a:tr>
            </a:tbl>
          </a:graphicData>
        </a:graphic>
      </p:graphicFrame>
    </p:spTree>
    <p:extLst>
      <p:ext uri="{BB962C8B-B14F-4D97-AF65-F5344CB8AC3E}">
        <p14:creationId xmlns:p14="http://schemas.microsoft.com/office/powerpoint/2010/main" val="4201451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4157444"/>
              </p:ext>
            </p:extLst>
          </p:nvPr>
        </p:nvGraphicFramePr>
        <p:xfrm>
          <a:off x="73891" y="562648"/>
          <a:ext cx="11988800" cy="4028440"/>
        </p:xfrm>
        <a:graphic>
          <a:graphicData uri="http://schemas.openxmlformats.org/drawingml/2006/table">
            <a:tbl>
              <a:tblPr firstRow="1" bandRow="1">
                <a:tableStyleId>{5C22544A-7EE6-4342-B048-85BDC9FD1C3A}</a:tableStyleId>
              </a:tblPr>
              <a:tblGrid>
                <a:gridCol w="5994400"/>
                <a:gridCol w="5994400"/>
              </a:tblGrid>
              <a:tr h="370840">
                <a:tc>
                  <a:txBody>
                    <a:bodyPr/>
                    <a:lstStyle/>
                    <a:p>
                      <a:endParaRPr lang="en-US" dirty="0"/>
                    </a:p>
                  </a:txBody>
                  <a:tcPr/>
                </a:tc>
                <a:tc>
                  <a:txBody>
                    <a:bodyPr/>
                    <a:lstStyle/>
                    <a:p>
                      <a:endParaRPr lang="en-US"/>
                    </a:p>
                  </a:txBody>
                  <a:tcPr/>
                </a:tc>
              </a:tr>
              <a:tr h="370840">
                <a:tc>
                  <a:txBody>
                    <a:bodyPr/>
                    <a:lstStyle/>
                    <a:p>
                      <a:r>
                        <a:rPr lang="en-US" dirty="0" smtClean="0">
                          <a:solidFill>
                            <a:srgbClr val="FF0000"/>
                          </a:solidFill>
                        </a:rPr>
                        <a:t>SELECT</a:t>
                      </a:r>
                      <a:r>
                        <a:rPr lang="en-US" dirty="0" smtClean="0"/>
                        <a:t> </a:t>
                      </a:r>
                      <a:r>
                        <a:rPr lang="en-US" dirty="0" smtClean="0">
                          <a:solidFill>
                            <a:srgbClr val="FF0000"/>
                          </a:solidFill>
                        </a:rPr>
                        <a:t>COUNT</a:t>
                      </a:r>
                      <a:r>
                        <a:rPr lang="en-US" dirty="0" smtClean="0"/>
                        <a:t>(</a:t>
                      </a:r>
                      <a:r>
                        <a:rPr lang="en-US" dirty="0" err="1" smtClean="0"/>
                        <a:t>column_name</a:t>
                      </a:r>
                      <a:r>
                        <a:rPr lang="en-US" dirty="0" smtClean="0"/>
                        <a:t>) </a:t>
                      </a:r>
                      <a:r>
                        <a:rPr lang="en-US" dirty="0" smtClean="0">
                          <a:solidFill>
                            <a:srgbClr val="FF0000"/>
                          </a:solidFill>
                        </a:rPr>
                        <a:t>FROM</a:t>
                      </a:r>
                      <a:r>
                        <a:rPr lang="en-US" dirty="0" smtClean="0"/>
                        <a:t> </a:t>
                      </a:r>
                      <a:r>
                        <a:rPr lang="en-US" dirty="0" err="1" smtClean="0"/>
                        <a:t>table_name</a:t>
                      </a:r>
                      <a:r>
                        <a:rPr lang="en-US" dirty="0" smtClean="0"/>
                        <a:t> </a:t>
                      </a:r>
                      <a:r>
                        <a:rPr lang="en-US" dirty="0" smtClean="0">
                          <a:solidFill>
                            <a:srgbClr val="FF0000"/>
                          </a:solidFill>
                        </a:rPr>
                        <a:t>WHERE</a:t>
                      </a:r>
                      <a:r>
                        <a:rPr lang="en-US" dirty="0" smtClean="0"/>
                        <a:t> CONDITION;</a:t>
                      </a:r>
                    </a:p>
                    <a:p>
                      <a:endParaRPr lang="en-US" dirty="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COUNT</a:t>
                      </a:r>
                      <a:r>
                        <a:rPr lang="en-US" sz="1800" b="0" i="0" kern="1200" dirty="0" smtClean="0">
                          <a:solidFill>
                            <a:schemeClr val="dk1"/>
                          </a:solidFill>
                          <a:effectLst/>
                          <a:latin typeface="+mn-lt"/>
                          <a:ea typeface="+mn-ea"/>
                          <a:cs typeface="+mn-cs"/>
                        </a:rPr>
                        <a:t>(ID) </a:t>
                      </a:r>
                      <a:r>
                        <a:rPr lang="en-US" sz="1800" b="0" i="0" kern="1200" dirty="0" smtClean="0">
                          <a:solidFill>
                            <a:srgbClr val="FF0000"/>
                          </a:solidFill>
                          <a:effectLst/>
                          <a:latin typeface="+mn-lt"/>
                          <a:ea typeface="+mn-ea"/>
                          <a:cs typeface="+mn-cs"/>
                        </a:rPr>
                        <a:t>as</a:t>
                      </a:r>
                      <a:r>
                        <a:rPr lang="en-US" sz="1800" b="0" i="0" kern="1200" dirty="0" smtClean="0">
                          <a:solidFill>
                            <a:schemeClr val="dk1"/>
                          </a:solidFill>
                          <a:effectLst/>
                          <a:latin typeface="+mn-lt"/>
                          <a:ea typeface="+mn-ea"/>
                          <a:cs typeface="+mn-cs"/>
                        </a:rPr>
                        <a:t> COUNT_ID </a:t>
                      </a:r>
                      <a:r>
                        <a:rPr lang="en-US" sz="1800" b="0" i="0" kern="1200" dirty="0" smtClean="0">
                          <a:solidFill>
                            <a:srgbClr val="FF0000"/>
                          </a:solidFill>
                          <a:effectLst/>
                          <a:latin typeface="+mn-lt"/>
                          <a:ea typeface="+mn-ea"/>
                          <a:cs typeface="+mn-cs"/>
                        </a:rPr>
                        <a:t>FROM</a:t>
                      </a:r>
                      <a:r>
                        <a:rPr lang="en-US" sz="1800" b="0" i="0" kern="1200" dirty="0" smtClean="0">
                          <a:solidFill>
                            <a:schemeClr val="dk1"/>
                          </a:solidFill>
                          <a:effectLst/>
                          <a:latin typeface="+mn-lt"/>
                          <a:ea typeface="+mn-ea"/>
                          <a:cs typeface="+mn-cs"/>
                        </a:rPr>
                        <a:t> CUSTOMERS;</a:t>
                      </a:r>
                      <a:endParaRPr lang="en-US" dirty="0"/>
                    </a:p>
                  </a:txBody>
                  <a:tcPr/>
                </a:tc>
              </a:tr>
              <a:tr h="370840">
                <a:tc>
                  <a:txBody>
                    <a:bodyPr/>
                    <a:lstStyle/>
                    <a:p>
                      <a:r>
                        <a:rPr lang="en-US" dirty="0" smtClean="0">
                          <a:solidFill>
                            <a:srgbClr val="FF0000"/>
                          </a:solidFill>
                        </a:rPr>
                        <a:t>SELECT SUM(</a:t>
                      </a:r>
                      <a:r>
                        <a:rPr lang="en-US" dirty="0" err="1" smtClean="0">
                          <a:solidFill>
                            <a:schemeClr val="tx1"/>
                          </a:solidFill>
                        </a:rPr>
                        <a:t>column_name</a:t>
                      </a:r>
                      <a:r>
                        <a:rPr lang="en-US" dirty="0" smtClean="0">
                          <a:solidFill>
                            <a:srgbClr val="FF0000"/>
                          </a:solidFill>
                        </a:rPr>
                        <a:t>) FROM </a:t>
                      </a:r>
                      <a:r>
                        <a:rPr lang="en-US" dirty="0" err="1" smtClean="0"/>
                        <a:t>table_name</a:t>
                      </a:r>
                      <a:r>
                        <a:rPr lang="en-US" dirty="0" smtClean="0"/>
                        <a:t> </a:t>
                      </a:r>
                      <a:r>
                        <a:rPr lang="en-US" dirty="0" smtClean="0">
                          <a:solidFill>
                            <a:srgbClr val="FF0000"/>
                          </a:solidFill>
                        </a:rPr>
                        <a:t>WHERE</a:t>
                      </a:r>
                      <a:r>
                        <a:rPr lang="en-US" dirty="0" smtClean="0"/>
                        <a:t> CONDITION </a:t>
                      </a:r>
                      <a:r>
                        <a:rPr lang="en-US" dirty="0" smtClean="0">
                          <a:solidFill>
                            <a:srgbClr val="FF0000"/>
                          </a:solidFill>
                        </a:rPr>
                        <a:t>GROUP BY </a:t>
                      </a:r>
                      <a:r>
                        <a:rPr lang="en-US" dirty="0" err="1" smtClean="0"/>
                        <a:t>column_name</a:t>
                      </a:r>
                      <a:r>
                        <a:rPr lang="en-US" dirty="0" smtClean="0"/>
                        <a:t> </a:t>
                      </a:r>
                      <a:r>
                        <a:rPr lang="en-US" dirty="0" smtClean="0">
                          <a:solidFill>
                            <a:srgbClr val="FF0000"/>
                          </a:solidFill>
                        </a:rPr>
                        <a:t>HAVING</a:t>
                      </a:r>
                      <a:r>
                        <a:rPr lang="en-US" dirty="0" smtClean="0"/>
                        <a:t> (</a:t>
                      </a:r>
                      <a:r>
                        <a:rPr lang="en-US" dirty="0" err="1" smtClean="0"/>
                        <a:t>arithematic</a:t>
                      </a:r>
                      <a:r>
                        <a:rPr lang="en-US" dirty="0" smtClean="0"/>
                        <a:t> function condition);</a:t>
                      </a:r>
                    </a:p>
                    <a:p>
                      <a:endParaRPr lang="en-US" dirty="0"/>
                    </a:p>
                  </a:txBody>
                  <a:tcPr/>
                </a:tc>
                <a:tc>
                  <a:txBody>
                    <a:bodyPr/>
                    <a:lstStyle/>
                    <a:p>
                      <a:r>
                        <a:rPr lang="en-US" sz="1800" b="0" i="0" kern="1200" dirty="0" smtClean="0">
                          <a:solidFill>
                            <a:srgbClr val="FF0000"/>
                          </a:solidFill>
                          <a:effectLst/>
                          <a:latin typeface="+mn-lt"/>
                          <a:ea typeface="+mn-ea"/>
                          <a:cs typeface="+mn-cs"/>
                        </a:rPr>
                        <a:t>SELECT</a:t>
                      </a:r>
                      <a:r>
                        <a:rPr lang="en-US" sz="1800" b="0" i="0" kern="1200" dirty="0" smtClean="0">
                          <a:solidFill>
                            <a:schemeClr val="dk1"/>
                          </a:solidFill>
                          <a:effectLst/>
                          <a:latin typeface="+mn-lt"/>
                          <a:ea typeface="+mn-ea"/>
                          <a:cs typeface="+mn-cs"/>
                        </a:rPr>
                        <a:t> NAME, SUM(SALARY) </a:t>
                      </a:r>
                      <a:r>
                        <a:rPr lang="en-US" sz="1800" b="0" i="0" kern="1200" dirty="0" smtClean="0">
                          <a:solidFill>
                            <a:srgbClr val="FF0000"/>
                          </a:solidFill>
                          <a:effectLst/>
                          <a:latin typeface="+mn-lt"/>
                          <a:ea typeface="+mn-ea"/>
                          <a:cs typeface="+mn-cs"/>
                        </a:rPr>
                        <a:t>as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total_salary</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FROM </a:t>
                      </a:r>
                      <a:r>
                        <a:rPr lang="en-US" sz="1800" b="0" i="0" kern="1200" dirty="0" smtClean="0">
                          <a:solidFill>
                            <a:schemeClr val="dk1"/>
                          </a:solidFill>
                          <a:effectLst/>
                          <a:latin typeface="+mn-lt"/>
                          <a:ea typeface="+mn-ea"/>
                          <a:cs typeface="+mn-cs"/>
                        </a:rPr>
                        <a:t>CUSTOMERS </a:t>
                      </a:r>
                      <a:r>
                        <a:rPr lang="en-US" sz="1800" b="0" i="0" kern="1200" dirty="0" smtClean="0">
                          <a:solidFill>
                            <a:srgbClr val="FF0000"/>
                          </a:solidFill>
                          <a:effectLst/>
                          <a:latin typeface="+mn-lt"/>
                          <a:ea typeface="+mn-ea"/>
                          <a:cs typeface="+mn-cs"/>
                        </a:rPr>
                        <a:t>GROUP BY </a:t>
                      </a:r>
                      <a:r>
                        <a:rPr lang="en-US" sz="1800" b="0" i="0" kern="1200" dirty="0" smtClean="0">
                          <a:solidFill>
                            <a:schemeClr val="dk1"/>
                          </a:solidFill>
                          <a:effectLst/>
                          <a:latin typeface="+mn-lt"/>
                          <a:ea typeface="+mn-ea"/>
                          <a:cs typeface="+mn-cs"/>
                        </a:rPr>
                        <a:t>NAME </a:t>
                      </a:r>
                      <a:r>
                        <a:rPr lang="en-US" sz="1800" b="0" i="0" kern="1200" dirty="0" smtClean="0">
                          <a:solidFill>
                            <a:srgbClr val="FF0000"/>
                          </a:solidFill>
                          <a:effectLst/>
                          <a:latin typeface="+mn-lt"/>
                          <a:ea typeface="+mn-ea"/>
                          <a:cs typeface="+mn-cs"/>
                        </a:rPr>
                        <a:t>HAVING</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SUM(</a:t>
                      </a:r>
                      <a:r>
                        <a:rPr lang="en-US" sz="1800" b="0" i="0" kern="1200" dirty="0" smtClean="0">
                          <a:solidFill>
                            <a:schemeClr val="dk1"/>
                          </a:solidFill>
                          <a:effectLst/>
                          <a:latin typeface="+mn-lt"/>
                          <a:ea typeface="+mn-ea"/>
                          <a:cs typeface="+mn-cs"/>
                        </a:rPr>
                        <a:t>SALARY</a:t>
                      </a:r>
                      <a:r>
                        <a:rPr lang="en-US" sz="1800" b="0" i="0" kern="1200" dirty="0" smtClean="0">
                          <a:solidFill>
                            <a:srgbClr val="FF0000"/>
                          </a:solidFill>
                          <a:effectLst/>
                          <a:latin typeface="+mn-lt"/>
                          <a:ea typeface="+mn-ea"/>
                          <a:cs typeface="+mn-cs"/>
                        </a:rPr>
                        <a:t>)</a:t>
                      </a:r>
                      <a:r>
                        <a:rPr lang="en-US" sz="1800" b="0" i="0" kern="1200" dirty="0" smtClean="0">
                          <a:solidFill>
                            <a:schemeClr val="dk1"/>
                          </a:solidFill>
                          <a:effectLst/>
                          <a:latin typeface="+mn-lt"/>
                          <a:ea typeface="+mn-ea"/>
                          <a:cs typeface="+mn-cs"/>
                        </a:rPr>
                        <a:t> &lt; 4540;</a:t>
                      </a:r>
                      <a:endParaRPr lang="en-US" dirty="0"/>
                    </a:p>
                  </a:txBody>
                  <a:tcPr/>
                </a:tc>
              </a:tr>
              <a:tr h="370840">
                <a:tc>
                  <a:txBody>
                    <a:bodyPr/>
                    <a:lstStyle/>
                    <a:p>
                      <a:r>
                        <a:rPr lang="en-US" dirty="0" smtClean="0">
                          <a:solidFill>
                            <a:srgbClr val="FF0000"/>
                          </a:solidFill>
                        </a:rPr>
                        <a:t>CREATE </a:t>
                      </a:r>
                      <a:r>
                        <a:rPr lang="en-US" dirty="0" smtClean="0"/>
                        <a:t>UNIQUE </a:t>
                      </a:r>
                      <a:r>
                        <a:rPr lang="en-US" dirty="0" smtClean="0">
                          <a:solidFill>
                            <a:srgbClr val="FF0000"/>
                          </a:solidFill>
                        </a:rPr>
                        <a:t>INDEX</a:t>
                      </a:r>
                      <a:r>
                        <a:rPr lang="en-US" dirty="0" smtClean="0"/>
                        <a:t> </a:t>
                      </a:r>
                      <a:r>
                        <a:rPr lang="en-US" dirty="0" err="1" smtClean="0"/>
                        <a:t>index_name</a:t>
                      </a:r>
                      <a:r>
                        <a:rPr lang="en-US" dirty="0" smtClean="0"/>
                        <a:t> </a:t>
                      </a:r>
                      <a:r>
                        <a:rPr lang="en-US" dirty="0" smtClean="0">
                          <a:solidFill>
                            <a:srgbClr val="FF0000"/>
                          </a:solidFill>
                        </a:rPr>
                        <a:t>ON</a:t>
                      </a:r>
                      <a:r>
                        <a:rPr lang="en-US" dirty="0" smtClean="0"/>
                        <a:t> </a:t>
                      </a:r>
                      <a:r>
                        <a:rPr lang="en-US" dirty="0" err="1" smtClean="0"/>
                        <a:t>table_name</a:t>
                      </a:r>
                      <a:r>
                        <a:rPr lang="en-US" dirty="0" smtClean="0"/>
                        <a:t> ( column1, column2,...</a:t>
                      </a:r>
                      <a:r>
                        <a:rPr lang="en-US" dirty="0" err="1" smtClean="0"/>
                        <a:t>columnN</a:t>
                      </a:r>
                      <a:r>
                        <a:rPr lang="en-US" dirty="0" smtClean="0"/>
                        <a:t>);</a:t>
                      </a:r>
                    </a:p>
                    <a:p>
                      <a:endParaRPr lang="en-US" dirty="0" smtClean="0"/>
                    </a:p>
                  </a:txBody>
                  <a:tcPr/>
                </a:tc>
                <a:tc>
                  <a:txBody>
                    <a:bodyPr/>
                    <a:lstStyle/>
                    <a:p>
                      <a:r>
                        <a:rPr lang="en-US" sz="1800" b="0" i="0" kern="1200" dirty="0" smtClean="0">
                          <a:solidFill>
                            <a:srgbClr val="FF0000"/>
                          </a:solidFill>
                          <a:effectLst/>
                          <a:latin typeface="+mn-lt"/>
                          <a:ea typeface="+mn-ea"/>
                          <a:cs typeface="+mn-cs"/>
                        </a:rPr>
                        <a:t>CREATE INDEX </a:t>
                      </a:r>
                      <a:r>
                        <a:rPr lang="en-US" sz="1800" b="0" i="0" kern="1200" dirty="0" err="1" smtClean="0">
                          <a:solidFill>
                            <a:schemeClr val="dk1"/>
                          </a:solidFill>
                          <a:effectLst/>
                          <a:latin typeface="+mn-lt"/>
                          <a:ea typeface="+mn-ea"/>
                          <a:cs typeface="+mn-cs"/>
                        </a:rPr>
                        <a:t>sample_index</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on</a:t>
                      </a:r>
                      <a:r>
                        <a:rPr lang="en-US" sz="1800" b="0" i="0" kern="1200" dirty="0" smtClean="0">
                          <a:solidFill>
                            <a:schemeClr val="dk1"/>
                          </a:solidFill>
                          <a:effectLst/>
                          <a:latin typeface="+mn-lt"/>
                          <a:ea typeface="+mn-ea"/>
                          <a:cs typeface="+mn-cs"/>
                        </a:rPr>
                        <a:t> CUSTOMERS(NAME);</a:t>
                      </a:r>
                      <a:endParaRPr lang="en-US" dirty="0"/>
                    </a:p>
                  </a:txBody>
                  <a:tcPr/>
                </a:tc>
              </a:tr>
              <a:tr h="370840">
                <a:tc>
                  <a:txBody>
                    <a:bodyPr/>
                    <a:lstStyle/>
                    <a:p>
                      <a:r>
                        <a:rPr lang="en-US" dirty="0" smtClean="0">
                          <a:solidFill>
                            <a:srgbClr val="FF0000"/>
                          </a:solidFill>
                        </a:rPr>
                        <a:t>DROP INDEX </a:t>
                      </a:r>
                      <a:r>
                        <a:rPr lang="en-US" dirty="0" err="1" smtClean="0"/>
                        <a:t>index_name</a:t>
                      </a:r>
                      <a:r>
                        <a:rPr lang="en-US" dirty="0" smtClean="0"/>
                        <a:t> </a:t>
                      </a:r>
                      <a:r>
                        <a:rPr lang="en-US" dirty="0" smtClean="0">
                          <a:solidFill>
                            <a:srgbClr val="FF0000"/>
                          </a:solidFill>
                        </a:rPr>
                        <a:t>ON</a:t>
                      </a:r>
                      <a:r>
                        <a:rPr lang="en-US" dirty="0" smtClean="0"/>
                        <a:t> </a:t>
                      </a:r>
                      <a:r>
                        <a:rPr lang="en-US" dirty="0" err="1" smtClean="0"/>
                        <a:t>table_name</a:t>
                      </a:r>
                      <a:r>
                        <a:rPr lang="en-US" dirty="0" smtClean="0"/>
                        <a:t>;</a:t>
                      </a:r>
                    </a:p>
                    <a:p>
                      <a:endParaRPr lang="en-US" dirty="0"/>
                    </a:p>
                  </a:txBody>
                  <a:tcPr/>
                </a:tc>
                <a:tc>
                  <a:txBody>
                    <a:bodyPr/>
                    <a:lstStyle/>
                    <a:p>
                      <a:r>
                        <a:rPr lang="en-US" sz="1800" b="0" i="0" kern="1200" dirty="0" smtClean="0">
                          <a:solidFill>
                            <a:srgbClr val="FF0000"/>
                          </a:solidFill>
                          <a:effectLst/>
                          <a:latin typeface="+mn-lt"/>
                          <a:ea typeface="+mn-ea"/>
                          <a:cs typeface="+mn-cs"/>
                        </a:rPr>
                        <a:t>DROP INDEX </a:t>
                      </a:r>
                      <a:r>
                        <a:rPr lang="en-US" sz="1800" b="0" i="0" kern="1200" dirty="0" err="1" smtClean="0">
                          <a:solidFill>
                            <a:schemeClr val="dk1"/>
                          </a:solidFill>
                          <a:effectLst/>
                          <a:latin typeface="+mn-lt"/>
                          <a:ea typeface="+mn-ea"/>
                          <a:cs typeface="+mn-cs"/>
                        </a:rPr>
                        <a:t>sample_index</a:t>
                      </a:r>
                      <a:r>
                        <a:rPr lang="en-US" sz="1800" b="0" i="0" kern="1200" dirty="0" smtClean="0">
                          <a:solidFill>
                            <a:schemeClr val="dk1"/>
                          </a:solidFill>
                          <a:effectLst/>
                          <a:latin typeface="+mn-lt"/>
                          <a:ea typeface="+mn-ea"/>
                          <a:cs typeface="+mn-cs"/>
                        </a:rPr>
                        <a:t> </a:t>
                      </a:r>
                      <a:r>
                        <a:rPr lang="en-US" sz="1800" b="0" i="0" kern="1200" dirty="0" smtClean="0">
                          <a:solidFill>
                            <a:srgbClr val="FF0000"/>
                          </a:solidFill>
                          <a:effectLst/>
                          <a:latin typeface="+mn-lt"/>
                          <a:ea typeface="+mn-ea"/>
                          <a:cs typeface="+mn-cs"/>
                        </a:rPr>
                        <a:t>on</a:t>
                      </a:r>
                      <a:r>
                        <a:rPr lang="en-US" sz="1800" b="0" i="0" kern="1200" dirty="0" smtClean="0">
                          <a:solidFill>
                            <a:schemeClr val="dk1"/>
                          </a:solidFill>
                          <a:effectLst/>
                          <a:latin typeface="+mn-lt"/>
                          <a:ea typeface="+mn-ea"/>
                          <a:cs typeface="+mn-cs"/>
                        </a:rPr>
                        <a:t> CUSTOMERS;</a:t>
                      </a:r>
                    </a:p>
                  </a:txBody>
                  <a:tcPr/>
                </a:tc>
              </a:tr>
            </a:tbl>
          </a:graphicData>
        </a:graphic>
      </p:graphicFrame>
    </p:spTree>
    <p:extLst>
      <p:ext uri="{BB962C8B-B14F-4D97-AF65-F5344CB8AC3E}">
        <p14:creationId xmlns:p14="http://schemas.microsoft.com/office/powerpoint/2010/main" val="951929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96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Allows users to access data in the relational database management systems.</a:t>
            </a:r>
          </a:p>
          <a:p>
            <a:r>
              <a:rPr lang="en-US" dirty="0"/>
              <a:t>Allows users to describe the data.</a:t>
            </a:r>
          </a:p>
          <a:p>
            <a:r>
              <a:rPr lang="en-US" dirty="0"/>
              <a:t>Allows users to define the data in a database and manipulate that data.</a:t>
            </a:r>
          </a:p>
          <a:p>
            <a:r>
              <a:rPr lang="en-US" dirty="0"/>
              <a:t>Allows to embed within other languages using SQL modules, libraries &amp; pre-compilers.</a:t>
            </a:r>
          </a:p>
          <a:p>
            <a:r>
              <a:rPr lang="en-US" dirty="0"/>
              <a:t>Allows users to create and drop databases and tables.</a:t>
            </a:r>
          </a:p>
          <a:p>
            <a:r>
              <a:rPr lang="en-US" dirty="0"/>
              <a:t>Allows users to create view, stored procedure, functions in a database.</a:t>
            </a:r>
          </a:p>
          <a:p>
            <a:r>
              <a:rPr lang="en-US" dirty="0"/>
              <a:t>Allows users to set permissions on tables, procedures and views.</a:t>
            </a:r>
          </a:p>
        </p:txBody>
      </p:sp>
    </p:spTree>
    <p:extLst>
      <p:ext uri="{BB962C8B-B14F-4D97-AF65-F5344CB8AC3E}">
        <p14:creationId xmlns:p14="http://schemas.microsoft.com/office/powerpoint/2010/main" val="224530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RDBMS?</a:t>
            </a:r>
          </a:p>
        </p:txBody>
      </p:sp>
      <p:sp>
        <p:nvSpPr>
          <p:cNvPr id="3" name="Content Placeholder 2"/>
          <p:cNvSpPr>
            <a:spLocks noGrp="1"/>
          </p:cNvSpPr>
          <p:nvPr>
            <p:ph idx="1"/>
          </p:nvPr>
        </p:nvSpPr>
        <p:spPr/>
        <p:txBody>
          <a:bodyPr/>
          <a:lstStyle/>
          <a:p>
            <a:r>
              <a:rPr lang="en-US" dirty="0"/>
              <a:t>RDBMS stands for </a:t>
            </a:r>
            <a:r>
              <a:rPr lang="en-US" b="1" dirty="0"/>
              <a:t>R</a:t>
            </a:r>
            <a:r>
              <a:rPr lang="en-US" dirty="0"/>
              <a:t>elational </a:t>
            </a:r>
            <a:r>
              <a:rPr lang="en-US" b="1" dirty="0"/>
              <a:t>D</a:t>
            </a:r>
            <a:r>
              <a:rPr lang="en-US" dirty="0"/>
              <a:t>atabase </a:t>
            </a:r>
            <a:r>
              <a:rPr lang="en-US" b="1" dirty="0"/>
              <a:t>M</a:t>
            </a:r>
            <a:r>
              <a:rPr lang="en-US" dirty="0"/>
              <a:t>anagement </a:t>
            </a:r>
            <a:r>
              <a:rPr lang="en-US" b="1" dirty="0"/>
              <a:t>S</a:t>
            </a:r>
            <a:r>
              <a:rPr lang="en-US" dirty="0"/>
              <a:t>ystem. RDBMS is the basis for SQL, and for all modern database systems like MS SQL Server, IBM DB2, Oracle, MySQL, and Microsoft Access</a:t>
            </a:r>
            <a:r>
              <a:rPr lang="en-US" dirty="0" smtClean="0"/>
              <a:t>.</a:t>
            </a:r>
          </a:p>
          <a:p>
            <a:endParaRPr lang="en-US" dirty="0"/>
          </a:p>
          <a:p>
            <a:r>
              <a:rPr lang="en-US" dirty="0"/>
              <a:t>A Relational database management system (RDBMS) is a database management system (DBMS) that is based on the relational model as introduced by E. F. </a:t>
            </a:r>
            <a:r>
              <a:rPr lang="en-US" dirty="0" err="1"/>
              <a:t>Codd</a:t>
            </a:r>
            <a:r>
              <a:rPr lang="en-US" dirty="0"/>
              <a:t> in 1970.</a:t>
            </a:r>
          </a:p>
        </p:txBody>
      </p:sp>
    </p:spTree>
    <p:extLst>
      <p:ext uri="{BB962C8B-B14F-4D97-AF65-F5344CB8AC3E}">
        <p14:creationId xmlns:p14="http://schemas.microsoft.com/office/powerpoint/2010/main" val="168560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114" y="1865746"/>
            <a:ext cx="5473385" cy="3544069"/>
          </a:xfrm>
          <a:prstGeom prst="rect">
            <a:avLst/>
          </a:prstGeom>
          <a:ln w="57150">
            <a:solidFill>
              <a:schemeClr val="accent1"/>
            </a:solidFill>
          </a:ln>
        </p:spPr>
      </p:pic>
      <p:sp>
        <p:nvSpPr>
          <p:cNvPr id="5" name="Flowchart: Sequential Access Storage 4"/>
          <p:cNvSpPr/>
          <p:nvPr/>
        </p:nvSpPr>
        <p:spPr>
          <a:xfrm>
            <a:off x="387927" y="1173017"/>
            <a:ext cx="2641600" cy="120072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a:t>
            </a:r>
            <a:endParaRPr lang="en-US" dirty="0"/>
          </a:p>
        </p:txBody>
      </p:sp>
      <p:sp>
        <p:nvSpPr>
          <p:cNvPr id="6" name="Oval Callout 5"/>
          <p:cNvSpPr/>
          <p:nvPr/>
        </p:nvSpPr>
        <p:spPr>
          <a:xfrm>
            <a:off x="6077527" y="341745"/>
            <a:ext cx="2715491" cy="83127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Fields</a:t>
            </a:r>
            <a:endParaRPr lang="en-US" dirty="0"/>
          </a:p>
        </p:txBody>
      </p:sp>
      <p:cxnSp>
        <p:nvCxnSpPr>
          <p:cNvPr id="8" name="Straight Connector 7"/>
          <p:cNvCxnSpPr>
            <a:stCxn id="6" idx="8"/>
          </p:cNvCxnSpPr>
          <p:nvPr/>
        </p:nvCxnSpPr>
        <p:spPr>
          <a:xfrm flipH="1">
            <a:off x="4036291" y="1276926"/>
            <a:ext cx="2833263" cy="819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8"/>
          </p:cNvCxnSpPr>
          <p:nvPr/>
        </p:nvCxnSpPr>
        <p:spPr>
          <a:xfrm flipH="1">
            <a:off x="4895273" y="1276926"/>
            <a:ext cx="1974281" cy="819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636326" y="1313871"/>
            <a:ext cx="233228" cy="66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8"/>
          </p:cNvCxnSpPr>
          <p:nvPr/>
        </p:nvCxnSpPr>
        <p:spPr>
          <a:xfrm>
            <a:off x="6869554" y="1276926"/>
            <a:ext cx="972119" cy="819729"/>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Terminator 15"/>
          <p:cNvSpPr/>
          <p:nvPr/>
        </p:nvSpPr>
        <p:spPr>
          <a:xfrm>
            <a:off x="2780145" y="3149600"/>
            <a:ext cx="6012873" cy="332509"/>
          </a:xfrm>
          <a:prstGeom prst="flowChartTerminator">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rot="796801">
            <a:off x="8591212" y="1990607"/>
            <a:ext cx="2449483" cy="1168400"/>
          </a:xfrm>
          <a:prstGeom prst="wedgeEllipseCallout">
            <a:avLst>
              <a:gd name="adj1" fmla="val -34106"/>
              <a:gd name="adj2" fmla="val 7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a:t>
            </a:r>
            <a:endParaRPr lang="en-US" dirty="0"/>
          </a:p>
        </p:txBody>
      </p:sp>
    </p:spTree>
    <p:extLst>
      <p:ext uri="{BB962C8B-B14F-4D97-AF65-F5344CB8AC3E}">
        <p14:creationId xmlns:p14="http://schemas.microsoft.com/office/powerpoint/2010/main" val="234075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20" y="134216"/>
            <a:ext cx="5257800" cy="1325563"/>
          </a:xfrm>
        </p:spPr>
        <p:txBody>
          <a:bodyPr/>
          <a:lstStyle/>
          <a:p>
            <a:r>
              <a:rPr lang="en-US" dirty="0"/>
              <a:t>SQL Basic Commands</a:t>
            </a:r>
          </a:p>
        </p:txBody>
      </p:sp>
      <p:graphicFrame>
        <p:nvGraphicFramePr>
          <p:cNvPr id="4" name="Table 3"/>
          <p:cNvGraphicFramePr>
            <a:graphicFrameLocks noGrp="1"/>
          </p:cNvGraphicFramePr>
          <p:nvPr>
            <p:extLst>
              <p:ext uri="{D42A27DB-BD31-4B8C-83A1-F6EECF244321}">
                <p14:modId xmlns:p14="http://schemas.microsoft.com/office/powerpoint/2010/main" val="2806224354"/>
              </p:ext>
            </p:extLst>
          </p:nvPr>
        </p:nvGraphicFramePr>
        <p:xfrm>
          <a:off x="182420" y="1246138"/>
          <a:ext cx="5671128" cy="3134382"/>
        </p:xfrm>
        <a:graphic>
          <a:graphicData uri="http://schemas.openxmlformats.org/drawingml/2006/table">
            <a:tbl>
              <a:tblPr firstRow="1" bandRow="1">
                <a:tableStyleId>{5C22544A-7EE6-4342-B048-85BDC9FD1C3A}</a:tableStyleId>
              </a:tblPr>
              <a:tblGrid>
                <a:gridCol w="1890376"/>
                <a:gridCol w="1890376"/>
                <a:gridCol w="1890376"/>
              </a:tblGrid>
              <a:tr h="831562">
                <a:tc>
                  <a:txBody>
                    <a:bodyPr/>
                    <a:lstStyle/>
                    <a:p>
                      <a:r>
                        <a:rPr lang="en-US" sz="2400" b="0" i="0" kern="1200" dirty="0" smtClean="0">
                          <a:solidFill>
                            <a:schemeClr val="lt1"/>
                          </a:solidFill>
                          <a:effectLst/>
                          <a:latin typeface="+mn-lt"/>
                          <a:ea typeface="+mn-ea"/>
                          <a:cs typeface="+mn-cs"/>
                        </a:rPr>
                        <a:t>Data Definition Language (DDL)</a:t>
                      </a:r>
                      <a:endParaRPr lang="en-US" sz="2400" b="0" i="0" kern="1200" dirty="0">
                        <a:solidFill>
                          <a:schemeClr val="lt1"/>
                        </a:solidFill>
                        <a:effectLst/>
                        <a:latin typeface="+mn-lt"/>
                        <a:ea typeface="+mn-ea"/>
                        <a:cs typeface="+mn-cs"/>
                      </a:endParaRPr>
                    </a:p>
                  </a:txBody>
                  <a:tcPr/>
                </a:tc>
                <a:tc>
                  <a:txBody>
                    <a:bodyPr/>
                    <a:lstStyle/>
                    <a:p>
                      <a:r>
                        <a:rPr lang="en-US" sz="2400" b="0" i="0" kern="1200" dirty="0" smtClean="0">
                          <a:solidFill>
                            <a:schemeClr val="lt1"/>
                          </a:solidFill>
                          <a:effectLst/>
                          <a:latin typeface="+mn-lt"/>
                          <a:ea typeface="+mn-ea"/>
                          <a:cs typeface="+mn-cs"/>
                        </a:rPr>
                        <a:t>Data Manipulation Language (DML)</a:t>
                      </a:r>
                      <a:endParaRPr lang="en-US" sz="2400" b="0" i="0" kern="1200" dirty="0">
                        <a:solidFill>
                          <a:schemeClr val="lt1"/>
                        </a:solidFill>
                        <a:effectLst/>
                        <a:latin typeface="+mn-lt"/>
                        <a:ea typeface="+mn-ea"/>
                        <a:cs typeface="+mn-cs"/>
                      </a:endParaRPr>
                    </a:p>
                  </a:txBody>
                  <a:tcPr/>
                </a:tc>
                <a:tc>
                  <a:txBody>
                    <a:bodyPr/>
                    <a:lstStyle/>
                    <a:p>
                      <a:r>
                        <a:rPr lang="en-US" sz="2400" b="0" i="0" kern="1200" dirty="0" smtClean="0">
                          <a:solidFill>
                            <a:schemeClr val="lt1"/>
                          </a:solidFill>
                          <a:effectLst/>
                          <a:latin typeface="+mn-lt"/>
                          <a:ea typeface="+mn-ea"/>
                          <a:cs typeface="+mn-cs"/>
                        </a:rPr>
                        <a:t>Data Control Language (DCL)</a:t>
                      </a:r>
                      <a:endParaRPr lang="en-US" sz="2400" b="0" i="0" kern="1200" dirty="0">
                        <a:solidFill>
                          <a:schemeClr val="lt1"/>
                        </a:solidFill>
                        <a:effectLst/>
                        <a:latin typeface="+mn-lt"/>
                        <a:ea typeface="+mn-ea"/>
                        <a:cs typeface="+mn-cs"/>
                      </a:endParaRPr>
                    </a:p>
                  </a:txBody>
                  <a:tcPr/>
                </a:tc>
              </a:tr>
              <a:tr h="1579902">
                <a:tc>
                  <a:txBody>
                    <a:bodyPr/>
                    <a:lstStyle/>
                    <a:p>
                      <a:r>
                        <a:rPr lang="en-US" sz="1800" b="0" i="0" kern="1200" dirty="0" smtClean="0">
                          <a:solidFill>
                            <a:schemeClr val="dk1"/>
                          </a:solidFill>
                          <a:effectLst/>
                          <a:latin typeface="+mn-lt"/>
                          <a:ea typeface="+mn-ea"/>
                          <a:cs typeface="+mn-cs"/>
                        </a:rPr>
                        <a:t>CREATE</a:t>
                      </a:r>
                    </a:p>
                    <a:p>
                      <a:r>
                        <a:rPr lang="en-US" sz="1800" b="0" i="0" kern="1200" dirty="0" smtClean="0">
                          <a:solidFill>
                            <a:schemeClr val="dk1"/>
                          </a:solidFill>
                          <a:effectLst/>
                          <a:latin typeface="+mn-lt"/>
                          <a:ea typeface="+mn-ea"/>
                          <a:cs typeface="+mn-cs"/>
                        </a:rPr>
                        <a:t>ALTER</a:t>
                      </a:r>
                    </a:p>
                    <a:p>
                      <a:r>
                        <a:rPr lang="en-US" sz="1800" b="0" i="0" kern="1200" dirty="0" smtClean="0">
                          <a:solidFill>
                            <a:schemeClr val="dk1"/>
                          </a:solidFill>
                          <a:effectLst/>
                          <a:latin typeface="+mn-lt"/>
                          <a:ea typeface="+mn-ea"/>
                          <a:cs typeface="+mn-cs"/>
                        </a:rPr>
                        <a:t>DROP</a:t>
                      </a:r>
                    </a:p>
                    <a:p>
                      <a:r>
                        <a:rPr lang="en-US" sz="1800" b="0" i="0" kern="1200" dirty="0" smtClean="0">
                          <a:solidFill>
                            <a:schemeClr val="dk1"/>
                          </a:solidFill>
                          <a:effectLst/>
                          <a:latin typeface="+mn-lt"/>
                          <a:ea typeface="+mn-ea"/>
                          <a:cs typeface="+mn-cs"/>
                        </a:rPr>
                        <a:t>TRUNCATE</a:t>
                      </a:r>
                      <a:endParaRPr lang="en-US" dirty="0"/>
                    </a:p>
                  </a:txBody>
                  <a:tcPr/>
                </a:tc>
                <a:tc>
                  <a:txBody>
                    <a:bodyPr/>
                    <a:lstStyle/>
                    <a:p>
                      <a:r>
                        <a:rPr lang="en-US" sz="1800" b="0" i="0" kern="1200" dirty="0" smtClean="0">
                          <a:solidFill>
                            <a:schemeClr val="dk1"/>
                          </a:solidFill>
                          <a:effectLst/>
                          <a:latin typeface="+mn-lt"/>
                          <a:ea typeface="+mn-ea"/>
                          <a:cs typeface="+mn-cs"/>
                        </a:rPr>
                        <a:t>SELECT</a:t>
                      </a:r>
                    </a:p>
                    <a:p>
                      <a:r>
                        <a:rPr lang="en-US" sz="1800" b="0" i="0" kern="1200" dirty="0" smtClean="0">
                          <a:solidFill>
                            <a:schemeClr val="dk1"/>
                          </a:solidFill>
                          <a:effectLst/>
                          <a:latin typeface="+mn-lt"/>
                          <a:ea typeface="+mn-ea"/>
                          <a:cs typeface="+mn-cs"/>
                        </a:rPr>
                        <a:t>INSERT</a:t>
                      </a:r>
                    </a:p>
                    <a:p>
                      <a:r>
                        <a:rPr lang="en-US" sz="1800" b="0" i="0" kern="1200" dirty="0" smtClean="0">
                          <a:solidFill>
                            <a:schemeClr val="dk1"/>
                          </a:solidFill>
                          <a:effectLst/>
                          <a:latin typeface="+mn-lt"/>
                          <a:ea typeface="+mn-ea"/>
                          <a:cs typeface="+mn-cs"/>
                        </a:rPr>
                        <a:t>UPDATE</a:t>
                      </a:r>
                    </a:p>
                    <a:p>
                      <a:r>
                        <a:rPr lang="en-US" sz="1800" b="0" i="0" kern="1200" dirty="0" smtClean="0">
                          <a:solidFill>
                            <a:schemeClr val="dk1"/>
                          </a:solidFill>
                          <a:effectLst/>
                          <a:latin typeface="+mn-lt"/>
                          <a:ea typeface="+mn-ea"/>
                          <a:cs typeface="+mn-cs"/>
                        </a:rPr>
                        <a:t>DELETE</a:t>
                      </a:r>
                      <a:endParaRPr lang="en-US" dirty="0"/>
                    </a:p>
                  </a:txBody>
                  <a:tcPr/>
                </a:tc>
                <a:tc>
                  <a:txBody>
                    <a:bodyPr/>
                    <a:lstStyle/>
                    <a:p>
                      <a:r>
                        <a:rPr lang="en-US" sz="1800" b="0" i="0" kern="1200" dirty="0" smtClean="0">
                          <a:solidFill>
                            <a:schemeClr val="dk1"/>
                          </a:solidFill>
                          <a:effectLst/>
                          <a:latin typeface="+mn-lt"/>
                          <a:ea typeface="+mn-ea"/>
                          <a:cs typeface="+mn-cs"/>
                        </a:rPr>
                        <a:t>GRANT</a:t>
                      </a:r>
                    </a:p>
                    <a:p>
                      <a:r>
                        <a:rPr lang="en-US" sz="1800" b="0" i="0" kern="1200" dirty="0" smtClean="0">
                          <a:solidFill>
                            <a:schemeClr val="dk1"/>
                          </a:solidFill>
                          <a:effectLst/>
                          <a:latin typeface="+mn-lt"/>
                          <a:ea typeface="+mn-ea"/>
                          <a:cs typeface="+mn-cs"/>
                        </a:rPr>
                        <a:t>REVOKE</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1603404"/>
              </p:ext>
            </p:extLst>
          </p:nvPr>
        </p:nvGraphicFramePr>
        <p:xfrm>
          <a:off x="6456217" y="414865"/>
          <a:ext cx="5514110" cy="5674360"/>
        </p:xfrm>
        <a:graphic>
          <a:graphicData uri="http://schemas.openxmlformats.org/drawingml/2006/table">
            <a:tbl>
              <a:tblPr firstRow="1" bandRow="1">
                <a:tableStyleId>{5C22544A-7EE6-4342-B048-85BDC9FD1C3A}</a:tableStyleId>
              </a:tblPr>
              <a:tblGrid>
                <a:gridCol w="2336801"/>
                <a:gridCol w="3177309"/>
              </a:tblGrid>
              <a:tr h="370840">
                <a:tc>
                  <a:txBody>
                    <a:bodyPr/>
                    <a:lstStyle/>
                    <a:p>
                      <a:r>
                        <a:rPr lang="en-US" sz="1800" b="1" i="0" kern="1200" dirty="0" smtClean="0">
                          <a:solidFill>
                            <a:schemeClr val="lt1"/>
                          </a:solidFill>
                          <a:effectLst/>
                          <a:latin typeface="+mn-lt"/>
                          <a:ea typeface="+mn-ea"/>
                          <a:cs typeface="+mn-cs"/>
                        </a:rPr>
                        <a:t>Constraints</a:t>
                      </a:r>
                      <a:endParaRPr lang="en-US" dirty="0"/>
                    </a:p>
                  </a:txBody>
                  <a:tcPr/>
                </a:tc>
                <a:tc>
                  <a:txBody>
                    <a:bodyPr/>
                    <a:lstStyle/>
                    <a:p>
                      <a:endParaRPr lang="en-US"/>
                    </a:p>
                  </a:txBody>
                  <a:tcPr/>
                </a:tc>
              </a:tr>
              <a:tr h="370840">
                <a:tc>
                  <a:txBody>
                    <a:bodyPr/>
                    <a:lstStyle/>
                    <a:p>
                      <a:r>
                        <a:rPr lang="en-US" sz="1800" b="1" i="0" u="none" strike="noStrike" kern="1200" dirty="0" smtClean="0">
                          <a:solidFill>
                            <a:schemeClr val="dk1"/>
                          </a:solidFill>
                          <a:effectLst/>
                          <a:latin typeface="+mn-lt"/>
                          <a:ea typeface="+mn-ea"/>
                          <a:cs typeface="+mn-cs"/>
                        </a:rPr>
                        <a:t>NOT NULL Constraint</a:t>
                      </a:r>
                      <a:endParaRPr lang="en-US" dirty="0"/>
                    </a:p>
                  </a:txBody>
                  <a:tcPr/>
                </a:tc>
                <a:tc>
                  <a:txBody>
                    <a:bodyPr/>
                    <a:lstStyle/>
                    <a:p>
                      <a:r>
                        <a:rPr lang="en-US" sz="1800" b="0" i="0" kern="1200" dirty="0" smtClean="0">
                          <a:solidFill>
                            <a:schemeClr val="dk1"/>
                          </a:solidFill>
                          <a:effectLst/>
                          <a:latin typeface="+mn-lt"/>
                          <a:ea typeface="+mn-ea"/>
                          <a:cs typeface="+mn-cs"/>
                        </a:rPr>
                        <a:t>Ensures that a column cannot have a NULL value.</a:t>
                      </a:r>
                      <a:endParaRPr lang="en-US" dirty="0"/>
                    </a:p>
                  </a:txBody>
                  <a:tcPr/>
                </a:tc>
              </a:tr>
              <a:tr h="370840">
                <a:tc>
                  <a:txBody>
                    <a:bodyPr/>
                    <a:lstStyle/>
                    <a:p>
                      <a:r>
                        <a:rPr lang="en-US" sz="1800" b="1" i="0" u="none" strike="noStrike" kern="1200" dirty="0" smtClean="0">
                          <a:solidFill>
                            <a:schemeClr val="dk1"/>
                          </a:solidFill>
                          <a:effectLst/>
                          <a:latin typeface="+mn-lt"/>
                          <a:ea typeface="+mn-ea"/>
                          <a:cs typeface="+mn-cs"/>
                        </a:rPr>
                        <a:t>DEFAULT Constraint</a:t>
                      </a:r>
                      <a:endParaRPr lang="en-US" dirty="0"/>
                    </a:p>
                  </a:txBody>
                  <a:tcPr/>
                </a:tc>
                <a:tc>
                  <a:txBody>
                    <a:bodyPr/>
                    <a:lstStyle/>
                    <a:p>
                      <a:r>
                        <a:rPr lang="en-US" sz="1800" b="0" i="0" kern="1200" dirty="0" smtClean="0">
                          <a:solidFill>
                            <a:schemeClr val="dk1"/>
                          </a:solidFill>
                          <a:effectLst/>
                          <a:latin typeface="+mn-lt"/>
                          <a:ea typeface="+mn-ea"/>
                          <a:cs typeface="+mn-cs"/>
                        </a:rPr>
                        <a:t>Provides a default value for a column when none is specified.</a:t>
                      </a:r>
                      <a:endParaRPr lang="en-US" dirty="0"/>
                    </a:p>
                  </a:txBody>
                  <a:tcPr/>
                </a:tc>
              </a:tr>
              <a:tr h="370840">
                <a:tc>
                  <a:txBody>
                    <a:bodyPr/>
                    <a:lstStyle/>
                    <a:p>
                      <a:r>
                        <a:rPr lang="en-US" sz="1800" b="1" i="0" u="none" strike="noStrike" kern="1200" dirty="0" smtClean="0">
                          <a:solidFill>
                            <a:schemeClr val="dk1"/>
                          </a:solidFill>
                          <a:effectLst/>
                          <a:latin typeface="+mn-lt"/>
                          <a:ea typeface="+mn-ea"/>
                          <a:cs typeface="+mn-cs"/>
                        </a:rPr>
                        <a:t>UNIQUE Key</a:t>
                      </a:r>
                      <a:endParaRPr lang="en-US" dirty="0"/>
                    </a:p>
                  </a:txBody>
                  <a:tcPr/>
                </a:tc>
                <a:tc>
                  <a:txBody>
                    <a:bodyPr/>
                    <a:lstStyle/>
                    <a:p>
                      <a:r>
                        <a:rPr lang="en-US" sz="1800" b="0" i="0" kern="1200" dirty="0" smtClean="0">
                          <a:solidFill>
                            <a:schemeClr val="dk1"/>
                          </a:solidFill>
                          <a:effectLst/>
                          <a:latin typeface="+mn-lt"/>
                          <a:ea typeface="+mn-ea"/>
                          <a:cs typeface="+mn-cs"/>
                        </a:rPr>
                        <a:t>Ensures that all the values in a column are different.</a:t>
                      </a:r>
                      <a:endParaRPr lang="en-US" dirty="0"/>
                    </a:p>
                  </a:txBody>
                  <a:tcPr/>
                </a:tc>
              </a:tr>
              <a:tr h="370840">
                <a:tc>
                  <a:txBody>
                    <a:bodyPr/>
                    <a:lstStyle/>
                    <a:p>
                      <a:pPr algn="l"/>
                      <a:r>
                        <a:rPr lang="en-US" b="1" u="none" strike="noStrike" dirty="0" smtClean="0">
                          <a:solidFill>
                            <a:srgbClr val="008000"/>
                          </a:solidFill>
                          <a:effectLst/>
                          <a:latin typeface="inherit"/>
                        </a:rPr>
                        <a:t>PRIMARY </a:t>
                      </a:r>
                      <a:r>
                        <a:rPr lang="en-US" b="1" u="none" strike="noStrike" dirty="0">
                          <a:solidFill>
                            <a:srgbClr val="008000"/>
                          </a:solidFill>
                          <a:effectLst/>
                          <a:latin typeface="inherit"/>
                        </a:rPr>
                        <a:t>Key</a:t>
                      </a:r>
                      <a:endParaRPr lang="en-US" dirty="0">
                        <a:effectLst/>
                      </a:endParaRPr>
                    </a:p>
                  </a:txBody>
                  <a:tcPr marL="76200" marR="76200" marT="76200" marB="76200" anchor="ctr"/>
                </a:tc>
                <a:tc>
                  <a:txBody>
                    <a:bodyPr/>
                    <a:lstStyle/>
                    <a:p>
                      <a:r>
                        <a:rPr lang="en-US" sz="1800" b="0" i="0" kern="1200" dirty="0" smtClean="0">
                          <a:solidFill>
                            <a:schemeClr val="dk1"/>
                          </a:solidFill>
                          <a:effectLst/>
                          <a:latin typeface="+mn-lt"/>
                          <a:ea typeface="+mn-ea"/>
                          <a:cs typeface="+mn-cs"/>
                        </a:rPr>
                        <a:t>Uniquely identifies each row/record in a database table.</a:t>
                      </a:r>
                      <a:endParaRPr lang="en-US" dirty="0"/>
                    </a:p>
                  </a:txBody>
                  <a:tcPr/>
                </a:tc>
              </a:tr>
              <a:tr h="370840">
                <a:tc>
                  <a:txBody>
                    <a:bodyPr/>
                    <a:lstStyle/>
                    <a:p>
                      <a:r>
                        <a:rPr lang="en-US" sz="1800" b="1" i="0" u="none" strike="noStrike" kern="1200" dirty="0" smtClean="0">
                          <a:solidFill>
                            <a:schemeClr val="dk1"/>
                          </a:solidFill>
                          <a:effectLst/>
                          <a:latin typeface="+mn-lt"/>
                          <a:ea typeface="+mn-ea"/>
                          <a:cs typeface="+mn-cs"/>
                        </a:rPr>
                        <a:t>FOREIGN Key</a:t>
                      </a:r>
                      <a:endParaRPr lang="en-US" dirty="0"/>
                    </a:p>
                  </a:txBody>
                  <a:tcPr/>
                </a:tc>
                <a:tc>
                  <a:txBody>
                    <a:bodyPr/>
                    <a:lstStyle/>
                    <a:p>
                      <a:r>
                        <a:rPr lang="en-US" sz="1800" b="0" i="0" kern="1200" dirty="0" smtClean="0">
                          <a:solidFill>
                            <a:schemeClr val="dk1"/>
                          </a:solidFill>
                          <a:effectLst/>
                          <a:latin typeface="+mn-lt"/>
                          <a:ea typeface="+mn-ea"/>
                          <a:cs typeface="+mn-cs"/>
                        </a:rPr>
                        <a:t>Uniquely identifies a row/record in any another database table.</a:t>
                      </a:r>
                      <a:endParaRPr lang="en-US" dirty="0"/>
                    </a:p>
                  </a:txBody>
                  <a:tcPr/>
                </a:tc>
              </a:tr>
              <a:tr h="370840">
                <a:tc>
                  <a:txBody>
                    <a:bodyPr/>
                    <a:lstStyle/>
                    <a:p>
                      <a:r>
                        <a:rPr lang="en-US" sz="1800" b="1" i="0" u="none" strike="noStrike" kern="1200" dirty="0" smtClean="0">
                          <a:solidFill>
                            <a:schemeClr val="dk1"/>
                          </a:solidFill>
                          <a:effectLst/>
                          <a:latin typeface="+mn-lt"/>
                          <a:ea typeface="+mn-ea"/>
                          <a:cs typeface="+mn-cs"/>
                        </a:rPr>
                        <a:t>CHECK Constraint</a:t>
                      </a:r>
                      <a:endParaRPr lang="en-US" dirty="0"/>
                    </a:p>
                  </a:txBody>
                  <a:tcPr/>
                </a:tc>
                <a:tc>
                  <a:txBody>
                    <a:bodyPr/>
                    <a:lstStyle/>
                    <a:p>
                      <a:r>
                        <a:rPr lang="en-US" sz="1800" b="0" i="0" kern="1200" dirty="0" smtClean="0">
                          <a:solidFill>
                            <a:schemeClr val="dk1"/>
                          </a:solidFill>
                          <a:effectLst/>
                          <a:latin typeface="+mn-lt"/>
                          <a:ea typeface="+mn-ea"/>
                          <a:cs typeface="+mn-cs"/>
                        </a:rPr>
                        <a:t>Ensures that all values in a column satisfy certain conditions.</a:t>
                      </a:r>
                      <a:endParaRPr lang="en-US" dirty="0"/>
                    </a:p>
                  </a:txBody>
                  <a:tcPr/>
                </a:tc>
              </a:tr>
              <a:tr h="370840">
                <a:tc>
                  <a:txBody>
                    <a:bodyPr/>
                    <a:lstStyle/>
                    <a:p>
                      <a:pPr algn="l"/>
                      <a:r>
                        <a:rPr lang="en-US" b="1" u="none" strike="noStrike" dirty="0" smtClean="0">
                          <a:solidFill>
                            <a:srgbClr val="008000"/>
                          </a:solidFill>
                          <a:effectLst/>
                          <a:latin typeface="inherit"/>
                        </a:rPr>
                        <a:t>INDEX </a:t>
                      </a:r>
                      <a:r>
                        <a:rPr lang="en-US" b="1" u="none" strike="noStrike" dirty="0">
                          <a:solidFill>
                            <a:srgbClr val="008000"/>
                          </a:solidFill>
                          <a:effectLst/>
                          <a:latin typeface="inherit"/>
                        </a:rPr>
                        <a:t>Constraint</a:t>
                      </a:r>
                      <a:endParaRPr lang="en-US" dirty="0">
                        <a:effectLst/>
                      </a:endParaRPr>
                    </a:p>
                  </a:txBody>
                  <a:tcPr marL="76200" marR="76200" marT="76200" marB="76200" anchor="ctr"/>
                </a:tc>
                <a:tc>
                  <a:txBody>
                    <a:bodyPr/>
                    <a:lstStyle/>
                    <a:p>
                      <a:r>
                        <a:rPr lang="en-US" sz="1800" b="0" i="0" kern="1200" dirty="0" smtClean="0">
                          <a:solidFill>
                            <a:schemeClr val="dk1"/>
                          </a:solidFill>
                          <a:effectLst/>
                          <a:latin typeface="+mn-lt"/>
                          <a:ea typeface="+mn-ea"/>
                          <a:cs typeface="+mn-cs"/>
                        </a:rPr>
                        <a:t>Used to create and retrieve data from the database very quickly.</a:t>
                      </a:r>
                      <a:endParaRPr lang="en-US" dirty="0"/>
                    </a:p>
                  </a:txBody>
                  <a:tcPr/>
                </a:tc>
              </a:tr>
            </a:tbl>
          </a:graphicData>
        </a:graphic>
      </p:graphicFrame>
      <p:sp>
        <p:nvSpPr>
          <p:cNvPr id="7" name="Rectangle 6"/>
          <p:cNvSpPr/>
          <p:nvPr/>
        </p:nvSpPr>
        <p:spPr>
          <a:xfrm>
            <a:off x="182420" y="4943825"/>
            <a:ext cx="6255325" cy="1754326"/>
          </a:xfrm>
          <a:prstGeom prst="rect">
            <a:avLst/>
          </a:prstGeom>
          <a:solidFill>
            <a:srgbClr val="FFFF00"/>
          </a:solidFill>
        </p:spPr>
        <p:txBody>
          <a:bodyPr wrap="square">
            <a:spAutoFit/>
          </a:bodyPr>
          <a:lstStyle/>
          <a:p>
            <a:r>
              <a:rPr lang="en-US" b="0" i="0" dirty="0" smtClean="0">
                <a:solidFill>
                  <a:srgbClr val="000000"/>
                </a:solidFill>
                <a:effectLst/>
                <a:latin typeface="var(--ff-lato)"/>
              </a:rPr>
              <a:t>SQL Constraints</a:t>
            </a:r>
          </a:p>
          <a:p>
            <a:endParaRPr lang="en-US" dirty="0">
              <a:solidFill>
                <a:srgbClr val="000000"/>
              </a:solidFill>
              <a:latin typeface="var(--ff-lato)"/>
            </a:endParaRPr>
          </a:p>
          <a:p>
            <a:r>
              <a:rPr lang="en-US" dirty="0"/>
              <a:t>Constraints are the rules enforced on data columns on a table. </a:t>
            </a:r>
            <a:endParaRPr lang="en-US" dirty="0" smtClean="0"/>
          </a:p>
          <a:p>
            <a:r>
              <a:rPr lang="en-US" dirty="0" smtClean="0"/>
              <a:t>These </a:t>
            </a:r>
            <a:r>
              <a:rPr lang="en-US" dirty="0"/>
              <a:t>are used to limit the type of data that can go into a table. </a:t>
            </a:r>
            <a:endParaRPr lang="en-US" dirty="0" smtClean="0"/>
          </a:p>
          <a:p>
            <a:r>
              <a:rPr lang="en-US" dirty="0" smtClean="0"/>
              <a:t>This </a:t>
            </a:r>
            <a:r>
              <a:rPr lang="en-US" dirty="0"/>
              <a:t>ensures the accuracy and reliability of the data in the database.</a:t>
            </a:r>
            <a:endParaRPr lang="en-US" b="0" i="0" dirty="0">
              <a:solidFill>
                <a:srgbClr val="000000"/>
              </a:solidFill>
              <a:effectLst/>
              <a:latin typeface="var(--ff-lato)"/>
            </a:endParaRPr>
          </a:p>
        </p:txBody>
      </p:sp>
    </p:spTree>
    <p:extLst>
      <p:ext uri="{BB962C8B-B14F-4D97-AF65-F5344CB8AC3E}">
        <p14:creationId xmlns:p14="http://schemas.microsoft.com/office/powerpoint/2010/main" val="42023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Integrity</a:t>
            </a:r>
            <a:endParaRPr lang="en-US" dirty="0"/>
          </a:p>
        </p:txBody>
      </p:sp>
      <p:sp>
        <p:nvSpPr>
          <p:cNvPr id="4" name="Rectangle 3"/>
          <p:cNvSpPr/>
          <p:nvPr/>
        </p:nvSpPr>
        <p:spPr>
          <a:xfrm>
            <a:off x="1699491" y="1979366"/>
            <a:ext cx="6096000" cy="2862322"/>
          </a:xfrm>
          <a:prstGeom prst="rect">
            <a:avLst/>
          </a:prstGeom>
        </p:spPr>
        <p:txBody>
          <a:bodyPr>
            <a:spAutoFit/>
          </a:bodyPr>
          <a:lstStyle/>
          <a:p>
            <a:pPr>
              <a:buFont typeface="Arial" panose="020B0604020202020204" pitchFamily="34" charset="0"/>
              <a:buChar char="•"/>
            </a:pPr>
            <a:r>
              <a:rPr lang="en-US" b="1" i="0" dirty="0" smtClean="0">
                <a:solidFill>
                  <a:srgbClr val="000000"/>
                </a:solidFill>
                <a:effectLst/>
                <a:latin typeface="inherit"/>
              </a:rPr>
              <a:t>Entity Integrity</a:t>
            </a:r>
            <a:r>
              <a:rPr lang="en-US" b="0" i="0" dirty="0" smtClean="0">
                <a:solidFill>
                  <a:srgbClr val="000000"/>
                </a:solidFill>
                <a:effectLst/>
                <a:latin typeface="Verdana" panose="020B0604030504040204" pitchFamily="34" charset="0"/>
              </a:rPr>
              <a:t> − This ensures that there are no duplicate rows in a table.</a:t>
            </a:r>
          </a:p>
          <a:p>
            <a:pPr>
              <a:buFont typeface="Arial" panose="020B0604020202020204" pitchFamily="34" charset="0"/>
              <a:buChar char="•"/>
            </a:pPr>
            <a:r>
              <a:rPr lang="en-US" b="1" i="0" dirty="0" smtClean="0">
                <a:solidFill>
                  <a:srgbClr val="000000"/>
                </a:solidFill>
                <a:effectLst/>
                <a:latin typeface="inherit"/>
              </a:rPr>
              <a:t>Domain Integrity</a:t>
            </a:r>
            <a:r>
              <a:rPr lang="en-US" b="0" i="0" dirty="0" smtClean="0">
                <a:solidFill>
                  <a:srgbClr val="000000"/>
                </a:solidFill>
                <a:effectLst/>
                <a:latin typeface="Verdana" panose="020B0604030504040204" pitchFamily="34" charset="0"/>
              </a:rPr>
              <a:t> − Enforces valid entries for a given column by restricting the type, the format, or the range of values.</a:t>
            </a:r>
          </a:p>
          <a:p>
            <a:pPr>
              <a:buFont typeface="Arial" panose="020B0604020202020204" pitchFamily="34" charset="0"/>
              <a:buChar char="•"/>
            </a:pPr>
            <a:r>
              <a:rPr lang="en-US" b="1" i="0" dirty="0" smtClean="0">
                <a:solidFill>
                  <a:srgbClr val="000000"/>
                </a:solidFill>
                <a:effectLst/>
                <a:latin typeface="inherit"/>
              </a:rPr>
              <a:t>Referential integrity</a:t>
            </a:r>
            <a:r>
              <a:rPr lang="en-US" b="0" i="0" dirty="0" smtClean="0">
                <a:solidFill>
                  <a:srgbClr val="000000"/>
                </a:solidFill>
                <a:effectLst/>
                <a:latin typeface="Verdana" panose="020B0604030504040204" pitchFamily="34" charset="0"/>
              </a:rPr>
              <a:t> − Rows cannot be deleted, which are used by other records.</a:t>
            </a:r>
          </a:p>
          <a:p>
            <a:pPr>
              <a:buFont typeface="Arial" panose="020B0604020202020204" pitchFamily="34" charset="0"/>
              <a:buChar char="•"/>
            </a:pPr>
            <a:r>
              <a:rPr lang="en-US" b="1" i="0" dirty="0" smtClean="0">
                <a:solidFill>
                  <a:srgbClr val="000000"/>
                </a:solidFill>
                <a:effectLst/>
                <a:latin typeface="inherit"/>
              </a:rPr>
              <a:t>User-Defined Integrity</a:t>
            </a:r>
            <a:r>
              <a:rPr lang="en-US" b="0" i="0" dirty="0" smtClean="0">
                <a:solidFill>
                  <a:srgbClr val="000000"/>
                </a:solidFill>
                <a:effectLst/>
                <a:latin typeface="Verdana" panose="020B0604030504040204" pitchFamily="34" charset="0"/>
              </a:rPr>
              <a:t> − Enforces some specific business rules that do not fall into entity, domain or referential integrity.</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8452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r>
              <a:rPr lang="en-US" dirty="0" smtClean="0"/>
              <a:t>Normalization</a:t>
            </a:r>
            <a:endParaRPr lang="en-US" dirty="0"/>
          </a:p>
        </p:txBody>
      </p:sp>
      <p:sp>
        <p:nvSpPr>
          <p:cNvPr id="3" name="Content Placeholder 2"/>
          <p:cNvSpPr>
            <a:spLocks noGrp="1"/>
          </p:cNvSpPr>
          <p:nvPr>
            <p:ph idx="1"/>
          </p:nvPr>
        </p:nvSpPr>
        <p:spPr/>
        <p:txBody>
          <a:bodyPr/>
          <a:lstStyle/>
          <a:p>
            <a:r>
              <a:rPr lang="en-US" dirty="0"/>
              <a:t>Database normalization is the process of efficiently organizing data in a database</a:t>
            </a:r>
            <a:r>
              <a:rPr lang="en-US" dirty="0" smtClean="0"/>
              <a:t>.</a:t>
            </a:r>
          </a:p>
          <a:p>
            <a:r>
              <a:rPr lang="en-US" dirty="0"/>
              <a:t>First Normal Form (1NF)</a:t>
            </a:r>
          </a:p>
          <a:p>
            <a:r>
              <a:rPr lang="en-US" dirty="0"/>
              <a:t>Second Normal Form (2NF)</a:t>
            </a:r>
          </a:p>
          <a:p>
            <a:r>
              <a:rPr lang="en-US" dirty="0"/>
              <a:t>Third Normal Form (3NF)</a:t>
            </a:r>
          </a:p>
          <a:p>
            <a:endParaRPr lang="en-US" dirty="0"/>
          </a:p>
        </p:txBody>
      </p:sp>
    </p:spTree>
    <p:extLst>
      <p:ext uri="{BB962C8B-B14F-4D97-AF65-F5344CB8AC3E}">
        <p14:creationId xmlns:p14="http://schemas.microsoft.com/office/powerpoint/2010/main" val="131138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smtClean="0"/>
              <a:t>Databases</a:t>
            </a:r>
            <a:endParaRPr lang="en-US" dirty="0"/>
          </a:p>
        </p:txBody>
      </p:sp>
      <p:sp>
        <p:nvSpPr>
          <p:cNvPr id="3" name="Content Placeholder 2"/>
          <p:cNvSpPr>
            <a:spLocks noGrp="1"/>
          </p:cNvSpPr>
          <p:nvPr>
            <p:ph idx="1"/>
          </p:nvPr>
        </p:nvSpPr>
        <p:spPr>
          <a:xfrm>
            <a:off x="838200" y="1825625"/>
            <a:ext cx="10515600" cy="2515466"/>
          </a:xfrm>
        </p:spPr>
        <p:txBody>
          <a:bodyPr/>
          <a:lstStyle/>
          <a:p>
            <a:r>
              <a:rPr lang="en-US" dirty="0"/>
              <a:t>Relational databases are used to store and manage the data objects that are related to one another, i.e. the process of handling data in a relational database is done based on a relational model. This relational model is an approach to manage data in a structured way (using tables). A system used to manage these relational databases is known as Relational Database Management System (RDBMS</a:t>
            </a:r>
            <a:r>
              <a:rPr lang="en-US" dirty="0" smtClean="0"/>
              <a:t>).</a:t>
            </a:r>
          </a:p>
          <a:p>
            <a:pPr marL="0" indent="0">
              <a:buNone/>
            </a:pPr>
            <a:endParaRPr lang="en-US" dirty="0"/>
          </a:p>
        </p:txBody>
      </p:sp>
      <p:pic>
        <p:nvPicPr>
          <p:cNvPr id="1026" name="Picture 2" descr="Hosted MySQL - Amazon RDS for MySQL -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4" y="4476028"/>
            <a:ext cx="1811771" cy="9377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acle Logo and symbol, meaning, history, PNG, br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9200" y="4127595"/>
            <a:ext cx="2766800" cy="1556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ccess Reviews, Pricing, Key Info, and FAQ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6108" y="4944894"/>
            <a:ext cx="2378791" cy="1189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QL Reviews: 610+ User Reviews and Ratings in 2023 | 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092" y="4127595"/>
            <a:ext cx="2157809" cy="2394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Lite Home P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1694" y="5470423"/>
            <a:ext cx="2458316" cy="114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05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4152</TotalTime>
  <Words>2452</Words>
  <Application>Microsoft Office PowerPoint</Application>
  <PresentationFormat>Widescreen</PresentationFormat>
  <Paragraphs>280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inherit</vt:lpstr>
      <vt:lpstr>var(--ff-lato)</vt:lpstr>
      <vt:lpstr>Verdana</vt:lpstr>
      <vt:lpstr>Office Theme</vt:lpstr>
      <vt:lpstr>SQL</vt:lpstr>
      <vt:lpstr>What is SQL?</vt:lpstr>
      <vt:lpstr>Why SQL?</vt:lpstr>
      <vt:lpstr>What is RDBMS?</vt:lpstr>
      <vt:lpstr>PowerPoint Presentation</vt:lpstr>
      <vt:lpstr>SQL Basic Commands</vt:lpstr>
      <vt:lpstr>Data Integrity</vt:lpstr>
      <vt:lpstr>Database Normalization</vt:lpstr>
      <vt:lpstr>SQL Databases</vt:lpstr>
      <vt:lpstr>SQL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Statements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praveen</dc:creator>
  <cp:lastModifiedBy>praveen</cp:lastModifiedBy>
  <cp:revision>24</cp:revision>
  <dcterms:created xsi:type="dcterms:W3CDTF">2023-10-03T12:06:53Z</dcterms:created>
  <dcterms:modified xsi:type="dcterms:W3CDTF">2023-10-06T09:19:36Z</dcterms:modified>
</cp:coreProperties>
</file>