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7552" y="3108960"/>
            <a:ext cx="683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VCA: variance component analysis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7552" y="2145268"/>
            <a:ext cx="683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ANOVA: analysis of variance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2376" y="2336845"/>
            <a:ext cx="75986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/>
              <a:t>How do environment, replication, genotype, genotype by environment interaction, and error contribute to the observed phenotypic variance?</a:t>
            </a:r>
          </a:p>
        </p:txBody>
      </p:sp>
    </p:spTree>
    <p:extLst>
      <p:ext uri="{BB962C8B-B14F-4D97-AF65-F5344CB8AC3E}">
        <p14:creationId xmlns:p14="http://schemas.microsoft.com/office/powerpoint/2010/main" val="116049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1132" y="636061"/>
            <a:ext cx="6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Phenotypic data: collected from multi-environment trials</a:t>
            </a:r>
          </a:p>
          <a:p>
            <a:r>
              <a:rPr lang="en-US" dirty="0" smtClean="0"/>
              <a:t>Experimental design: randomized complete block design (RCBD)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5" y="1274588"/>
            <a:ext cx="2977515" cy="4883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375" y="6158000"/>
            <a:ext cx="226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337969" y="5724660"/>
            <a:ext cx="2139696" cy="433340"/>
            <a:chOff x="4672584" y="2217420"/>
            <a:chExt cx="2139696" cy="433340"/>
          </a:xfrm>
        </p:grpSpPr>
        <p:sp>
          <p:nvSpPr>
            <p:cNvPr id="7" name="Line Callout 1 (Accent Bar) 6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-935339"/>
                <a:gd name="adj4" fmla="val -16808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72584" y="2249424"/>
              <a:ext cx="2139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Loc</a:t>
              </a:r>
              <a:r>
                <a:rPr lang="en-US" dirty="0" smtClean="0">
                  <a:solidFill>
                    <a:schemeClr val="bg1"/>
                  </a:solidFill>
                </a:rPr>
                <a:t>: 7 environments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15966" y="4463796"/>
            <a:ext cx="2139696" cy="433340"/>
            <a:chOff x="4672584" y="2217420"/>
            <a:chExt cx="2139696" cy="433340"/>
          </a:xfrm>
        </p:grpSpPr>
        <p:sp>
          <p:nvSpPr>
            <p:cNvPr id="11" name="Line Callout 1 (Accent Bar) 10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-629371"/>
                <a:gd name="adj4" fmla="val -13567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2584" y="2249424"/>
              <a:ext cx="2139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Rep: 2 </a:t>
              </a:r>
              <a:r>
                <a:rPr lang="en-US" dirty="0" smtClean="0">
                  <a:solidFill>
                    <a:schemeClr val="bg1"/>
                  </a:solidFill>
                </a:rPr>
                <a:t>replications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34254" y="3572264"/>
            <a:ext cx="2331722" cy="678335"/>
            <a:chOff x="4672584" y="2217420"/>
            <a:chExt cx="2139696" cy="678335"/>
          </a:xfrm>
        </p:grpSpPr>
        <p:sp>
          <p:nvSpPr>
            <p:cNvPr id="14" name="Line Callout 1 (Accent Bar) 13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-431019"/>
                <a:gd name="adj4" fmla="val -10180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2584" y="2249424"/>
              <a:ext cx="2139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Entry: 237 genotypes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20525" y="2512068"/>
            <a:ext cx="3783978" cy="433340"/>
            <a:chOff x="4672583" y="2217420"/>
            <a:chExt cx="2126389" cy="433340"/>
          </a:xfrm>
        </p:grpSpPr>
        <p:sp>
          <p:nvSpPr>
            <p:cNvPr id="17" name="Line Callout 1 (Accent Bar) 16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-188355"/>
                <a:gd name="adj4" fmla="val -6094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72583" y="2249424"/>
              <a:ext cx="2126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FT: flowering time (days after planting)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21762" y="1652540"/>
            <a:ext cx="4038773" cy="433340"/>
            <a:chOff x="4672583" y="2217420"/>
            <a:chExt cx="2126389" cy="433340"/>
          </a:xfrm>
        </p:grpSpPr>
        <p:sp>
          <p:nvSpPr>
            <p:cNvPr id="20" name="Line Callout 1 (Accent Bar) 19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3666"/>
                <a:gd name="adj4" fmla="val -3848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72583" y="2249424"/>
              <a:ext cx="2126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FTGDD: flowering time (growing degree days)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22375" y="1545336"/>
            <a:ext cx="2834641" cy="1828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2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Method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722376" y="4879771"/>
            <a:ext cx="7114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fit_a</a:t>
            </a:r>
            <a:r>
              <a:rPr lang="en-US" dirty="0" smtClean="0"/>
              <a:t> &lt;-</a:t>
            </a:r>
            <a:r>
              <a:rPr lang="en-US" dirty="0" err="1" smtClean="0"/>
              <a:t>anovaMM</a:t>
            </a:r>
            <a:r>
              <a:rPr lang="en-US" dirty="0" smtClean="0"/>
              <a:t>(y ~ </a:t>
            </a:r>
            <a:r>
              <a:rPr lang="en-US" dirty="0" err="1" smtClean="0"/>
              <a:t>Loc+Loc</a:t>
            </a:r>
            <a:r>
              <a:rPr lang="en-US" dirty="0" smtClean="0"/>
              <a:t>/</a:t>
            </a:r>
            <a:r>
              <a:rPr lang="en-US" dirty="0" err="1" smtClean="0"/>
              <a:t>Rep+Entry+Loc</a:t>
            </a:r>
            <a:r>
              <a:rPr lang="en-US" dirty="0" smtClean="0"/>
              <a:t>*Entry, </a:t>
            </a:r>
            <a:r>
              <a:rPr lang="en-US" dirty="0" err="1" smtClean="0"/>
              <a:t>mydataframe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2376" y="5390495"/>
            <a:ext cx="740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fit_r</a:t>
            </a:r>
            <a:r>
              <a:rPr lang="en-US" dirty="0"/>
              <a:t> &lt;-</a:t>
            </a:r>
            <a:r>
              <a:rPr lang="en-US" dirty="0" err="1"/>
              <a:t>remlMM</a:t>
            </a:r>
            <a:r>
              <a:rPr lang="en-US" dirty="0"/>
              <a:t>(y ~ (</a:t>
            </a:r>
            <a:r>
              <a:rPr lang="en-US" dirty="0" err="1"/>
              <a:t>Loc</a:t>
            </a:r>
            <a:r>
              <a:rPr lang="en-US" dirty="0"/>
              <a:t>)+(</a:t>
            </a:r>
            <a:r>
              <a:rPr lang="en-US" dirty="0" err="1"/>
              <a:t>Loc</a:t>
            </a:r>
            <a:r>
              <a:rPr lang="en-US" dirty="0"/>
              <a:t>/Rep)+(Entry)+(</a:t>
            </a:r>
            <a:r>
              <a:rPr lang="en-US" dirty="0" err="1"/>
              <a:t>Loc</a:t>
            </a:r>
            <a:r>
              <a:rPr lang="en-US" dirty="0"/>
              <a:t>*Entry), </a:t>
            </a:r>
            <a:r>
              <a:rPr lang="en-US" dirty="0" err="1"/>
              <a:t>mydataframe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2416" y="1440287"/>
            <a:ext cx="4297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glm</a:t>
            </a:r>
            <a:r>
              <a:rPr lang="en-US" dirty="0"/>
              <a:t> data=</a:t>
            </a:r>
            <a:r>
              <a:rPr lang="en-US" dirty="0" err="1"/>
              <a:t>sasuser.sorghum</a:t>
            </a:r>
            <a:r>
              <a:rPr lang="en-US" dirty="0"/>
              <a:t>;</a:t>
            </a:r>
          </a:p>
          <a:p>
            <a:r>
              <a:rPr lang="en-US" dirty="0"/>
              <a:t>class </a:t>
            </a:r>
            <a:r>
              <a:rPr lang="en-US" dirty="0" err="1"/>
              <a:t>Loc</a:t>
            </a:r>
            <a:r>
              <a:rPr lang="en-US" dirty="0"/>
              <a:t> Rep Entry;</a:t>
            </a:r>
          </a:p>
          <a:p>
            <a:r>
              <a:rPr lang="en-US" dirty="0"/>
              <a:t>model FTGDD=</a:t>
            </a:r>
            <a:r>
              <a:rPr lang="en-US" dirty="0" err="1"/>
              <a:t>Loc</a:t>
            </a:r>
            <a:r>
              <a:rPr lang="en-US" dirty="0"/>
              <a:t> rep(</a:t>
            </a:r>
            <a:r>
              <a:rPr lang="en-US" dirty="0" err="1"/>
              <a:t>loc</a:t>
            </a:r>
            <a:r>
              <a:rPr lang="en-US" dirty="0"/>
              <a:t>) entry </a:t>
            </a:r>
            <a:r>
              <a:rPr lang="en-US" dirty="0" err="1"/>
              <a:t>loc</a:t>
            </a:r>
            <a:r>
              <a:rPr lang="en-US" dirty="0"/>
              <a:t>*entry;</a:t>
            </a:r>
          </a:p>
          <a:p>
            <a:r>
              <a:rPr lang="en-US" dirty="0"/>
              <a:t>run;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2416" y="2782008"/>
            <a:ext cx="4197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proc</a:t>
            </a:r>
            <a:r>
              <a:rPr lang="en-US" dirty="0"/>
              <a:t> mixed data=</a:t>
            </a:r>
            <a:r>
              <a:rPr lang="en-US" dirty="0" err="1"/>
              <a:t>sasuser.sorghum</a:t>
            </a:r>
            <a:r>
              <a:rPr lang="en-US" dirty="0"/>
              <a:t>;</a:t>
            </a:r>
          </a:p>
          <a:p>
            <a:r>
              <a:rPr lang="en-US" dirty="0"/>
              <a:t>class </a:t>
            </a:r>
            <a:r>
              <a:rPr lang="en-US" dirty="0" err="1"/>
              <a:t>loc</a:t>
            </a:r>
            <a:r>
              <a:rPr lang="en-US" dirty="0"/>
              <a:t> rep entry;</a:t>
            </a:r>
          </a:p>
          <a:p>
            <a:r>
              <a:rPr lang="en-US" dirty="0"/>
              <a:t>model FTGDD=/s;</a:t>
            </a:r>
          </a:p>
          <a:p>
            <a:r>
              <a:rPr lang="en-US" dirty="0"/>
              <a:t>random </a:t>
            </a:r>
            <a:r>
              <a:rPr lang="en-US" dirty="0" err="1"/>
              <a:t>loc</a:t>
            </a:r>
            <a:r>
              <a:rPr lang="en-US" dirty="0"/>
              <a:t> rep(</a:t>
            </a:r>
            <a:r>
              <a:rPr lang="en-US" dirty="0" err="1"/>
              <a:t>loc</a:t>
            </a:r>
            <a:r>
              <a:rPr lang="en-US" dirty="0"/>
              <a:t>) entry </a:t>
            </a:r>
            <a:r>
              <a:rPr lang="en-US" dirty="0" err="1"/>
              <a:t>loc</a:t>
            </a:r>
            <a:r>
              <a:rPr lang="en-US" dirty="0"/>
              <a:t>*entry;</a:t>
            </a:r>
          </a:p>
          <a:p>
            <a:r>
              <a:rPr lang="en-US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66353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2104" y="60818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47786"/>
              </p:ext>
            </p:extLst>
          </p:nvPr>
        </p:nvGraphicFramePr>
        <p:xfrm>
          <a:off x="896112" y="1889220"/>
          <a:ext cx="7635240" cy="3343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2995">
                  <a:extLst>
                    <a:ext uri="{9D8B030D-6E8A-4147-A177-3AD203B41FA5}">
                      <a16:colId xmlns:a16="http://schemas.microsoft.com/office/drawing/2014/main" val="4130255610"/>
                    </a:ext>
                  </a:extLst>
                </a:gridCol>
                <a:gridCol w="1020908">
                  <a:extLst>
                    <a:ext uri="{9D8B030D-6E8A-4147-A177-3AD203B41FA5}">
                      <a16:colId xmlns:a16="http://schemas.microsoft.com/office/drawing/2014/main" val="1716764566"/>
                    </a:ext>
                  </a:extLst>
                </a:gridCol>
                <a:gridCol w="1533759">
                  <a:extLst>
                    <a:ext uri="{9D8B030D-6E8A-4147-A177-3AD203B41FA5}">
                      <a16:colId xmlns:a16="http://schemas.microsoft.com/office/drawing/2014/main" val="2795836880"/>
                    </a:ext>
                  </a:extLst>
                </a:gridCol>
                <a:gridCol w="1437898">
                  <a:extLst>
                    <a:ext uri="{9D8B030D-6E8A-4147-A177-3AD203B41FA5}">
                      <a16:colId xmlns:a16="http://schemas.microsoft.com/office/drawing/2014/main" val="193750978"/>
                    </a:ext>
                  </a:extLst>
                </a:gridCol>
                <a:gridCol w="977770">
                  <a:extLst>
                    <a:ext uri="{9D8B030D-6E8A-4147-A177-3AD203B41FA5}">
                      <a16:colId xmlns:a16="http://schemas.microsoft.com/office/drawing/2014/main" val="2430284857"/>
                    </a:ext>
                  </a:extLst>
                </a:gridCol>
                <a:gridCol w="881910">
                  <a:extLst>
                    <a:ext uri="{9D8B030D-6E8A-4147-A177-3AD203B41FA5}">
                      <a16:colId xmlns:a16="http://schemas.microsoft.com/office/drawing/2014/main" val="357139736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 Square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Square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&gt; 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236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403195275.90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67199212.60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9398.99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&lt;1E-16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02949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Rep(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6227127.10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889589.60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124.42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503362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106978830.70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453300.10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696789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Loc*Entry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137844598.40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97692.80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69071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11460838.60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7149.60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904217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665706670.60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6254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57998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Variance Component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90530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141287.00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8098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Rep(Loc)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4136.17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6812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25788.00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2370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Loc*Entry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45951.00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46020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7150.59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79964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Heritability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76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30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209</Words>
  <Application>Microsoft Office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Tingting [AGRON]</dc:creator>
  <cp:lastModifiedBy>Guo, Tingting [AGRON]</cp:lastModifiedBy>
  <cp:revision>9</cp:revision>
  <dcterms:created xsi:type="dcterms:W3CDTF">2020-11-02T20:11:53Z</dcterms:created>
  <dcterms:modified xsi:type="dcterms:W3CDTF">2020-11-06T20:09:06Z</dcterms:modified>
</cp:coreProperties>
</file>