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4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7552" y="2145268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Partition G×E variance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1248" y="2016805"/>
            <a:ext cx="7598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cs typeface="Arial" panose="020B0604020202020204" pitchFamily="34" charset="0"/>
              </a:rPr>
              <a:t>What percentages of G×E are due to </a:t>
            </a:r>
            <a:r>
              <a:rPr lang="en-US" sz="2800" u="sng" dirty="0" smtClean="0">
                <a:cs typeface="Arial" panose="020B0604020202020204" pitchFamily="34" charset="0"/>
              </a:rPr>
              <a:t>heterogeneity of genotypic variance </a:t>
            </a:r>
            <a:r>
              <a:rPr lang="en-US" sz="2800" dirty="0" smtClean="0">
                <a:cs typeface="Arial" panose="020B0604020202020204" pitchFamily="34" charset="0"/>
              </a:rPr>
              <a:t>among environments and </a:t>
            </a:r>
            <a:r>
              <a:rPr lang="en-US" sz="2800" u="sng" dirty="0" smtClean="0">
                <a:cs typeface="Arial" panose="020B0604020202020204" pitchFamily="34" charset="0"/>
              </a:rPr>
              <a:t>lack of correlation </a:t>
            </a:r>
            <a:r>
              <a:rPr lang="en-US" sz="2800" dirty="0" smtClean="0">
                <a:cs typeface="Arial" panose="020B0604020202020204" pitchFamily="34" charset="0"/>
              </a:rPr>
              <a:t>of genotypic performance among environments where the latter results in re-ranking of genotypes across environments?</a:t>
            </a:r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0" r="24133"/>
          <a:stretch/>
        </p:blipFill>
        <p:spPr>
          <a:xfrm>
            <a:off x="832104" y="1578969"/>
            <a:ext cx="4842290" cy="3234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376" y="589895"/>
            <a:ext cx="224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Justification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15352" y="1514978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Scale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2593" y="1514978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104" y="5080528"/>
            <a:ext cx="7688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It is </a:t>
            </a:r>
            <a:r>
              <a:rPr lang="en-US" sz="2000" dirty="0"/>
              <a:t>that part of G </a:t>
            </a:r>
            <a:r>
              <a:rPr lang="en-US" sz="2000" dirty="0" smtClean="0"/>
              <a:t>× </a:t>
            </a:r>
            <a:r>
              <a:rPr lang="en-US" sz="2000" dirty="0"/>
              <a:t>E interaction which leads to </a:t>
            </a:r>
            <a:r>
              <a:rPr lang="en-US" sz="2000" dirty="0" smtClean="0"/>
              <a:t>re-ranking which </a:t>
            </a:r>
            <a:r>
              <a:rPr lang="en-US" sz="2000" dirty="0"/>
              <a:t>impedes response to selection as it </a:t>
            </a:r>
            <a:r>
              <a:rPr lang="en-US" sz="2000" dirty="0" smtClean="0"/>
              <a:t>can change </a:t>
            </a:r>
            <a:r>
              <a:rPr lang="en-US" sz="2000" dirty="0"/>
              <a:t>the composition of the select and reject </a:t>
            </a:r>
            <a:r>
              <a:rPr lang="en-US" sz="2000" dirty="0" smtClean="0"/>
              <a:t>groups across </a:t>
            </a:r>
            <a:r>
              <a:rPr lang="en-US" sz="2000" dirty="0"/>
              <a:t>environments.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94" y="2076042"/>
            <a:ext cx="3316337" cy="2003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67"/>
          <a:stretch/>
        </p:blipFill>
        <p:spPr>
          <a:xfrm>
            <a:off x="346727" y="1350607"/>
            <a:ext cx="363866" cy="32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ethod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1367599"/>
            <a:ext cx="7781527" cy="44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1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1132" y="636061"/>
            <a:ext cx="6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Phenotypic data: collected from multi-environment trials</a:t>
            </a:r>
          </a:p>
          <a:p>
            <a:r>
              <a:rPr lang="en-US" dirty="0" smtClean="0"/>
              <a:t>Experiment design: randomized complete block design (RCBD)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5" y="1274588"/>
            <a:ext cx="2977515" cy="488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375" y="6158000"/>
            <a:ext cx="22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337969" y="5724660"/>
            <a:ext cx="2139696" cy="433340"/>
            <a:chOff x="4672584" y="2217420"/>
            <a:chExt cx="2139696" cy="43334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935339"/>
                <a:gd name="adj4" fmla="val -16808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2584" y="2249424"/>
              <a:ext cx="213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Loc</a:t>
              </a:r>
              <a:r>
                <a:rPr lang="en-US" dirty="0" smtClean="0">
                  <a:solidFill>
                    <a:schemeClr val="bg1"/>
                  </a:solidFill>
                </a:rPr>
                <a:t>: 7 environments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15966" y="4463796"/>
            <a:ext cx="2139696" cy="433340"/>
            <a:chOff x="4672584" y="2217420"/>
            <a:chExt cx="2139696" cy="433340"/>
          </a:xfrm>
        </p:grpSpPr>
        <p:sp>
          <p:nvSpPr>
            <p:cNvPr id="11" name="Line Callout 1 (Accent Bar) 10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629371"/>
                <a:gd name="adj4" fmla="val -13567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2584" y="2249424"/>
              <a:ext cx="213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Rep: 2 </a:t>
              </a:r>
              <a:r>
                <a:rPr lang="en-US" dirty="0" smtClean="0">
                  <a:solidFill>
                    <a:schemeClr val="bg1"/>
                  </a:solidFill>
                </a:rPr>
                <a:t>replications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4254" y="3572264"/>
            <a:ext cx="2331722" cy="678335"/>
            <a:chOff x="4672584" y="2217420"/>
            <a:chExt cx="2139696" cy="678335"/>
          </a:xfrm>
        </p:grpSpPr>
        <p:sp>
          <p:nvSpPr>
            <p:cNvPr id="14" name="Line Callout 1 (Accent Bar) 13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431019"/>
                <a:gd name="adj4" fmla="val -1018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2584" y="2249424"/>
              <a:ext cx="2139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Entry: 237 genotypes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20525" y="2512068"/>
            <a:ext cx="3783978" cy="433340"/>
            <a:chOff x="4672583" y="2217420"/>
            <a:chExt cx="2126389" cy="433340"/>
          </a:xfrm>
        </p:grpSpPr>
        <p:sp>
          <p:nvSpPr>
            <p:cNvPr id="17" name="Line Callout 1 (Accent Bar) 16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188355"/>
                <a:gd name="adj4" fmla="val -6094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2583" y="2249424"/>
              <a:ext cx="2126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FT: flowering time (days after planting)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1762" y="1652540"/>
            <a:ext cx="4038773" cy="433340"/>
            <a:chOff x="4672583" y="2217420"/>
            <a:chExt cx="2126389" cy="433340"/>
          </a:xfrm>
        </p:grpSpPr>
        <p:sp>
          <p:nvSpPr>
            <p:cNvPr id="20" name="Line Callout 1 (Accent Bar) 19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3666"/>
                <a:gd name="adj4" fmla="val -3848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2583" y="2249424"/>
              <a:ext cx="2126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FTGDD: flowering time (growing degree days)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22375" y="1545336"/>
            <a:ext cx="2834641" cy="1828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2104" y="60818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80153"/>
              </p:ext>
            </p:extLst>
          </p:nvPr>
        </p:nvGraphicFramePr>
        <p:xfrm>
          <a:off x="996696" y="2021618"/>
          <a:ext cx="7351777" cy="311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3129">
                  <a:extLst>
                    <a:ext uri="{9D8B030D-6E8A-4147-A177-3AD203B41FA5}">
                      <a16:colId xmlns:a16="http://schemas.microsoft.com/office/drawing/2014/main" val="1822918392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27224231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103685028"/>
                    </a:ext>
                  </a:extLst>
                </a:gridCol>
              </a:tblGrid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 parameters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G × 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75100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Genotypic variance component (</a:t>
                      </a:r>
                      <a:r>
                        <a:rPr lang="el-GR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600" u="none" strike="noStrike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1600" u="none" strike="noStrike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25788.00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3057377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× E interaction variance component (</a:t>
                      </a:r>
                      <a:r>
                        <a:rPr lang="el-GR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600" u="none" strike="noStrike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</a:t>
                      </a:r>
                      <a:r>
                        <a:rPr lang="en-US" sz="1600" u="none" strike="noStrike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45951.00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07914749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Heterogeneity </a:t>
                      </a: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genotypic 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25643.58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89874692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Lack </a:t>
                      </a: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genetic correlation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20307.42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94095770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variance component (</a:t>
                      </a:r>
                      <a:r>
                        <a:rPr lang="el-G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l-GR" sz="16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l-GR" sz="16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l-G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7150.59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60515418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mean heritability (h</a:t>
                      </a:r>
                      <a:r>
                        <a:rPr lang="en-US" sz="1600" u="none" strike="noStrike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17162146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Pooled genetic correlation (</a:t>
                      </a:r>
                      <a:r>
                        <a:rPr lang="en-US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u="none" strike="noStrike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085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193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12</cp:revision>
  <dcterms:created xsi:type="dcterms:W3CDTF">2020-11-02T20:11:53Z</dcterms:created>
  <dcterms:modified xsi:type="dcterms:W3CDTF">2020-11-06T20:45:14Z</dcterms:modified>
</cp:coreProperties>
</file>