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41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6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7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9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6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6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8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1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6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6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7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8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7552" y="2145268"/>
            <a:ext cx="683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Black" panose="020B0A04020102020204" pitchFamily="34" charset="0"/>
              </a:rPr>
              <a:t>Partition G×E variance</a:t>
            </a:r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63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2376" y="589895"/>
            <a:ext cx="1938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Question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41248" y="2291125"/>
            <a:ext cx="75986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 smtClean="0"/>
              <a:t>What percentages of G×E are due to different </a:t>
            </a:r>
            <a:r>
              <a:rPr lang="en-US" sz="3200" u="sng" dirty="0" smtClean="0"/>
              <a:t>principal components</a:t>
            </a:r>
            <a:r>
              <a:rPr lang="en-US" sz="32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6049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3705175"/>
            <a:ext cx="5274564" cy="133397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22376" y="589895"/>
            <a:ext cx="1938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202122"/>
                </a:solidFill>
                <a:latin typeface="Arial" panose="020B0604020202020204" pitchFamily="34" charset="0"/>
              </a:rPr>
              <a:t>M</a:t>
            </a:r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ethod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2376" y="1449877"/>
            <a:ext cx="75986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AMMI (Additive Main effect and Multiplicative Interaction) is a combination of ANOVA for the main effects of the genotypes and the environment together with principal components analysis (PCA) of the genotype-environment interaction.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661" y="5047679"/>
            <a:ext cx="6848094" cy="128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1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2376" y="589895"/>
            <a:ext cx="1938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Input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11132" y="636061"/>
            <a:ext cx="639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Phenotypic data: collected from multi-environment trials</a:t>
            </a:r>
          </a:p>
          <a:p>
            <a:r>
              <a:rPr lang="en-US" dirty="0" smtClean="0"/>
              <a:t>Experiment design: randomized complete block design (RCBD)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5" y="1274588"/>
            <a:ext cx="2977515" cy="48834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2375" y="6158000"/>
            <a:ext cx="226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…..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337969" y="5724660"/>
            <a:ext cx="2139696" cy="433340"/>
            <a:chOff x="4672584" y="2217420"/>
            <a:chExt cx="2139696" cy="433340"/>
          </a:xfrm>
        </p:grpSpPr>
        <p:sp>
          <p:nvSpPr>
            <p:cNvPr id="7" name="Line Callout 1 (Accent Bar) 6"/>
            <p:cNvSpPr/>
            <p:nvPr/>
          </p:nvSpPr>
          <p:spPr>
            <a:xfrm>
              <a:off x="4690872" y="2217420"/>
              <a:ext cx="2059115" cy="433340"/>
            </a:xfrm>
            <a:prstGeom prst="accentCallout1">
              <a:avLst>
                <a:gd name="adj1" fmla="val 18750"/>
                <a:gd name="adj2" fmla="val -8333"/>
                <a:gd name="adj3" fmla="val -935339"/>
                <a:gd name="adj4" fmla="val -168089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72584" y="2249424"/>
              <a:ext cx="2139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Loc</a:t>
              </a:r>
              <a:r>
                <a:rPr lang="en-US" dirty="0" smtClean="0">
                  <a:solidFill>
                    <a:schemeClr val="bg1"/>
                  </a:solidFill>
                </a:rPr>
                <a:t>: 7 environments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315966" y="4463796"/>
            <a:ext cx="2139696" cy="433340"/>
            <a:chOff x="4672584" y="2217420"/>
            <a:chExt cx="2139696" cy="433340"/>
          </a:xfrm>
        </p:grpSpPr>
        <p:sp>
          <p:nvSpPr>
            <p:cNvPr id="11" name="Line Callout 1 (Accent Bar) 10"/>
            <p:cNvSpPr/>
            <p:nvPr/>
          </p:nvSpPr>
          <p:spPr>
            <a:xfrm>
              <a:off x="4690872" y="2217420"/>
              <a:ext cx="2059115" cy="433340"/>
            </a:xfrm>
            <a:prstGeom prst="accentCallout1">
              <a:avLst>
                <a:gd name="adj1" fmla="val 18750"/>
                <a:gd name="adj2" fmla="val -8333"/>
                <a:gd name="adj3" fmla="val -629371"/>
                <a:gd name="adj4" fmla="val -13567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72584" y="2249424"/>
              <a:ext cx="2139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Rep: 2 replicates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334254" y="3572264"/>
            <a:ext cx="2331722" cy="678335"/>
            <a:chOff x="4672584" y="2217420"/>
            <a:chExt cx="2139696" cy="678335"/>
          </a:xfrm>
        </p:grpSpPr>
        <p:sp>
          <p:nvSpPr>
            <p:cNvPr id="14" name="Line Callout 1 (Accent Bar) 13"/>
            <p:cNvSpPr/>
            <p:nvPr/>
          </p:nvSpPr>
          <p:spPr>
            <a:xfrm>
              <a:off x="4690872" y="2217420"/>
              <a:ext cx="2059115" cy="433340"/>
            </a:xfrm>
            <a:prstGeom prst="accentCallout1">
              <a:avLst>
                <a:gd name="adj1" fmla="val 18750"/>
                <a:gd name="adj2" fmla="val -8333"/>
                <a:gd name="adj3" fmla="val -431019"/>
                <a:gd name="adj4" fmla="val -10180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2584" y="2249424"/>
              <a:ext cx="21396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Entry: 237 genotypes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20525" y="2512068"/>
            <a:ext cx="3783978" cy="433340"/>
            <a:chOff x="4672583" y="2217420"/>
            <a:chExt cx="2126389" cy="433340"/>
          </a:xfrm>
        </p:grpSpPr>
        <p:sp>
          <p:nvSpPr>
            <p:cNvPr id="17" name="Line Callout 1 (Accent Bar) 16"/>
            <p:cNvSpPr/>
            <p:nvPr/>
          </p:nvSpPr>
          <p:spPr>
            <a:xfrm>
              <a:off x="4690872" y="2217420"/>
              <a:ext cx="2059115" cy="433340"/>
            </a:xfrm>
            <a:prstGeom prst="accentCallout1">
              <a:avLst>
                <a:gd name="adj1" fmla="val 18750"/>
                <a:gd name="adj2" fmla="val -8333"/>
                <a:gd name="adj3" fmla="val -188355"/>
                <a:gd name="adj4" fmla="val -60949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72583" y="2249424"/>
              <a:ext cx="21263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FT: flowering time (days after planting)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21762" y="1652540"/>
            <a:ext cx="4038773" cy="433340"/>
            <a:chOff x="4672583" y="2217420"/>
            <a:chExt cx="2126389" cy="433340"/>
          </a:xfrm>
        </p:grpSpPr>
        <p:sp>
          <p:nvSpPr>
            <p:cNvPr id="20" name="Line Callout 1 (Accent Bar) 19"/>
            <p:cNvSpPr/>
            <p:nvPr/>
          </p:nvSpPr>
          <p:spPr>
            <a:xfrm>
              <a:off x="4690872" y="2217420"/>
              <a:ext cx="2059115" cy="433340"/>
            </a:xfrm>
            <a:prstGeom prst="accentCallout1">
              <a:avLst>
                <a:gd name="adj1" fmla="val 18750"/>
                <a:gd name="adj2" fmla="val -8333"/>
                <a:gd name="adj3" fmla="val 3666"/>
                <a:gd name="adj4" fmla="val -38489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72583" y="2249424"/>
              <a:ext cx="21263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FTGDD: flowering time (growing degree days)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722375" y="1545336"/>
            <a:ext cx="2834641" cy="18288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41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40664" y="267703"/>
            <a:ext cx="1399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Output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736699"/>
              </p:ext>
            </p:extLst>
          </p:nvPr>
        </p:nvGraphicFramePr>
        <p:xfrm>
          <a:off x="566928" y="2045240"/>
          <a:ext cx="8275320" cy="30022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4415">
                  <a:extLst>
                    <a:ext uri="{9D8B030D-6E8A-4147-A177-3AD203B41FA5}">
                      <a16:colId xmlns:a16="http://schemas.microsoft.com/office/drawing/2014/main" val="321116656"/>
                    </a:ext>
                  </a:extLst>
                </a:gridCol>
                <a:gridCol w="1034415">
                  <a:extLst>
                    <a:ext uri="{9D8B030D-6E8A-4147-A177-3AD203B41FA5}">
                      <a16:colId xmlns:a16="http://schemas.microsoft.com/office/drawing/2014/main" val="2072110304"/>
                    </a:ext>
                  </a:extLst>
                </a:gridCol>
                <a:gridCol w="1034415">
                  <a:extLst>
                    <a:ext uri="{9D8B030D-6E8A-4147-A177-3AD203B41FA5}">
                      <a16:colId xmlns:a16="http://schemas.microsoft.com/office/drawing/2014/main" val="1695323024"/>
                    </a:ext>
                  </a:extLst>
                </a:gridCol>
                <a:gridCol w="1034415">
                  <a:extLst>
                    <a:ext uri="{9D8B030D-6E8A-4147-A177-3AD203B41FA5}">
                      <a16:colId xmlns:a16="http://schemas.microsoft.com/office/drawing/2014/main" val="979460737"/>
                    </a:ext>
                  </a:extLst>
                </a:gridCol>
                <a:gridCol w="1034415">
                  <a:extLst>
                    <a:ext uri="{9D8B030D-6E8A-4147-A177-3AD203B41FA5}">
                      <a16:colId xmlns:a16="http://schemas.microsoft.com/office/drawing/2014/main" val="4192178286"/>
                    </a:ext>
                  </a:extLst>
                </a:gridCol>
                <a:gridCol w="1034415">
                  <a:extLst>
                    <a:ext uri="{9D8B030D-6E8A-4147-A177-3AD203B41FA5}">
                      <a16:colId xmlns:a16="http://schemas.microsoft.com/office/drawing/2014/main" val="2063108686"/>
                    </a:ext>
                  </a:extLst>
                </a:gridCol>
                <a:gridCol w="1034415">
                  <a:extLst>
                    <a:ext uri="{9D8B030D-6E8A-4147-A177-3AD203B41FA5}">
                      <a16:colId xmlns:a16="http://schemas.microsoft.com/office/drawing/2014/main" val="3594729454"/>
                    </a:ext>
                  </a:extLst>
                </a:gridCol>
                <a:gridCol w="1034415">
                  <a:extLst>
                    <a:ext uri="{9D8B030D-6E8A-4147-A177-3AD203B41FA5}">
                      <a16:colId xmlns:a16="http://schemas.microsoft.com/office/drawing/2014/main" val="2265145962"/>
                    </a:ext>
                  </a:extLst>
                </a:gridCol>
              </a:tblGrid>
              <a:tr h="42889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Percent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Df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Sum.Sq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Mean.Sq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F.value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Pr.F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084068"/>
                  </a:ext>
                </a:extLst>
              </a:tr>
              <a:tr h="42889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1.09E+08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452148.2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63.24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16343582"/>
                  </a:ext>
                </a:extLst>
              </a:tr>
              <a:tr h="42889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11162944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46706.88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373288365"/>
                  </a:ext>
                </a:extLst>
              </a:tr>
              <a:tr h="42889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9007071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38004.52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107357849"/>
                  </a:ext>
                </a:extLst>
              </a:tr>
              <a:tr h="42889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2805964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11940.27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46261830"/>
                  </a:ext>
                </a:extLst>
              </a:tr>
              <a:tr h="42889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2083804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8943.365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23818281"/>
                  </a:ext>
                </a:extLst>
              </a:tr>
              <a:tr h="42889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1243729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5384.11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0.9971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304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303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159</Words>
  <Application>Microsoft Office PowerPoint</Application>
  <PresentationFormat>On-screen Show (4:3)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Tingting [AGRON]</dc:creator>
  <cp:lastModifiedBy>Guo, Tingting [AGRON]</cp:lastModifiedBy>
  <cp:revision>15</cp:revision>
  <dcterms:created xsi:type="dcterms:W3CDTF">2020-11-02T20:11:53Z</dcterms:created>
  <dcterms:modified xsi:type="dcterms:W3CDTF">2020-11-06T17:57:38Z</dcterms:modified>
</cp:coreProperties>
</file>