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1560" y="2501884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PCA and Clustering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1248" y="2291125"/>
            <a:ext cx="7598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are environments grouped based on traits and environmental factors?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Inputs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" y="2112264"/>
            <a:ext cx="3318701" cy="36028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0664" y="5934456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3763" y="1687128"/>
            <a:ext cx="1636205" cy="411520"/>
            <a:chOff x="594931" y="1344208"/>
            <a:chExt cx="813245" cy="658368"/>
          </a:xfrm>
        </p:grpSpPr>
        <p:sp>
          <p:nvSpPr>
            <p:cNvPr id="26" name="Rectangular Callout 25"/>
            <p:cNvSpPr/>
            <p:nvPr/>
          </p:nvSpPr>
          <p:spPr>
            <a:xfrm>
              <a:off x="594931" y="1344208"/>
              <a:ext cx="813245" cy="658368"/>
            </a:xfrm>
            <a:prstGeom prst="wedgeRectCallout">
              <a:avLst>
                <a:gd name="adj1" fmla="val -25331"/>
                <a:gd name="adj2" fmla="val 1180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931" y="1344208"/>
              <a:ext cx="754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9Environment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49087" y="1106240"/>
            <a:ext cx="2079975" cy="638796"/>
            <a:chOff x="594931" y="1015023"/>
            <a:chExt cx="813245" cy="1044350"/>
          </a:xfrm>
        </p:grpSpPr>
        <p:sp>
          <p:nvSpPr>
            <p:cNvPr id="30" name="Rectangular Callout 29"/>
            <p:cNvSpPr/>
            <p:nvPr/>
          </p:nvSpPr>
          <p:spPr>
            <a:xfrm>
              <a:off x="594931" y="1015023"/>
              <a:ext cx="813245" cy="658368"/>
            </a:xfrm>
            <a:prstGeom prst="wedgeRectCallout">
              <a:avLst>
                <a:gd name="adj1" fmla="val -20860"/>
                <a:gd name="adj2" fmla="val 2747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308" y="1025344"/>
              <a:ext cx="754490" cy="1034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Days after planting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54280" y="1789576"/>
            <a:ext cx="2314675" cy="369332"/>
            <a:chOff x="594931" y="1344208"/>
            <a:chExt cx="871021" cy="691263"/>
          </a:xfrm>
        </p:grpSpPr>
        <p:sp>
          <p:nvSpPr>
            <p:cNvPr id="33" name="Rectangular Callout 32"/>
            <p:cNvSpPr/>
            <p:nvPr/>
          </p:nvSpPr>
          <p:spPr>
            <a:xfrm>
              <a:off x="594931" y="1344208"/>
              <a:ext cx="813245" cy="658369"/>
            </a:xfrm>
            <a:prstGeom prst="wedgeRectCallout">
              <a:avLst>
                <a:gd name="adj1" fmla="val -24817"/>
                <a:gd name="adj2" fmla="val 10291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931" y="1344208"/>
              <a:ext cx="871021" cy="691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Environmental factors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29968" y="2331720"/>
            <a:ext cx="1819656" cy="192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68525"/>
              </p:ext>
            </p:extLst>
          </p:nvPr>
        </p:nvGraphicFramePr>
        <p:xfrm>
          <a:off x="4639731" y="1906582"/>
          <a:ext cx="4189359" cy="3901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692">
                  <a:extLst>
                    <a:ext uri="{9D8B030D-6E8A-4147-A177-3AD203B41FA5}">
                      <a16:colId xmlns:a16="http://schemas.microsoft.com/office/drawing/2014/main" val="1838706768"/>
                    </a:ext>
                  </a:extLst>
                </a:gridCol>
                <a:gridCol w="401288">
                  <a:extLst>
                    <a:ext uri="{9D8B030D-6E8A-4147-A177-3AD203B41FA5}">
                      <a16:colId xmlns:a16="http://schemas.microsoft.com/office/drawing/2014/main" val="1314959039"/>
                    </a:ext>
                  </a:extLst>
                </a:gridCol>
                <a:gridCol w="401288">
                  <a:extLst>
                    <a:ext uri="{9D8B030D-6E8A-4147-A177-3AD203B41FA5}">
                      <a16:colId xmlns:a16="http://schemas.microsoft.com/office/drawing/2014/main" val="3372747652"/>
                    </a:ext>
                  </a:extLst>
                </a:gridCol>
                <a:gridCol w="395363">
                  <a:extLst>
                    <a:ext uri="{9D8B030D-6E8A-4147-A177-3AD203B41FA5}">
                      <a16:colId xmlns:a16="http://schemas.microsoft.com/office/drawing/2014/main" val="3214618868"/>
                    </a:ext>
                  </a:extLst>
                </a:gridCol>
                <a:gridCol w="401288">
                  <a:extLst>
                    <a:ext uri="{9D8B030D-6E8A-4147-A177-3AD203B41FA5}">
                      <a16:colId xmlns:a16="http://schemas.microsoft.com/office/drawing/2014/main" val="3881850476"/>
                    </a:ext>
                  </a:extLst>
                </a:gridCol>
                <a:gridCol w="401288">
                  <a:extLst>
                    <a:ext uri="{9D8B030D-6E8A-4147-A177-3AD203B41FA5}">
                      <a16:colId xmlns:a16="http://schemas.microsoft.com/office/drawing/2014/main" val="2155451597"/>
                    </a:ext>
                  </a:extLst>
                </a:gridCol>
                <a:gridCol w="401288">
                  <a:extLst>
                    <a:ext uri="{9D8B030D-6E8A-4147-A177-3AD203B41FA5}">
                      <a16:colId xmlns:a16="http://schemas.microsoft.com/office/drawing/2014/main" val="997328610"/>
                    </a:ext>
                  </a:extLst>
                </a:gridCol>
                <a:gridCol w="401288">
                  <a:extLst>
                    <a:ext uri="{9D8B030D-6E8A-4147-A177-3AD203B41FA5}">
                      <a16:colId xmlns:a16="http://schemas.microsoft.com/office/drawing/2014/main" val="1017986849"/>
                    </a:ext>
                  </a:extLst>
                </a:gridCol>
                <a:gridCol w="401288">
                  <a:extLst>
                    <a:ext uri="{9D8B030D-6E8A-4147-A177-3AD203B41FA5}">
                      <a16:colId xmlns:a16="http://schemas.microsoft.com/office/drawing/2014/main" val="1223799549"/>
                    </a:ext>
                  </a:extLst>
                </a:gridCol>
                <a:gridCol w="401288">
                  <a:extLst>
                    <a:ext uri="{9D8B030D-6E8A-4147-A177-3AD203B41FA5}">
                      <a16:colId xmlns:a16="http://schemas.microsoft.com/office/drawing/2014/main" val="3748884892"/>
                    </a:ext>
                  </a:extLst>
                </a:gridCol>
              </a:tblGrid>
              <a:tr h="175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line_code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TH_08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ISI_08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HA_08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TS_08L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FU_08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TS_07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TS_09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ISA_08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TS_08E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27946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117.5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6149184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146679274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28730389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141.5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481685914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410081819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1469607625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516811172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229575076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641429672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142.5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556096955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20846536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500396892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1506719675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853388927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519768197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4092041841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268255072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326149431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447852510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02547779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Line117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2764186221"/>
                  </a:ext>
                </a:extLst>
              </a:tr>
              <a:tr h="1693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Line118</a:t>
                      </a: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69" marR="8769" marT="8769" marB="0" anchor="b"/>
                </a:tc>
                <a:extLst>
                  <a:ext uri="{0D108BD9-81ED-4DB2-BD59-A6C34878D82A}">
                    <a16:rowId xmlns:a16="http://schemas.microsoft.com/office/drawing/2014/main" val="398855783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6105144" y="1076758"/>
            <a:ext cx="1938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LbE</a:t>
            </a:r>
            <a:r>
              <a:rPr lang="en-US" sz="200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table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33544" y="5934456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" y="1481328"/>
            <a:ext cx="804672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1248" y="2291125"/>
            <a:ext cx="7598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are environments grouped based on genotype by environment interactions (G × E)?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Inputs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834896" y="6214751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19272"/>
              </p:ext>
            </p:extLst>
          </p:nvPr>
        </p:nvGraphicFramePr>
        <p:xfrm>
          <a:off x="1417316" y="1185553"/>
          <a:ext cx="5916170" cy="4977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617">
                  <a:extLst>
                    <a:ext uri="{9D8B030D-6E8A-4147-A177-3AD203B41FA5}">
                      <a16:colId xmlns:a16="http://schemas.microsoft.com/office/drawing/2014/main" val="3294418776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3719168163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1112974086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1490392119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262816662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3466175312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525743028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2745866543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3099556083"/>
                    </a:ext>
                  </a:extLst>
                </a:gridCol>
                <a:gridCol w="591617">
                  <a:extLst>
                    <a:ext uri="{9D8B030D-6E8A-4147-A177-3AD203B41FA5}">
                      <a16:colId xmlns:a16="http://schemas.microsoft.com/office/drawing/2014/main" val="236495176"/>
                    </a:ext>
                  </a:extLst>
                </a:gridCol>
              </a:tblGrid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line_code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TH_08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ISI_08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HA_08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TS_08L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FU_08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TS_07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TS_09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>
                          <a:effectLst/>
                        </a:rPr>
                        <a:t>ISA_08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TS_08E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040502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4.540256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3.571022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1.785262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1.397727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-2.53574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-2.53977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-0.98296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-1.36932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-3.86648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2842591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0.706923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-3.26231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-3.04807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2.064393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4.130924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-1.87311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2.183712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-0.70265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-0.19981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019908993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-12.6157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-14.347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-19.1327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-5.02028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1.04625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7.042219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13.59904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13.71267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15.71551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90679599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-8.81864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-10.9466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-12.7324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-2.61991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-1.05338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7.442589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8.499407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8.613044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11.61588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701567105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3.168085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3.242544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-2.54322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5.569248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1.135779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1.131748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-4.31143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-0.6978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-6.69496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870020350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-6.57085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-6.54009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-6.32585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-3.71338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-2.64685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4.849116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6.405934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5.01957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9.522411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40771929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1.595812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-1.87342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2.840818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-1.04672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-0.48019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5.015782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0.0726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-2.81376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-3.31092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175957337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-3.07085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-3.04009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0.674151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-2.21338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-3.14685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1.849116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2.905934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2.01957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4.022411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929772582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-6.45974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-4.42898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-3.71474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2.397727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4.464258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-0.03977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3.517045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2.630681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1.633522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204926409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1.095812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8.126578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10.84082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2.953282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4.019813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-9.98422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-4.9274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-8.31376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-3.81092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829034004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-11.5153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-10.4845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-10.2703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2.342171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4.908702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5.404671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8.461489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4.075126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7.077967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802002757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-2.34863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-0.81787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-1.10363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4.008838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1.575369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0.571338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-0.37184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-1.75821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0.244633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98809540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-0.47638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0.635602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-3.65016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-1.03769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0.028838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3.524807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3.081625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-1.30474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-0.8019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285295373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2.040256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1.071022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-1.71474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-1.60227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0.964258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0.460227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0.017045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-1.36932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0.133522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179201331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0.435928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-1.72844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-1.5142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3.598268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1.664799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-0.33923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-0.78241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-1.16878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-0.16594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982461889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2.095812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0.626578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-2.65918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2.453282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-0.98019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1.515782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-2.4274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-1.31376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0.689078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021207245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6.373589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6.404355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8.118596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2.73106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2.297591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-3.70644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-6.64962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-6.53599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-9.03314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04253141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-7.90419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-3.37342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-3.65918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-2.54672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-2.48019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-0.98422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7.5726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6.186237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7.189078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113412215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-7.23752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-2.70676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-7.99252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-2.38005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-2.31352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2.682449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5.739267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6.852903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7.355744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137744497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-3.62641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-2.09564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-4.3814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2.23106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8.297591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1.29356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-0.14962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-0.53599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-1.03314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93211214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-16.4597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-14.429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-16.2147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-1.60227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1.964258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3.960227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13.01704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13.13068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16.63352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915424599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11.20692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8.737689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10.95193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0.064393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-3.36908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-3.87311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-7.81629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-8.20265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-7.69981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060766714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-14.9597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-11.929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-15.2147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1.397727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4.464258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8.460227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9.517045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7.130681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11.13352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622655048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-3.86397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-3.00345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-0.78921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-3.17675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-6.61021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4.885755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2.942573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1.056209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8.55905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184372285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5.984701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6.015467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8.229707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5.342171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0.408702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-5.09533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-6.53851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-5.92487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-8.42203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844560155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-6.29308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-4.26231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-5.54807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4.564393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8.130924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1.626893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3.183712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1.797348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-3.19981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164150355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2.484701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0.015467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-0.27029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-3.65783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-4.0913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0.404671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0.461489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0.575126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4.077967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787774597"/>
                  </a:ext>
                </a:extLst>
              </a:tr>
              <a:tr h="171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Line123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2.262478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-1.20676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-1.99252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-3.88005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-4.31352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1.682449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1.739267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1.852903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3.855744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265189824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837432" y="589894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GbE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7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6" y="1142996"/>
            <a:ext cx="4983484" cy="49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9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692</Words>
  <Application>Microsoft Office PowerPoint</Application>
  <PresentationFormat>On-screen Show (4:3)</PresentationFormat>
  <Paragraphs>537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17</cp:revision>
  <dcterms:created xsi:type="dcterms:W3CDTF">2020-11-02T20:11:53Z</dcterms:created>
  <dcterms:modified xsi:type="dcterms:W3CDTF">2020-11-05T16:38:53Z</dcterms:modified>
</cp:coreProperties>
</file>