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5" r:id="rId5"/>
    <p:sldId id="266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tp://ftp.ncdc.noaa.gov/pub/data/ghcn/daily/by_ye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560" y="2501884"/>
            <a:ext cx="7699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CERIS or </a:t>
            </a:r>
            <a:r>
              <a:rPr lang="en-US" sz="3600" b="1" dirty="0" smtClean="0">
                <a:latin typeface="Arial Black" panose="020B0A04020102020204" pitchFamily="34" charset="0"/>
              </a:rPr>
              <a:t>critical environmental </a:t>
            </a:r>
            <a:r>
              <a:rPr lang="en-US" sz="3600" b="1" dirty="0" err="1" smtClean="0">
                <a:latin typeface="Arial Black" panose="020B0A04020102020204" pitchFamily="34" charset="0"/>
              </a:rPr>
              <a:t>regressor</a:t>
            </a:r>
            <a:r>
              <a:rPr lang="en-US" sz="3600" b="1" dirty="0" smtClean="0">
                <a:latin typeface="Arial Black" panose="020B0A04020102020204" pitchFamily="34" charset="0"/>
              </a:rPr>
              <a:t> through informed search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2376" y="2141773"/>
            <a:ext cx="7598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do we find an environmental determinant underlying G×E?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76" y="589895"/>
            <a:ext cx="2258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Justification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7320" y="3776472"/>
            <a:ext cx="6537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“In the absence of explicit environmental information, </a:t>
            </a:r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biological quality of an environment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can be reflected in an average performance of all genotypes in that environment.”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7320" y="1898904"/>
            <a:ext cx="6537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“While the majority of research on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G×E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has concentrated upon the development of analytical methodologies for quantifying their magnitude, some workers have attempted to define the </a:t>
            </a:r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causes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physiological basis of the G×E interactions.”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0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9244" y="6073954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952" y="1294167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84320" y="1294505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4320" y="3687185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4777" y="4156472"/>
            <a:ext cx="539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DengXian"/>
                <a:cs typeface="Times New Roman" panose="02020603050405020304" pitchFamily="18" charset="0"/>
                <a:hlinkClick r:id="rId2"/>
              </a:rPr>
              <a:t>ftp://ftp.ncdc.noaa.gov/pub/data/ghcn/daily/by_year/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34840" y="4560362"/>
            <a:ext cx="4553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2010.csv.gz</a:t>
            </a:r>
            <a:r>
              <a:rPr lang="en-US" sz="1600" dirty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2011.csv.gz, </a:t>
            </a:r>
            <a:r>
              <a:rPr lang="en-US" sz="16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2012.csv.gz, </a:t>
            </a:r>
          </a:p>
          <a:p>
            <a:r>
              <a:rPr lang="en-US" sz="16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2013.csv.gz,</a:t>
            </a:r>
            <a:r>
              <a:rPr lang="en-US" sz="1600" dirty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2014.csv.gz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4639"/>
              </p:ext>
            </p:extLst>
          </p:nvPr>
        </p:nvGraphicFramePr>
        <p:xfrm>
          <a:off x="809244" y="1659340"/>
          <a:ext cx="2938731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755">
                  <a:extLst>
                    <a:ext uri="{9D8B030D-6E8A-4147-A177-3AD203B41FA5}">
                      <a16:colId xmlns:a16="http://schemas.microsoft.com/office/drawing/2014/main" val="1383871669"/>
                    </a:ext>
                  </a:extLst>
                </a:gridCol>
                <a:gridCol w="604755">
                  <a:extLst>
                    <a:ext uri="{9D8B030D-6E8A-4147-A177-3AD203B41FA5}">
                      <a16:colId xmlns:a16="http://schemas.microsoft.com/office/drawing/2014/main" val="3360465251"/>
                    </a:ext>
                  </a:extLst>
                </a:gridCol>
                <a:gridCol w="604755">
                  <a:extLst>
                    <a:ext uri="{9D8B030D-6E8A-4147-A177-3AD203B41FA5}">
                      <a16:colId xmlns:a16="http://schemas.microsoft.com/office/drawing/2014/main" val="205272424"/>
                    </a:ext>
                  </a:extLst>
                </a:gridCol>
                <a:gridCol w="519711">
                  <a:extLst>
                    <a:ext uri="{9D8B030D-6E8A-4147-A177-3AD203B41FA5}">
                      <a16:colId xmlns:a16="http://schemas.microsoft.com/office/drawing/2014/main" val="2702987525"/>
                    </a:ext>
                  </a:extLst>
                </a:gridCol>
                <a:gridCol w="604755">
                  <a:extLst>
                    <a:ext uri="{9D8B030D-6E8A-4147-A177-3AD203B41FA5}">
                      <a16:colId xmlns:a16="http://schemas.microsoft.com/office/drawing/2014/main" val="2175832675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env_code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pop_code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line_code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FTdap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 err="1">
                          <a:effectLst/>
                        </a:rPr>
                        <a:t>FTgdd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0168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58.1071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1544.069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95364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59.2582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1575.221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4869704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56.1885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1492.151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106514185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56.1885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1492.151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19855205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63.0955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1671.44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937531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53.1187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1409.773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222711557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55.8047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1480.729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20479422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56.1885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1492.151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32868627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58.8745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1565.529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133866565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55.8047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1480.729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7121766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56.1885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1491.113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53909594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59.642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1586.297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80479574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58.1071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1544.069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24957183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56.5722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1502.535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157575179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55.421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1470.345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64697156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54.6536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1448.539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42429456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58.8745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1564.837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1265291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56.9559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1512.918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331575429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58.1071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1544.069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29793373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56.1885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1492.151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362938245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58.1071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1543.723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20683873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54.6536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1448.539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/>
                </a:tc>
                <a:extLst>
                  <a:ext uri="{0D108BD9-81ED-4DB2-BD59-A6C34878D82A}">
                    <a16:rowId xmlns:a16="http://schemas.microsoft.com/office/drawing/2014/main" val="316922805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92378"/>
              </p:ext>
            </p:extLst>
          </p:nvPr>
        </p:nvGraphicFramePr>
        <p:xfrm>
          <a:off x="4227447" y="1659340"/>
          <a:ext cx="430530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93">
                  <a:extLst>
                    <a:ext uri="{9D8B030D-6E8A-4147-A177-3AD203B41FA5}">
                      <a16:colId xmlns:a16="http://schemas.microsoft.com/office/drawing/2014/main" val="25804487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686702542"/>
                    </a:ext>
                  </a:extLst>
                </a:gridCol>
                <a:gridCol w="417334">
                  <a:extLst>
                    <a:ext uri="{9D8B030D-6E8A-4147-A177-3AD203B41FA5}">
                      <a16:colId xmlns:a16="http://schemas.microsoft.com/office/drawing/2014/main" val="1411368401"/>
                    </a:ext>
                  </a:extLst>
                </a:gridCol>
                <a:gridCol w="533007">
                  <a:extLst>
                    <a:ext uri="{9D8B030D-6E8A-4147-A177-3AD203B41FA5}">
                      <a16:colId xmlns:a16="http://schemas.microsoft.com/office/drawing/2014/main" val="2144831487"/>
                    </a:ext>
                  </a:extLst>
                </a:gridCol>
                <a:gridCol w="850273">
                  <a:extLst>
                    <a:ext uri="{9D8B030D-6E8A-4147-A177-3AD203B41FA5}">
                      <a16:colId xmlns:a16="http://schemas.microsoft.com/office/drawing/2014/main" val="241484719"/>
                    </a:ext>
                  </a:extLst>
                </a:gridCol>
                <a:gridCol w="609151">
                  <a:extLst>
                    <a:ext uri="{9D8B030D-6E8A-4147-A177-3AD203B41FA5}">
                      <a16:colId xmlns:a16="http://schemas.microsoft.com/office/drawing/2014/main" val="3667360620"/>
                    </a:ext>
                  </a:extLst>
                </a:gridCol>
                <a:gridCol w="609151">
                  <a:extLst>
                    <a:ext uri="{9D8B030D-6E8A-4147-A177-3AD203B41FA5}">
                      <a16:colId xmlns:a16="http://schemas.microsoft.com/office/drawing/2014/main" val="24438035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env_notes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env_code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lat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lon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PlantingDate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TrialYear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Location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658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-66.796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2010-12-04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1401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-66.796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2011-12-12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62294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KS11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39.184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-96.572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2011-06-08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6288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KS12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39.184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-96.572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2012-06-07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60836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IA13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42.031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-93.632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2013-06-05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30188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IA14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42.031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-93.632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2014-06-10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4471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PR14S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-66.796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2014-06-05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231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4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3232" y="459727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34507" y="5663818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76419"/>
              </p:ext>
            </p:extLst>
          </p:nvPr>
        </p:nvGraphicFramePr>
        <p:xfrm>
          <a:off x="1134507" y="1301596"/>
          <a:ext cx="6637242" cy="437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485">
                  <a:extLst>
                    <a:ext uri="{9D8B030D-6E8A-4147-A177-3AD203B41FA5}">
                      <a16:colId xmlns:a16="http://schemas.microsoft.com/office/drawing/2014/main" val="2876030781"/>
                    </a:ext>
                  </a:extLst>
                </a:gridCol>
                <a:gridCol w="556485">
                  <a:extLst>
                    <a:ext uri="{9D8B030D-6E8A-4147-A177-3AD203B41FA5}">
                      <a16:colId xmlns:a16="http://schemas.microsoft.com/office/drawing/2014/main" val="1897035813"/>
                    </a:ext>
                  </a:extLst>
                </a:gridCol>
                <a:gridCol w="443449">
                  <a:extLst>
                    <a:ext uri="{9D8B030D-6E8A-4147-A177-3AD203B41FA5}">
                      <a16:colId xmlns:a16="http://schemas.microsoft.com/office/drawing/2014/main" val="87804250"/>
                    </a:ext>
                  </a:extLst>
                </a:gridCol>
                <a:gridCol w="486924">
                  <a:extLst>
                    <a:ext uri="{9D8B030D-6E8A-4147-A177-3AD203B41FA5}">
                      <a16:colId xmlns:a16="http://schemas.microsoft.com/office/drawing/2014/main" val="4277341317"/>
                    </a:ext>
                  </a:extLst>
                </a:gridCol>
                <a:gridCol w="776760">
                  <a:extLst>
                    <a:ext uri="{9D8B030D-6E8A-4147-A177-3AD203B41FA5}">
                      <a16:colId xmlns:a16="http://schemas.microsoft.com/office/drawing/2014/main" val="1263184911"/>
                    </a:ext>
                  </a:extLst>
                </a:gridCol>
                <a:gridCol w="556485">
                  <a:extLst>
                    <a:ext uri="{9D8B030D-6E8A-4147-A177-3AD203B41FA5}">
                      <a16:colId xmlns:a16="http://schemas.microsoft.com/office/drawing/2014/main" val="4259767045"/>
                    </a:ext>
                  </a:extLst>
                </a:gridCol>
                <a:gridCol w="556485">
                  <a:extLst>
                    <a:ext uri="{9D8B030D-6E8A-4147-A177-3AD203B41FA5}">
                      <a16:colId xmlns:a16="http://schemas.microsoft.com/office/drawing/2014/main" val="1509305501"/>
                    </a:ext>
                  </a:extLst>
                </a:gridCol>
                <a:gridCol w="556485">
                  <a:extLst>
                    <a:ext uri="{9D8B030D-6E8A-4147-A177-3AD203B41FA5}">
                      <a16:colId xmlns:a16="http://schemas.microsoft.com/office/drawing/2014/main" val="1882117245"/>
                    </a:ext>
                  </a:extLst>
                </a:gridCol>
                <a:gridCol w="556485">
                  <a:extLst>
                    <a:ext uri="{9D8B030D-6E8A-4147-A177-3AD203B41FA5}">
                      <a16:colId xmlns:a16="http://schemas.microsoft.com/office/drawing/2014/main" val="1502181788"/>
                    </a:ext>
                  </a:extLst>
                </a:gridCol>
                <a:gridCol w="556485">
                  <a:extLst>
                    <a:ext uri="{9D8B030D-6E8A-4147-A177-3AD203B41FA5}">
                      <a16:colId xmlns:a16="http://schemas.microsoft.com/office/drawing/2014/main" val="3267521534"/>
                    </a:ext>
                  </a:extLst>
                </a:gridCol>
                <a:gridCol w="556485">
                  <a:extLst>
                    <a:ext uri="{9D8B030D-6E8A-4147-A177-3AD203B41FA5}">
                      <a16:colId xmlns:a16="http://schemas.microsoft.com/office/drawing/2014/main" val="581042137"/>
                    </a:ext>
                  </a:extLst>
                </a:gridCol>
                <a:gridCol w="478229">
                  <a:extLst>
                    <a:ext uri="{9D8B030D-6E8A-4147-A177-3AD203B41FA5}">
                      <a16:colId xmlns:a16="http://schemas.microsoft.com/office/drawing/2014/main" val="1231617603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env_code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Tmax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Tmin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DL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GDD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DTR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PTT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PTR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PTD1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PTD2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effectLst/>
                        </a:rPr>
                        <a:t>PTS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6997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69.8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11.88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15.12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320.76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2.272727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171.072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1.212121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312980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841802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24.3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12.4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289.17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2.042017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278.46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1.966387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492412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834890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26.1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310.068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2.19697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277.992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1.969697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502647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5836092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16.03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331.173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2.350463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149.562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1.0615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276592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3864567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352.539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2.502106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149.562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1.0615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282983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5114859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352.539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2.502106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192.294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1.364785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363835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2319133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352.539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2.502106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149.562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1.0615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282983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3816642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26.1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309.285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2.202532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191.97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1.367089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346231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5101079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352.539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2.502106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192.294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1.364785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363835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5543504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69.8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16.95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341.28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2.43038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213.3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1.518987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398351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8334215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18.75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362.61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2.582278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170.64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1.21519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325960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752890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351.945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2.506329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149.31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1.063291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282030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8666341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16.97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340.704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2.434489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127.764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0.912933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238204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42073674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69.8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15.15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2.278481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170.64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1.21519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311401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7711865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24.3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12.47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287.469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2.0541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234.234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1.673711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411769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2404546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69.8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16.05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330.615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2.35443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191.97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1.367089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354421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9418957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82.4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15.17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319.41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2.282333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127.764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0.912933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232763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79723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26.1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309.285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2.202532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234.63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1.670886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423172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40471174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69.8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15.17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319.41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2.282333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170.352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1.217244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310351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8033776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16.95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341.28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2.43038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127.98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0.911392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239010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2097616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276.822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1.978022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255.528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1.825866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443761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33926383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13.35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298.62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2.126582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255.96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1.822785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456182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4307098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66.2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13.37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298.116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2.130178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212.94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1.521555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378870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14564897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PR11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20101227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87.8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75.2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11.85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19.65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373.275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2.658228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149.31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1.063291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288400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/>
                </a:tc>
                <a:extLst>
                  <a:ext uri="{0D108BD9-81ED-4DB2-BD59-A6C34878D82A}">
                    <a16:rowId xmlns:a16="http://schemas.microsoft.com/office/drawing/2014/main" val="248140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3460" y="5432406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3232" y="459727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65765"/>
              </p:ext>
            </p:extLst>
          </p:nvPr>
        </p:nvGraphicFramePr>
        <p:xfrm>
          <a:off x="1077468" y="1505071"/>
          <a:ext cx="69342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21">
                  <a:extLst>
                    <a:ext uri="{9D8B030D-6E8A-4147-A177-3AD203B41FA5}">
                      <a16:colId xmlns:a16="http://schemas.microsoft.com/office/drawing/2014/main" val="443381995"/>
                    </a:ext>
                  </a:extLst>
                </a:gridCol>
                <a:gridCol w="609321">
                  <a:extLst>
                    <a:ext uri="{9D8B030D-6E8A-4147-A177-3AD203B41FA5}">
                      <a16:colId xmlns:a16="http://schemas.microsoft.com/office/drawing/2014/main" val="4034774426"/>
                    </a:ext>
                  </a:extLst>
                </a:gridCol>
                <a:gridCol w="558544">
                  <a:extLst>
                    <a:ext uri="{9D8B030D-6E8A-4147-A177-3AD203B41FA5}">
                      <a16:colId xmlns:a16="http://schemas.microsoft.com/office/drawing/2014/main" val="2778589883"/>
                    </a:ext>
                  </a:extLst>
                </a:gridCol>
                <a:gridCol w="533156">
                  <a:extLst>
                    <a:ext uri="{9D8B030D-6E8A-4147-A177-3AD203B41FA5}">
                      <a16:colId xmlns:a16="http://schemas.microsoft.com/office/drawing/2014/main" val="1788007545"/>
                    </a:ext>
                  </a:extLst>
                </a:gridCol>
                <a:gridCol w="444297">
                  <a:extLst>
                    <a:ext uri="{9D8B030D-6E8A-4147-A177-3AD203B41FA5}">
                      <a16:colId xmlns:a16="http://schemas.microsoft.com/office/drawing/2014/main" val="2121640151"/>
                    </a:ext>
                  </a:extLst>
                </a:gridCol>
                <a:gridCol w="609321">
                  <a:extLst>
                    <a:ext uri="{9D8B030D-6E8A-4147-A177-3AD203B41FA5}">
                      <a16:colId xmlns:a16="http://schemas.microsoft.com/office/drawing/2014/main" val="3388749491"/>
                    </a:ext>
                  </a:extLst>
                </a:gridCol>
                <a:gridCol w="609321">
                  <a:extLst>
                    <a:ext uri="{9D8B030D-6E8A-4147-A177-3AD203B41FA5}">
                      <a16:colId xmlns:a16="http://schemas.microsoft.com/office/drawing/2014/main" val="1550736408"/>
                    </a:ext>
                  </a:extLst>
                </a:gridCol>
                <a:gridCol w="609321">
                  <a:extLst>
                    <a:ext uri="{9D8B030D-6E8A-4147-A177-3AD203B41FA5}">
                      <a16:colId xmlns:a16="http://schemas.microsoft.com/office/drawing/2014/main" val="2595108841"/>
                    </a:ext>
                  </a:extLst>
                </a:gridCol>
                <a:gridCol w="609321">
                  <a:extLst>
                    <a:ext uri="{9D8B030D-6E8A-4147-A177-3AD203B41FA5}">
                      <a16:colId xmlns:a16="http://schemas.microsoft.com/office/drawing/2014/main" val="3762106801"/>
                    </a:ext>
                  </a:extLst>
                </a:gridCol>
                <a:gridCol w="609321">
                  <a:extLst>
                    <a:ext uri="{9D8B030D-6E8A-4147-A177-3AD203B41FA5}">
                      <a16:colId xmlns:a16="http://schemas.microsoft.com/office/drawing/2014/main" val="3153845702"/>
                    </a:ext>
                  </a:extLst>
                </a:gridCol>
                <a:gridCol w="609321">
                  <a:extLst>
                    <a:ext uri="{9D8B030D-6E8A-4147-A177-3AD203B41FA5}">
                      <a16:colId xmlns:a16="http://schemas.microsoft.com/office/drawing/2014/main" val="2799611209"/>
                    </a:ext>
                  </a:extLst>
                </a:gridCol>
                <a:gridCol w="523635">
                  <a:extLst>
                    <a:ext uri="{9D8B030D-6E8A-4147-A177-3AD203B41FA5}">
                      <a16:colId xmlns:a16="http://schemas.microsoft.com/office/drawing/2014/main" val="1058128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pop_code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Day_Start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Day_End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window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R_DL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R_GDD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R_DTR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rgbClr val="FF0000"/>
                          </a:solidFill>
                          <a:effectLst/>
                        </a:rPr>
                        <a:t>R_PTT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R_PTR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R_PTD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effectLst/>
                        </a:rPr>
                        <a:t>R_PTD2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R_PTS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78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0.9965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6431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0.9963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0.3999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9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0.9962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69916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0.9961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63232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0.9958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0.6972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228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91592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9057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61035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943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2840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0.3412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81619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0.9952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9857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0.9952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66807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12473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0.5706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0.3968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99044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0.9951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0.3841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18619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0.9948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0.3677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4000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0.9947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86853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0.5986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0.9947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0.2781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0.8018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499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8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3232" y="459727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21" y="1212913"/>
            <a:ext cx="5619750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5387"/>
          <a:stretch/>
        </p:blipFill>
        <p:spPr>
          <a:xfrm>
            <a:off x="1531844" y="3944499"/>
            <a:ext cx="2340359" cy="2288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942" y="4032185"/>
            <a:ext cx="2553381" cy="23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829</Words>
  <Application>Microsoft Office PowerPoint</Application>
  <PresentationFormat>On-screen Show (4:3)</PresentationFormat>
  <Paragraphs>730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DengXian</vt:lpstr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23</cp:revision>
  <dcterms:created xsi:type="dcterms:W3CDTF">2020-11-02T20:11:53Z</dcterms:created>
  <dcterms:modified xsi:type="dcterms:W3CDTF">2020-11-06T19:41:46Z</dcterms:modified>
</cp:coreProperties>
</file>