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9" r:id="rId4"/>
    <p:sldId id="270" r:id="rId5"/>
    <p:sldId id="257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41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6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7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9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6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6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8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1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6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6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7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8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51560" y="2501884"/>
            <a:ext cx="6839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 Black" panose="020B0A04020102020204" pitchFamily="34" charset="0"/>
              </a:rPr>
              <a:t>JGRA: Joint genomic regression analysis</a:t>
            </a:r>
            <a:endParaRPr lang="en-US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63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399905"/>
              </p:ext>
            </p:extLst>
          </p:nvPr>
        </p:nvGraphicFramePr>
        <p:xfrm>
          <a:off x="1452742" y="1253877"/>
          <a:ext cx="5489616" cy="4824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6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2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62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62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62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3035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Tested environments</a:t>
                      </a:r>
                      <a:endParaRPr lang="en-US" sz="1800" b="1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Untested environments</a:t>
                      </a:r>
                      <a:endParaRPr lang="en-US" sz="1800" b="1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035"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vert="vert27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b="1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E1</a:t>
                      </a:r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E2</a:t>
                      </a:r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E3</a:t>
                      </a:r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En-1</a:t>
                      </a:r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03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Tested genotypes</a:t>
                      </a:r>
                      <a:endParaRPr lang="en-US" sz="1800" b="1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vert="vert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G1</a:t>
                      </a:r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700" b="1" u="none" strike="noStrike" kern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700" b="1" u="none" strike="noStrike" kern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700" b="1" u="none" strike="noStrike" kern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0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</a:t>
                      </a:r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700" b="1" u="none" strike="noStrike" kern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700" b="1" u="none" strike="noStrike" kern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700" b="1" u="none" strike="noStrike" kern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0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G3</a:t>
                      </a:r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700" b="1" u="none" strike="noStrike" kern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700" b="1" u="none" strike="noStrike" kern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700" b="1" u="none" strike="noStrike" kern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03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Untested genotypes</a:t>
                      </a:r>
                      <a:endParaRPr lang="en-US" sz="1800" b="1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vert="vert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30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Gm-1</a:t>
                      </a:r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30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Gm</a:t>
                      </a:r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59457" y="6215938"/>
            <a:ext cx="367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Genotype/Phenotype/Environment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90981" y="4271730"/>
            <a:ext cx="2053564" cy="18144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835230" y="4271950"/>
            <a:ext cx="2053564" cy="18144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888794" y="2433395"/>
            <a:ext cx="2053564" cy="18144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2804106">
            <a:off x="4690401" y="4174660"/>
            <a:ext cx="429768" cy="275860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3558889" y="2648588"/>
            <a:ext cx="654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rial Black" panose="020B0A04020102020204" pitchFamily="34" charset="0"/>
              </a:rPr>
              <a:t>1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598104" y="2647821"/>
            <a:ext cx="654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rial Black" panose="020B0A04020102020204" pitchFamily="34" charset="0"/>
              </a:rPr>
              <a:t>2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558889" y="4686449"/>
            <a:ext cx="654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rial Black" panose="020B0A04020102020204" pitchFamily="34" charset="0"/>
              </a:rPr>
              <a:t>3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607702" y="4690787"/>
            <a:ext cx="654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rial Black" panose="020B0A04020102020204" pitchFamily="34" charset="0"/>
              </a:rPr>
              <a:t>4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22376" y="589895"/>
            <a:ext cx="1938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Question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0935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2376" y="589895"/>
            <a:ext cx="1938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Inputs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844830" y="1908417"/>
            <a:ext cx="73918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File1: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9Env_meta_table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is for splitting environments, such as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leave-one-environment out prediction or first-year-predicting-next-year.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4830" y="3023616"/>
            <a:ext cx="71836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File2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FTdap_envMeanPara_9_50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is for connecting tested environments and untested environments with environmental index.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44830" y="4138815"/>
            <a:ext cx="6135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File3: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LbE_table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includes phenotypes in all environments.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4830" y="4977015"/>
            <a:ext cx="5519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File4: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Genotype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includes all the marker information.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44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40664" y="267703"/>
            <a:ext cx="1399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Outputs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740664" y="1303379"/>
            <a:ext cx="33281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Sheet1: observed and predicted values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30786" y="1303379"/>
            <a:ext cx="33281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Sheet2: within-environment correlations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30786" y="3974079"/>
            <a:ext cx="23408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Sheet3: cross-environment correlations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07208" y="344646"/>
            <a:ext cx="19367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Result_Norm_1.4.xlsx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35296" y="344645"/>
            <a:ext cx="20553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Result_Marker_1.4.xlsx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949398"/>
              </p:ext>
            </p:extLst>
          </p:nvPr>
        </p:nvGraphicFramePr>
        <p:xfrm>
          <a:off x="4970863" y="1611156"/>
          <a:ext cx="3048000" cy="209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28016516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2770831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38197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4050359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ISI_08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HA_08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TS_08L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8380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0.5922543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0.58502262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0.49866311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0.56156917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81169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0.56937525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0.59267775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0.49358454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0.55625184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1627505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0.57859655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0.58618999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0.50418934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0.54753363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7080077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0.57343453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0.60134387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0.51063541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0.57551005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077513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0.5597082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0.6120975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0.48913177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0.58538108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6974847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0.54013422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0.57947093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0.46272215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0.5806409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0482239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0.53807079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0.61466729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0.49890345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0.58467227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5251140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0.56321317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0.61336951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0.49009302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0.55965896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126328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0.55737166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0.59994184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0.48496027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0.55898164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500664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0.55227558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0.59354457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0.47690906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0.58583055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9114992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904045"/>
              </p:ext>
            </p:extLst>
          </p:nvPr>
        </p:nvGraphicFramePr>
        <p:xfrm>
          <a:off x="4970863" y="4497299"/>
          <a:ext cx="7620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60057559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0.89425241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3985548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0.89607746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6303121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0.89584814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9444254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0.89610903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3548575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0.8954539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8623187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0.89357916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888398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0.89534225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883292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0.89665394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8440254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0.89628508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7027049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0.89578465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5848805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463582"/>
              </p:ext>
            </p:extLst>
          </p:nvPr>
        </p:nvGraphicFramePr>
        <p:xfrm>
          <a:off x="921004" y="1798404"/>
          <a:ext cx="2784856" cy="4351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6214">
                  <a:extLst>
                    <a:ext uri="{9D8B030D-6E8A-4147-A177-3AD203B41FA5}">
                      <a16:colId xmlns:a16="http://schemas.microsoft.com/office/drawing/2014/main" val="3450637269"/>
                    </a:ext>
                  </a:extLst>
                </a:gridCol>
                <a:gridCol w="696214">
                  <a:extLst>
                    <a:ext uri="{9D8B030D-6E8A-4147-A177-3AD203B41FA5}">
                      <a16:colId xmlns:a16="http://schemas.microsoft.com/office/drawing/2014/main" val="1660479219"/>
                    </a:ext>
                  </a:extLst>
                </a:gridCol>
                <a:gridCol w="696214">
                  <a:extLst>
                    <a:ext uri="{9D8B030D-6E8A-4147-A177-3AD203B41FA5}">
                      <a16:colId xmlns:a16="http://schemas.microsoft.com/office/drawing/2014/main" val="2712065128"/>
                    </a:ext>
                  </a:extLst>
                </a:gridCol>
                <a:gridCol w="696214">
                  <a:extLst>
                    <a:ext uri="{9D8B030D-6E8A-4147-A177-3AD203B41FA5}">
                      <a16:colId xmlns:a16="http://schemas.microsoft.com/office/drawing/2014/main" val="1147452034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envir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03336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75.3209255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#FF0000FF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8918546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67.5930014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#FF0000FF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extLst>
                  <a:ext uri="{0D108BD9-81ED-4DB2-BD59-A6C34878D82A}">
                    <a16:rowId xmlns:a16="http://schemas.microsoft.com/office/drawing/2014/main" val="137197704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63.686181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#FF0000FF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extLst>
                  <a:ext uri="{0D108BD9-81ED-4DB2-BD59-A6C34878D82A}">
                    <a16:rowId xmlns:a16="http://schemas.microsoft.com/office/drawing/2014/main" val="139521086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79.1822116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#FF0000FF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extLst>
                  <a:ext uri="{0D108BD9-81ED-4DB2-BD59-A6C34878D82A}">
                    <a16:rowId xmlns:a16="http://schemas.microsoft.com/office/drawing/2014/main" val="373569705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65.3212178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#FF0000FF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extLst>
                  <a:ext uri="{0D108BD9-81ED-4DB2-BD59-A6C34878D82A}">
                    <a16:rowId xmlns:a16="http://schemas.microsoft.com/office/drawing/2014/main" val="170908299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65.7135997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#FF0000FF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extLst>
                  <a:ext uri="{0D108BD9-81ED-4DB2-BD59-A6C34878D82A}">
                    <a16:rowId xmlns:a16="http://schemas.microsoft.com/office/drawing/2014/main" val="331715932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62.3981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#FF0000FF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extLst>
                  <a:ext uri="{0D108BD9-81ED-4DB2-BD59-A6C34878D82A}">
                    <a16:rowId xmlns:a16="http://schemas.microsoft.com/office/drawing/2014/main" val="183771770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70.2530136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#FF0000FF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extLst>
                  <a:ext uri="{0D108BD9-81ED-4DB2-BD59-A6C34878D82A}">
                    <a16:rowId xmlns:a16="http://schemas.microsoft.com/office/drawing/2014/main" val="9369288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69.4166379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#FF0000FF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extLst>
                  <a:ext uri="{0D108BD9-81ED-4DB2-BD59-A6C34878D82A}">
                    <a16:rowId xmlns:a16="http://schemas.microsoft.com/office/drawing/2014/main" val="72034635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66.1592338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#FF0000FF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extLst>
                  <a:ext uri="{0D108BD9-81ED-4DB2-BD59-A6C34878D82A}">
                    <a16:rowId xmlns:a16="http://schemas.microsoft.com/office/drawing/2014/main" val="41682816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65.2693687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#FF0000FF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extLst>
                  <a:ext uri="{0D108BD9-81ED-4DB2-BD59-A6C34878D82A}">
                    <a16:rowId xmlns:a16="http://schemas.microsoft.com/office/drawing/2014/main" val="332855027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77.7170811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#FF0000FF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extLst>
                  <a:ext uri="{0D108BD9-81ED-4DB2-BD59-A6C34878D82A}">
                    <a16:rowId xmlns:a16="http://schemas.microsoft.com/office/drawing/2014/main" val="4997664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68.5139447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#FF0000FF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extLst>
                  <a:ext uri="{0D108BD9-81ED-4DB2-BD59-A6C34878D82A}">
                    <a16:rowId xmlns:a16="http://schemas.microsoft.com/office/drawing/2014/main" val="37272046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63.7813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#FF0000FF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extLst>
                  <a:ext uri="{0D108BD9-81ED-4DB2-BD59-A6C34878D82A}">
                    <a16:rowId xmlns:a16="http://schemas.microsoft.com/office/drawing/2014/main" val="285822258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62.8496444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#FF0000FF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extLst>
                  <a:ext uri="{0D108BD9-81ED-4DB2-BD59-A6C34878D82A}">
                    <a16:rowId xmlns:a16="http://schemas.microsoft.com/office/drawing/2014/main" val="342299484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74.4554519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#FF0000FF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extLst>
                  <a:ext uri="{0D108BD9-81ED-4DB2-BD59-A6C34878D82A}">
                    <a16:rowId xmlns:a16="http://schemas.microsoft.com/office/drawing/2014/main" val="226349504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75.0362063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#FF0000FF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extLst>
                  <a:ext uri="{0D108BD9-81ED-4DB2-BD59-A6C34878D82A}">
                    <a16:rowId xmlns:a16="http://schemas.microsoft.com/office/drawing/2014/main" val="392656779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76.1865975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#FF0000FF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extLst>
                  <a:ext uri="{0D108BD9-81ED-4DB2-BD59-A6C34878D82A}">
                    <a16:rowId xmlns:a16="http://schemas.microsoft.com/office/drawing/2014/main" val="260850337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59.4692132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#FF0000FF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extLst>
                  <a:ext uri="{0D108BD9-81ED-4DB2-BD59-A6C34878D82A}">
                    <a16:rowId xmlns:a16="http://schemas.microsoft.com/office/drawing/2014/main" val="22660809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73.0611287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#FF0000FF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extLst>
                  <a:ext uri="{0D108BD9-81ED-4DB2-BD59-A6C34878D82A}">
                    <a16:rowId xmlns:a16="http://schemas.microsoft.com/office/drawing/2014/main" val="128205309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72.8784189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#FF0000FF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extLst>
                  <a:ext uri="{0D108BD9-81ED-4DB2-BD59-A6C34878D82A}">
                    <a16:rowId xmlns:a16="http://schemas.microsoft.com/office/drawing/2014/main" val="328123629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64.6237371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#FF0000FF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extLst>
                  <a:ext uri="{0D108BD9-81ED-4DB2-BD59-A6C34878D82A}">
                    <a16:rowId xmlns:a16="http://schemas.microsoft.com/office/drawing/2014/main" val="277914702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77.946755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#FF0000FF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extLst>
                  <a:ext uri="{0D108BD9-81ED-4DB2-BD59-A6C34878D82A}">
                    <a16:rowId xmlns:a16="http://schemas.microsoft.com/office/drawing/2014/main" val="391394062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75.5999944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#FF0000FF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3" marR="8703" marT="8703" marB="0"/>
                </a:tc>
                <a:extLst>
                  <a:ext uri="{0D108BD9-81ED-4DB2-BD59-A6C34878D82A}">
                    <a16:rowId xmlns:a16="http://schemas.microsoft.com/office/drawing/2014/main" val="599722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40664" y="267703"/>
            <a:ext cx="1399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Outputs</a:t>
            </a:r>
            <a:endParaRPr lang="en-US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346" y="896106"/>
            <a:ext cx="5486411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0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40664" y="267703"/>
            <a:ext cx="1399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Outputs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498" y="1133850"/>
            <a:ext cx="5303526" cy="530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4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275</Words>
  <Application>Microsoft Office PowerPoint</Application>
  <PresentationFormat>On-screen Show (4:3)</PresentationFormat>
  <Paragraphs>199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Tingting [AGRON]</dc:creator>
  <cp:lastModifiedBy>Guo, Tingting [AGRON]</cp:lastModifiedBy>
  <cp:revision>26</cp:revision>
  <dcterms:created xsi:type="dcterms:W3CDTF">2020-11-02T20:11:53Z</dcterms:created>
  <dcterms:modified xsi:type="dcterms:W3CDTF">2020-11-06T18:01:05Z</dcterms:modified>
</cp:coreProperties>
</file>