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1735-0E08-4DD9-9F15-8C614C95D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723" y="206477"/>
            <a:ext cx="8261279" cy="1096899"/>
          </a:xfrm>
        </p:spPr>
        <p:txBody>
          <a:bodyPr/>
          <a:lstStyle/>
          <a:p>
            <a:r>
              <a:rPr lang="en-IN" sz="4000" dirty="0"/>
              <a:t>Data Redundancy Removal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7EE9A-719B-95C0-6568-99856B2074C2}"/>
              </a:ext>
            </a:extLst>
          </p:cNvPr>
          <p:cNvSpPr txBox="1"/>
          <p:nvPr/>
        </p:nvSpPr>
        <p:spPr>
          <a:xfrm>
            <a:off x="1012723" y="1612490"/>
            <a:ext cx="835741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       System Overview</a:t>
            </a:r>
          </a:p>
          <a:p>
            <a:endParaRPr lang="en-IN" sz="3200" dirty="0"/>
          </a:p>
          <a:p>
            <a:r>
              <a:rPr lang="en-US" sz="3200" dirty="0"/>
              <a:t>This system is designed to identify, classify, and prevent redundant data from entering a cloud database while ensuring only unique, verified data is stored</a:t>
            </a:r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9428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3ED97-1463-1DD6-644D-193AA20E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347AAC-EA09-4D4F-F1E4-92D86EC0B0B1}"/>
              </a:ext>
            </a:extLst>
          </p:cNvPr>
          <p:cNvSpPr txBox="1"/>
          <p:nvPr/>
        </p:nvSpPr>
        <p:spPr>
          <a:xfrm>
            <a:off x="771831" y="383458"/>
            <a:ext cx="91903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               Code</a:t>
            </a:r>
          </a:p>
          <a:p>
            <a:r>
              <a:rPr lang="en-IN" sz="2800" dirty="0"/>
              <a:t>graph LR</a:t>
            </a:r>
          </a:p>
          <a:p>
            <a:endParaRPr lang="en-IN" sz="2800" dirty="0"/>
          </a:p>
          <a:p>
            <a:r>
              <a:rPr lang="en-IN" sz="2800" dirty="0"/>
              <a:t>Client --&gt;|New Data| API[API Gateway]</a:t>
            </a:r>
          </a:p>
          <a:p>
            <a:r>
              <a:rPr lang="en-IN" sz="2800" dirty="0"/>
              <a:t>API --&gt; Validator[Validation Service] </a:t>
            </a:r>
          </a:p>
          <a:p>
            <a:r>
              <a:rPr lang="en-IN" sz="2800" dirty="0"/>
              <a:t>Validator --&gt;|Normalized Data|     </a:t>
            </a:r>
            <a:r>
              <a:rPr lang="en-IN" sz="2800" dirty="0" err="1"/>
              <a:t>RedundancyChecker</a:t>
            </a:r>
            <a:r>
              <a:rPr lang="en-IN" sz="2800" dirty="0"/>
              <a:t>[Redundancy Check Service] </a:t>
            </a:r>
            <a:r>
              <a:rPr lang="en-IN" sz="2800" dirty="0" err="1"/>
              <a:t>RedundancyChecker</a:t>
            </a:r>
            <a:r>
              <a:rPr lang="en-IN" sz="2800" dirty="0"/>
              <a:t> --&gt; DB[(Cloud Database)] </a:t>
            </a:r>
            <a:r>
              <a:rPr lang="en-IN" sz="2800" dirty="0" err="1"/>
              <a:t>RedundancyChecker</a:t>
            </a:r>
            <a:r>
              <a:rPr lang="en-IN" sz="2800" dirty="0"/>
              <a:t> --&gt;|Potential Duplicates|     </a:t>
            </a:r>
            <a:r>
              <a:rPr lang="en-IN" sz="2800" dirty="0" err="1"/>
              <a:t>ReviewQueue</a:t>
            </a:r>
            <a:r>
              <a:rPr lang="en-IN" sz="2800" dirty="0"/>
              <a:t>[Review Queue] </a:t>
            </a:r>
          </a:p>
          <a:p>
            <a:r>
              <a:rPr lang="en-IN" sz="2800" dirty="0" err="1"/>
              <a:t>ReviewQueue</a:t>
            </a:r>
            <a:r>
              <a:rPr lang="en-IN" sz="2800" dirty="0"/>
              <a:t> --&gt; </a:t>
            </a:r>
            <a:r>
              <a:rPr lang="en-IN" sz="2800" dirty="0" err="1"/>
              <a:t>AdminUI</a:t>
            </a:r>
            <a:r>
              <a:rPr lang="en-IN" sz="2800" dirty="0"/>
              <a:t>[Admin Interface]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51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F8A1-3361-CC35-B842-6AB09EE5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F3D496-DF3E-3F28-A825-72CD95088381}"/>
              </a:ext>
            </a:extLst>
          </p:cNvPr>
          <p:cNvSpPr txBox="1"/>
          <p:nvPr/>
        </p:nvSpPr>
        <p:spPr>
          <a:xfrm>
            <a:off x="771831" y="383458"/>
            <a:ext cx="91903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</a:t>
            </a:r>
            <a:r>
              <a:rPr lang="en-IN" sz="4400" dirty="0"/>
              <a:t>Monitoring and Metrics</a:t>
            </a:r>
          </a:p>
          <a:p>
            <a:endParaRPr lang="en-IN" sz="3200" dirty="0"/>
          </a:p>
          <a:p>
            <a:r>
              <a:rPr lang="en-US" sz="3200" dirty="0"/>
              <a:t>  .Redundancy detection rate</a:t>
            </a:r>
          </a:p>
          <a:p>
            <a:r>
              <a:rPr lang="en-US" sz="3200" dirty="0"/>
              <a:t>  .False positive/negative rates </a:t>
            </a:r>
          </a:p>
          <a:p>
            <a:r>
              <a:rPr lang="en-US" sz="3200" dirty="0"/>
              <a:t>  .Processing latency </a:t>
            </a:r>
          </a:p>
          <a:p>
            <a:r>
              <a:rPr lang="en-US" sz="3200" dirty="0"/>
              <a:t>  .Database storage savings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1202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5871-ECC3-497A-1425-A6697CD65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BB8C3-FCB5-39EF-F5BC-A8B8F32F2FB4}"/>
              </a:ext>
            </a:extLst>
          </p:cNvPr>
          <p:cNvSpPr txBox="1"/>
          <p:nvPr/>
        </p:nvSpPr>
        <p:spPr>
          <a:xfrm>
            <a:off x="1188925" y="2597269"/>
            <a:ext cx="9190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               </a:t>
            </a: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654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5FEBF-8E2B-35A7-B3F7-134A45A45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387337-2ED1-DC24-BDC9-27757F71F1F2}"/>
              </a:ext>
            </a:extLst>
          </p:cNvPr>
          <p:cNvSpPr txBox="1"/>
          <p:nvPr/>
        </p:nvSpPr>
        <p:spPr>
          <a:xfrm>
            <a:off x="884903" y="383458"/>
            <a:ext cx="87900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Core Components</a:t>
            </a:r>
          </a:p>
          <a:p>
            <a:endParaRPr lang="en-IN" sz="3200" dirty="0"/>
          </a:p>
          <a:p>
            <a:pPr marL="457200" indent="-457200">
              <a:buAutoNum type="arabicParenR"/>
            </a:pPr>
            <a:r>
              <a:rPr lang="en-IN" sz="2000" dirty="0"/>
              <a:t>Data Ingestion Layer </a:t>
            </a:r>
          </a:p>
          <a:p>
            <a:r>
              <a:rPr lang="en-IN" sz="2000" dirty="0"/>
              <a:t>Input Validation: Basic format and type checking</a:t>
            </a:r>
          </a:p>
          <a:p>
            <a:r>
              <a:rPr lang="en-IN" sz="2000" dirty="0"/>
              <a:t> Data Normalization: Standardizes data formats (dates, phone numbers, etc.) Temporary Storage: Holds incoming data for verification</a:t>
            </a:r>
          </a:p>
          <a:p>
            <a:endParaRPr lang="en-IN" sz="2000" dirty="0"/>
          </a:p>
          <a:p>
            <a:r>
              <a:rPr lang="en-IN" sz="2000" dirty="0"/>
              <a:t>2) Redundancy Detection Engine </a:t>
            </a:r>
          </a:p>
          <a:p>
            <a:r>
              <a:rPr lang="en-IN" sz="2000" dirty="0"/>
              <a:t>function </a:t>
            </a:r>
            <a:r>
              <a:rPr lang="en-IN" sz="2000" dirty="0" err="1"/>
              <a:t>checkForRedundancy</a:t>
            </a:r>
            <a:r>
              <a:rPr lang="en-IN" sz="2000" dirty="0"/>
              <a:t>(</a:t>
            </a:r>
            <a:r>
              <a:rPr lang="en-IN" sz="2000" dirty="0" err="1"/>
              <a:t>newData</a:t>
            </a:r>
            <a:r>
              <a:rPr lang="en-IN" sz="2000" dirty="0"/>
              <a:t>, </a:t>
            </a:r>
            <a:r>
              <a:rPr lang="en-IN" sz="2000" dirty="0" err="1"/>
              <a:t>existingData</a:t>
            </a:r>
            <a:r>
              <a:rPr lang="en-IN" sz="2000" dirty="0"/>
              <a:t>) { // Implement similarity thresholds and matching algorithms // Return classification: unique, redundant, or potential false positive }</a:t>
            </a:r>
          </a:p>
          <a:p>
            <a:endParaRPr lang="en-IN" sz="2000" dirty="0"/>
          </a:p>
          <a:p>
            <a:r>
              <a:rPr lang="en-IN" sz="2000" dirty="0"/>
              <a:t>3)</a:t>
            </a:r>
            <a:r>
              <a:rPr lang="en-US" sz="2000" dirty="0"/>
              <a:t>  Validation Mechanism </a:t>
            </a:r>
          </a:p>
          <a:p>
            <a:r>
              <a:rPr lang="en-US" sz="2000" dirty="0"/>
              <a:t>Exact Matching: Direct comparison of field values</a:t>
            </a:r>
          </a:p>
          <a:p>
            <a:r>
              <a:rPr lang="en-US" sz="2000" dirty="0"/>
              <a:t> Fuzzy Matching: For text fields with potential typos or variations</a:t>
            </a:r>
          </a:p>
          <a:p>
            <a:r>
              <a:rPr lang="en-US" sz="2000" dirty="0"/>
              <a:t> Semantic Analysis: For more complex data relationships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894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3DD8-2C70-1238-BB0C-08ADA085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1E22D6-770B-AC3C-F522-ED36C9697D62}"/>
              </a:ext>
            </a:extLst>
          </p:cNvPr>
          <p:cNvSpPr txBox="1"/>
          <p:nvPr/>
        </p:nvSpPr>
        <p:spPr>
          <a:xfrm>
            <a:off x="884903" y="383458"/>
            <a:ext cx="8790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4)</a:t>
            </a:r>
            <a:r>
              <a:rPr lang="en-IN" sz="2000" dirty="0"/>
              <a:t> . Classification System </a:t>
            </a:r>
          </a:p>
          <a:p>
            <a:r>
              <a:rPr lang="en-IN" sz="2000" dirty="0"/>
              <a:t>E --&gt; G[Manual Review]</a:t>
            </a:r>
          </a:p>
          <a:p>
            <a:r>
              <a:rPr lang="en-IN" sz="2000" dirty="0"/>
              <a:t> D --&gt;|No| F[Unique] </a:t>
            </a:r>
          </a:p>
          <a:p>
            <a:r>
              <a:rPr lang="en-IN" sz="2000" dirty="0"/>
              <a:t>D --&gt;|Yes| E[Potential False Positive] </a:t>
            </a:r>
          </a:p>
          <a:p>
            <a:r>
              <a:rPr lang="en-IN" sz="2000" dirty="0"/>
              <a:t>B --&gt;|No| D{Fuzzy Match?}</a:t>
            </a:r>
          </a:p>
          <a:p>
            <a:r>
              <a:rPr lang="en-IN" sz="2000" dirty="0"/>
              <a:t> B --&gt;|Yes| C[Redundant]</a:t>
            </a:r>
          </a:p>
          <a:p>
            <a:r>
              <a:rPr lang="en-IN" sz="2000" dirty="0"/>
              <a:t> A[New Data] --&gt; B{Exact Match?} graph TD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2" name="object 28">
            <a:extLst>
              <a:ext uri="{FF2B5EF4-FFF2-40B4-BE49-F238E27FC236}">
                <a16:creationId xmlns:a16="http://schemas.microsoft.com/office/drawing/2014/main" id="{FEE72F09-1347-A976-E6A6-7C62513D55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206" y="2861187"/>
            <a:ext cx="7128387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89E09-EB3F-5D9E-ADA3-4B66CECD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80913E-18FC-C6BA-4A87-40F5AAC8101F}"/>
              </a:ext>
            </a:extLst>
          </p:cNvPr>
          <p:cNvSpPr txBox="1"/>
          <p:nvPr/>
        </p:nvSpPr>
        <p:spPr>
          <a:xfrm>
            <a:off x="884903" y="383458"/>
            <a:ext cx="8790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5) Database Interface </a:t>
            </a:r>
          </a:p>
          <a:p>
            <a:r>
              <a:rPr lang="en-US" sz="2000" dirty="0"/>
              <a:t>Unique Data </a:t>
            </a:r>
            <a:r>
              <a:rPr lang="en-US" sz="2000" dirty="0" err="1"/>
              <a:t>Appender</a:t>
            </a:r>
            <a:r>
              <a:rPr lang="en-US" sz="2000" dirty="0"/>
              <a:t>: Only writes verified unique data</a:t>
            </a:r>
          </a:p>
          <a:p>
            <a:r>
              <a:rPr lang="en-US" sz="2000" dirty="0"/>
              <a:t> Redundancy Logging: Tracks detected duplicates for analytics</a:t>
            </a:r>
          </a:p>
          <a:p>
            <a:endParaRPr lang="en-US" sz="2000" dirty="0"/>
          </a:p>
          <a:p>
            <a:r>
              <a:rPr lang="en-IN" sz="2000" dirty="0"/>
              <a:t>                           </a:t>
            </a:r>
            <a:r>
              <a:rPr lang="en-IN" sz="3200" dirty="0"/>
              <a:t>Implementation Detail</a:t>
            </a:r>
          </a:p>
          <a:p>
            <a:endParaRPr lang="en-IN" sz="3200" dirty="0"/>
          </a:p>
          <a:p>
            <a:r>
              <a:rPr lang="en-IN" sz="2800" dirty="0"/>
              <a:t>1)Similarity Detection Algorithm</a:t>
            </a:r>
          </a:p>
          <a:p>
            <a:r>
              <a:rPr lang="en-US" sz="2800" dirty="0"/>
              <a:t>.</a:t>
            </a:r>
            <a:r>
              <a:rPr lang="en-US" sz="2000" dirty="0"/>
              <a:t>Exact Matching (for deterministic data)</a:t>
            </a:r>
          </a:p>
          <a:p>
            <a:r>
              <a:rPr lang="en-US" sz="2000" dirty="0"/>
              <a:t> .</a:t>
            </a:r>
            <a:r>
              <a:rPr lang="en-US" sz="2000" dirty="0" err="1"/>
              <a:t>Levenshtein</a:t>
            </a:r>
            <a:r>
              <a:rPr lang="en-US" sz="2000" dirty="0"/>
              <a:t> Distance (for text similarity) </a:t>
            </a:r>
          </a:p>
          <a:p>
            <a:r>
              <a:rPr lang="en-US" sz="2000" dirty="0"/>
              <a:t>.Cosine Similarity (for vector-based comparisons) </a:t>
            </a:r>
          </a:p>
          <a:p>
            <a:r>
              <a:rPr lang="en-US" sz="2000" dirty="0"/>
              <a:t>.Field-specific comparators (for specialized data types)</a:t>
            </a:r>
            <a:endParaRPr lang="en-IN" sz="2000" dirty="0"/>
          </a:p>
          <a:p>
            <a:endParaRPr lang="en-IN" sz="28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00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76340-2DF1-42F1-0A95-3200F33AF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4B05F5-DD86-75A3-7B29-D3A13F68D9E7}"/>
              </a:ext>
            </a:extLst>
          </p:cNvPr>
          <p:cNvSpPr txBox="1"/>
          <p:nvPr/>
        </p:nvSpPr>
        <p:spPr>
          <a:xfrm>
            <a:off x="884903" y="383458"/>
            <a:ext cx="87900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2) Database Schema Enhancement</a:t>
            </a:r>
          </a:p>
          <a:p>
            <a:r>
              <a:rPr lang="en-IN" sz="2000" dirty="0"/>
              <a:t>CREATE TABLE </a:t>
            </a:r>
            <a:r>
              <a:rPr lang="en-IN" sz="2000" dirty="0" err="1"/>
              <a:t>data_entries</a:t>
            </a:r>
            <a:r>
              <a:rPr lang="en-IN" sz="2000" dirty="0"/>
              <a:t> (</a:t>
            </a:r>
          </a:p>
          <a:p>
            <a:r>
              <a:rPr lang="en-IN" sz="2000" dirty="0"/>
              <a:t> id UUID PRIMARY KEY,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content_hash</a:t>
            </a:r>
            <a:r>
              <a:rPr lang="en-IN" sz="2000" dirty="0"/>
              <a:t> VARCHAR( ) UNIQUE, -- Cryptographic hash of normalized content JSONB NOT NULL, </a:t>
            </a:r>
          </a:p>
          <a:p>
            <a:r>
              <a:rPr lang="en-IN" sz="2000" dirty="0" err="1"/>
              <a:t>created_at</a:t>
            </a:r>
            <a:r>
              <a:rPr lang="en-IN" sz="2000" dirty="0"/>
              <a:t> TIMESTAMP DEFAULT NOW(), </a:t>
            </a:r>
          </a:p>
          <a:p>
            <a:r>
              <a:rPr lang="en-IN" sz="2000" dirty="0"/>
              <a:t>verified BOOLEAN DEFAULT FALSE </a:t>
            </a:r>
          </a:p>
          <a:p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CREATE TABLE </a:t>
            </a:r>
            <a:r>
              <a:rPr lang="en-IN" sz="2000" dirty="0" err="1"/>
              <a:t>redundancy_logs</a:t>
            </a:r>
            <a:r>
              <a:rPr lang="en-IN" sz="2000" dirty="0"/>
              <a:t> ( </a:t>
            </a:r>
          </a:p>
          <a:p>
            <a:r>
              <a:rPr lang="en-IN" sz="2000" dirty="0"/>
              <a:t>id SERIAL PRIMARY KEY,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incoming_data</a:t>
            </a:r>
            <a:r>
              <a:rPr lang="en-IN" sz="2000" dirty="0"/>
              <a:t> JSONB,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matched_entry_id</a:t>
            </a:r>
            <a:r>
              <a:rPr lang="en-IN" sz="2000" dirty="0"/>
              <a:t> UUID REFERENCES </a:t>
            </a:r>
            <a:r>
              <a:rPr lang="en-IN" sz="2000" dirty="0" err="1"/>
              <a:t>data_entries</a:t>
            </a:r>
            <a:r>
              <a:rPr lang="en-IN" sz="2000" dirty="0"/>
              <a:t>(id),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similarity_score</a:t>
            </a:r>
            <a:r>
              <a:rPr lang="en-IN" sz="2000" dirty="0"/>
              <a:t> FLOAT, </a:t>
            </a:r>
          </a:p>
          <a:p>
            <a:r>
              <a:rPr lang="en-IN" sz="2000" dirty="0"/>
              <a:t>classification VARCHAR( ),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detected_at</a:t>
            </a:r>
            <a:r>
              <a:rPr lang="en-IN" sz="2000" dirty="0"/>
              <a:t> TIMESTAMP DEFAULT NOW()</a:t>
            </a:r>
          </a:p>
          <a:p>
            <a:r>
              <a:rPr lang="en-IN" sz="2000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6624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F759-DA4B-87F2-B78E-FEE7A1143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76D859-DF20-13D1-3448-30B2AB0B8F5E}"/>
              </a:ext>
            </a:extLst>
          </p:cNvPr>
          <p:cNvSpPr txBox="1"/>
          <p:nvPr/>
        </p:nvSpPr>
        <p:spPr>
          <a:xfrm>
            <a:off x="884903" y="383458"/>
            <a:ext cx="879003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                                   </a:t>
            </a:r>
            <a:r>
              <a:rPr lang="en-IN" sz="4400" dirty="0"/>
              <a:t>Workflow Process</a:t>
            </a:r>
          </a:p>
          <a:p>
            <a:endParaRPr lang="en-IN" sz="4400" dirty="0"/>
          </a:p>
          <a:p>
            <a:r>
              <a:rPr lang="en-US" sz="2000" dirty="0"/>
              <a:t>.</a:t>
            </a:r>
            <a:r>
              <a:rPr lang="en-US" sz="3200" dirty="0"/>
              <a:t>Receive new data entry </a:t>
            </a:r>
          </a:p>
          <a:p>
            <a:r>
              <a:rPr lang="en-US" sz="3200" dirty="0"/>
              <a:t>.Normalize and hash the data </a:t>
            </a:r>
          </a:p>
          <a:p>
            <a:r>
              <a:rPr lang="en-US" sz="3200" dirty="0"/>
              <a:t>.Check against existing content hashes</a:t>
            </a:r>
          </a:p>
          <a:p>
            <a:r>
              <a:rPr lang="en-US" sz="3200" dirty="0"/>
              <a:t> .If no match, perform fuzzy comparison</a:t>
            </a:r>
          </a:p>
          <a:p>
            <a:r>
              <a:rPr lang="en-IN" sz="3200" dirty="0"/>
              <a:t>Classify as unique, redundant, or potential false positive </a:t>
            </a:r>
          </a:p>
          <a:p>
            <a:r>
              <a:rPr lang="en-IN" sz="3200" dirty="0"/>
              <a:t>.Take appropriate action based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3927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CFFE-F459-6C6C-DBAF-D86DAC08D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4617FC-DC72-68D0-6742-1E17E6EB2DE4}"/>
              </a:ext>
            </a:extLst>
          </p:cNvPr>
          <p:cNvSpPr txBox="1"/>
          <p:nvPr/>
        </p:nvSpPr>
        <p:spPr>
          <a:xfrm>
            <a:off x="884903" y="383458"/>
            <a:ext cx="87900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   Optimization Techniques</a:t>
            </a:r>
          </a:p>
          <a:p>
            <a:endParaRPr lang="en-IN" sz="4000" dirty="0"/>
          </a:p>
          <a:p>
            <a:r>
              <a:rPr lang="en-IN" sz="3200" dirty="0"/>
              <a:t>.Bloom Filters: For quick preliminary uniqueness checks</a:t>
            </a:r>
          </a:p>
          <a:p>
            <a:r>
              <a:rPr lang="en-IN" sz="3200" dirty="0"/>
              <a:t>.Indexed Hashing: Fast lookup of content hashes</a:t>
            </a:r>
          </a:p>
          <a:p>
            <a:r>
              <a:rPr lang="en-IN" sz="3200" dirty="0"/>
              <a:t>.Batch Processing: For handling bulk data imports </a:t>
            </a:r>
          </a:p>
          <a:p>
            <a:r>
              <a:rPr lang="en-IN" sz="3200" dirty="0"/>
              <a:t>.Caching: Store recent entries to avoid repeated database queries</a:t>
            </a:r>
          </a:p>
        </p:txBody>
      </p:sp>
    </p:spTree>
    <p:extLst>
      <p:ext uri="{BB962C8B-B14F-4D97-AF65-F5344CB8AC3E}">
        <p14:creationId xmlns:p14="http://schemas.microsoft.com/office/powerpoint/2010/main" val="1160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5F2A8-F688-A32D-CEAE-A0CEF21A3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3177EF-6C9B-5263-A3F3-DCD85D5AF144}"/>
              </a:ext>
            </a:extLst>
          </p:cNvPr>
          <p:cNvSpPr txBox="1"/>
          <p:nvPr/>
        </p:nvSpPr>
        <p:spPr>
          <a:xfrm>
            <a:off x="884903" y="383458"/>
            <a:ext cx="87900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             False Positive Handling</a:t>
            </a:r>
          </a:p>
          <a:p>
            <a:endParaRPr lang="en-IN" sz="3200" dirty="0"/>
          </a:p>
          <a:p>
            <a:r>
              <a:rPr lang="en-US" sz="3600" dirty="0"/>
              <a:t>.Manual Review Queue: For borderline case </a:t>
            </a:r>
          </a:p>
          <a:p>
            <a:r>
              <a:rPr lang="en-US" sz="3600" dirty="0"/>
              <a:t>.Machine Learning: Improve classification over time based on corrections </a:t>
            </a:r>
          </a:p>
          <a:p>
            <a:r>
              <a:rPr lang="en-US" sz="3600" dirty="0"/>
              <a:t>.Threshold Tuning: Adjust similarity thresholds per data type</a:t>
            </a:r>
            <a:endParaRPr lang="en-IN" sz="36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5554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ACC06-2E87-E7DE-17E2-018BB142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F39FEA-753B-FC58-B963-13EA92135466}"/>
              </a:ext>
            </a:extLst>
          </p:cNvPr>
          <p:cNvSpPr txBox="1"/>
          <p:nvPr/>
        </p:nvSpPr>
        <p:spPr>
          <a:xfrm>
            <a:off x="884903" y="383458"/>
            <a:ext cx="87900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  </a:t>
            </a:r>
            <a:r>
              <a:rPr lang="en-IN" sz="4400" dirty="0"/>
              <a:t>Deployment Architecture</a:t>
            </a:r>
          </a:p>
          <a:p>
            <a:endParaRPr lang="en-IN" sz="4400" dirty="0"/>
          </a:p>
          <a:p>
            <a:endParaRPr lang="en-IN" sz="3200" dirty="0"/>
          </a:p>
        </p:txBody>
      </p:sp>
      <p:pic>
        <p:nvPicPr>
          <p:cNvPr id="3" name="object 29">
            <a:extLst>
              <a:ext uri="{FF2B5EF4-FFF2-40B4-BE49-F238E27FC236}">
                <a16:creationId xmlns:a16="http://schemas.microsoft.com/office/drawing/2014/main" id="{FB56EB39-3B3F-F0DB-12AA-DEC1CFB40E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903" y="1588168"/>
            <a:ext cx="8563897" cy="48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5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569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Data Redundancy Removal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917604963077</dc:creator>
  <cp:lastModifiedBy>917604963077</cp:lastModifiedBy>
  <cp:revision>1</cp:revision>
  <dcterms:created xsi:type="dcterms:W3CDTF">2025-06-30T07:54:08Z</dcterms:created>
  <dcterms:modified xsi:type="dcterms:W3CDTF">2025-06-30T08:26:22Z</dcterms:modified>
</cp:coreProperties>
</file>