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1" r:id="rId22"/>
    <p:sldId id="270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7E8567-319B-4D59-9BBE-9734DD388E04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2"/>
            <p14:sldId id="264"/>
            <p14:sldId id="265"/>
            <p14:sldId id="266"/>
            <p14:sldId id="267"/>
            <p14:sldId id="268"/>
            <p14:sldId id="269"/>
            <p14:sldId id="272"/>
            <p14:sldId id="273"/>
            <p14:sldId id="274"/>
            <p14:sldId id="275"/>
            <p14:sldId id="276"/>
            <p14:sldId id="271"/>
            <p14:sldId id="270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5773-A9F7-4306-A6F6-F9CE14B57C14}" type="datetimeFigureOut">
              <a:rPr lang="en-US" smtClean="0"/>
              <a:t>08-Mar-17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B8F5-2CFF-45F2-AC2D-DC8D4720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0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5773-A9F7-4306-A6F6-F9CE14B57C14}" type="datetimeFigureOut">
              <a:rPr lang="en-US" smtClean="0"/>
              <a:t>08-Mar-17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B8F5-2CFF-45F2-AC2D-DC8D4720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9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5773-A9F7-4306-A6F6-F9CE14B57C14}" type="datetimeFigureOut">
              <a:rPr lang="en-US" smtClean="0"/>
              <a:t>08-Mar-17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B8F5-2CFF-45F2-AC2D-DC8D4720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8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5773-A9F7-4306-A6F6-F9CE14B57C14}" type="datetimeFigureOut">
              <a:rPr lang="en-US" smtClean="0"/>
              <a:t>08-Mar-17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B8F5-2CFF-45F2-AC2D-DC8D4720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05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508-924E-4E99-8573-35D5101C89FB}" type="datetimeFigureOut">
              <a:rPr lang="en-US" smtClean="0"/>
              <a:t>08-Mar-17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EA86-66C3-4CFB-883A-C5975B64D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19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508-924E-4E99-8573-35D5101C89FB}" type="datetimeFigureOut">
              <a:rPr lang="en-US" smtClean="0"/>
              <a:t>08-Mar-17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EA86-66C3-4CFB-883A-C5975B64D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8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508-924E-4E99-8573-35D5101C89FB}" type="datetimeFigureOut">
              <a:rPr lang="en-US" smtClean="0"/>
              <a:t>08-Mar-17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EA86-66C3-4CFB-883A-C5975B64D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08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508-924E-4E99-8573-35D5101C89FB}" type="datetimeFigureOut">
              <a:rPr lang="en-US" smtClean="0"/>
              <a:t>08-Mar-17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EA86-66C3-4CFB-883A-C5975B64D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0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508-924E-4E99-8573-35D5101C89FB}" type="datetimeFigureOut">
              <a:rPr lang="en-US" smtClean="0"/>
              <a:t>08-Mar-17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EA86-66C3-4CFB-883A-C5975B64D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7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508-924E-4E99-8573-35D5101C89FB}" type="datetimeFigureOut">
              <a:rPr lang="en-US" smtClean="0"/>
              <a:t>08-Mar-17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EA86-66C3-4CFB-883A-C5975B64D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508-924E-4E99-8573-35D5101C89FB}" type="datetimeFigureOut">
              <a:rPr lang="en-US" smtClean="0"/>
              <a:t>08-Mar-17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EA86-66C3-4CFB-883A-C5975B64D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8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5773-A9F7-4306-A6F6-F9CE14B57C14}" type="datetimeFigureOut">
              <a:rPr lang="en-US" smtClean="0"/>
              <a:t>08-Mar-17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B8F5-2CFF-45F2-AC2D-DC8D4720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320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508-924E-4E99-8573-35D5101C89FB}" type="datetimeFigureOut">
              <a:rPr lang="en-US" smtClean="0"/>
              <a:t>08-Mar-17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EA86-66C3-4CFB-883A-C5975B64D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26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508-924E-4E99-8573-35D5101C89FB}" type="datetimeFigureOut">
              <a:rPr lang="en-US" smtClean="0"/>
              <a:t>08-Mar-17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EA86-66C3-4CFB-883A-C5975B64D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26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508-924E-4E99-8573-35D5101C89FB}" type="datetimeFigureOut">
              <a:rPr lang="en-US" smtClean="0"/>
              <a:t>08-Mar-17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EA86-66C3-4CFB-883A-C5975B64D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867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508-924E-4E99-8573-35D5101C89FB}" type="datetimeFigureOut">
              <a:rPr lang="en-US" smtClean="0"/>
              <a:t>08-Mar-17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EA86-66C3-4CFB-883A-C5975B64D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5773-A9F7-4306-A6F6-F9CE14B57C14}" type="datetimeFigureOut">
              <a:rPr lang="en-US" smtClean="0"/>
              <a:t>08-Mar-17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B8F5-2CFF-45F2-AC2D-DC8D4720DEC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5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5773-A9F7-4306-A6F6-F9CE14B57C14}" type="datetimeFigureOut">
              <a:rPr lang="en-US" smtClean="0"/>
              <a:t>08-Mar-17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B8F5-2CFF-45F2-AC2D-DC8D4720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2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5773-A9F7-4306-A6F6-F9CE14B57C14}" type="datetimeFigureOut">
              <a:rPr lang="en-US" smtClean="0"/>
              <a:t>08-Mar-17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B8F5-2CFF-45F2-AC2D-DC8D4720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8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5773-A9F7-4306-A6F6-F9CE14B57C14}" type="datetimeFigureOut">
              <a:rPr lang="en-US" smtClean="0"/>
              <a:t>08-Mar-17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B8F5-2CFF-45F2-AC2D-DC8D4720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0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5773-A9F7-4306-A6F6-F9CE14B57C14}" type="datetimeFigureOut">
              <a:rPr lang="en-US" smtClean="0"/>
              <a:t>08-Mar-17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B8F5-2CFF-45F2-AC2D-DC8D4720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1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5773-A9F7-4306-A6F6-F9CE14B57C14}" type="datetimeFigureOut">
              <a:rPr lang="en-US" smtClean="0"/>
              <a:t>08-Mar-17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B8F5-2CFF-45F2-AC2D-DC8D4720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5773-A9F7-4306-A6F6-F9CE14B57C14}" type="datetimeFigureOut">
              <a:rPr lang="en-US" smtClean="0"/>
              <a:t>08-Mar-17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B8F5-2CFF-45F2-AC2D-DC8D4720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4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D5773-A9F7-4306-A6F6-F9CE14B57C14}" type="datetimeFigureOut">
              <a:rPr lang="en-US" smtClean="0"/>
              <a:t>08-Mar-17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BB8F5-2CFF-45F2-AC2D-DC8D4720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B5508-924E-4E99-8573-35D5101C89FB}" type="datetimeFigureOut">
              <a:rPr lang="en-US" smtClean="0"/>
              <a:t>08-Mar-17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AEA86-66C3-4CFB-883A-C5975B64D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Super-Resolution Using Deep Convolutional Networks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79405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 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Bairi Sandhya Rani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5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485422"/>
            <a:ext cx="10515600" cy="569154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sparse coding solver will then iteratively process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coefficients. The outputs of this solver are n2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coefficients, and n2 = n1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case of sparse coding.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n2 coefficients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representation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high-resolution patch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sense, the sparse coding solver behaves 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special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of a non-linear mapping operator, whose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spatial support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1 (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 part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sparse coding solver is not feed forward, it is an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contrary, our non-linear operator is fully feed forward and can be computed efficiently.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55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383822"/>
            <a:ext cx="10515600" cy="579314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n2 coefficients (after sparse coding) 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projected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onto another (high-resolution) dictionary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high-resolution patch.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overlapping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high-resolution patches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then averaged.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equivalent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linear convolutions on the n2 feature maps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high-resolution patches used for reconstruction 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size f3X f3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the linear filters have an equivalent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spatial support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size f3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Xf3 ( right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figure 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network, the low-resolution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dictionary, high-resolution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dictionary, non-linear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mapping, together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mean subtraction and averaging, 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involved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filters to be optimized. </a:t>
            </a:r>
          </a:p>
        </p:txBody>
      </p:sp>
    </p:spTree>
    <p:extLst>
      <p:ext uri="{BB962C8B-B14F-4D97-AF65-F5344CB8AC3E}">
        <p14:creationId xmlns:p14="http://schemas.microsoft.com/office/powerpoint/2010/main" val="19132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580444"/>
            <a:ext cx="10515600" cy="483164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the end-to-end mapping function F requires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estimation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network parameters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={W1,W2,W3,B1,B2,B3}.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achieved through minimizing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between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reconstructed images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F(Y;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ground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truth high-resolution images X.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a set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high-resolution images {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Xi}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their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low-resolution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{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Yi},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mean squared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(MSE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the loss function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where n = no. of training samples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loss is minimized using stochastic gradient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descent with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1" y="4233333"/>
            <a:ext cx="2528881" cy="68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3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25778"/>
            <a:ext cx="10515600" cy="59511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eight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matrices are updated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as,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l </a:t>
            </a:r>
            <a:r>
              <a:rPr lang="az-Cyrl-A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Є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{1,2,3} and i are the indices of the layers and iterations,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learning rate and finally the derivative.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first two layers,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learning rate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is important for the network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image size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can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applied on images of arbitrary sizes during testing.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603" y="947878"/>
            <a:ext cx="4102886" cy="65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5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Initially, super-resolution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applied on the luminance channel (Y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YCbCr color space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relatively small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consists of 91 images,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large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 that consists of 395,909 images from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ILSVRC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 ImageNet detection training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partition, are used.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Set5 as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set.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even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Set14.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upscaling factor is 3.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Sparse-coding-based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achieves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average PSNR value of 31.42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7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428978"/>
            <a:ext cx="10515600" cy="574798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convergence curves of using different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shown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no. of back props ( 8X10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)and hence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 are same for both sets.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SRCNN+ImageNet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achieves 32.52 dB, higher than 32.39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 yielded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that trained on 91 images.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positively indicate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SRCNN performance may be further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boosted using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larger training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set(sometimes leads to high level vision problems).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480" y="1335853"/>
            <a:ext cx="4267796" cy="172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1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Learned filters for Super-Resolution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0362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figure (left) shows first-layer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 trained on ImageNet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upscaling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3.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filters organized based on respective variances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feature maps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different layers are shown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below(right). Obviously, feature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 of the first layer contain different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 (e.g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edges at different directions), while that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 layer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mainly different on intensities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843" y="4040191"/>
            <a:ext cx="4277322" cy="24577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78" y="4683217"/>
            <a:ext cx="4143953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4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and Tradeoffs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 number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more filters improves the performance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 size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Larger filter size leads to better results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But deployment speed will decrease.   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layers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Deeper networks benefit but not always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CNN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here, contains no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 or full-connected layer, thus it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initialization parameters and learning rate.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When 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deeper (e.g., four or five layers), we find it hard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appropriate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rates that guarantee convergence.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350" y="2849803"/>
            <a:ext cx="4096322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3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361244"/>
            <a:ext cx="10515600" cy="649675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“deeper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not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better” is still an open question, which requires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investigations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understand gradients and training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dynamics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architectures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8"/>
            <a:r>
              <a:rPr lang="en-US" dirty="0" smtClean="0"/>
              <a:t>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Deeper structure does not always lead to better results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9379"/>
            <a:ext cx="4163006" cy="5144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140" y="1483005"/>
            <a:ext cx="4220164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1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66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to state-of-the-arts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8686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SRCNN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yields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scores in most evaluation matrices in all experiments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45" y="1180786"/>
            <a:ext cx="9916909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8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paper, a single image super resolution using deep learning method is proposed.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learns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mapping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low/high-resolution images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is represented as a deep convolutional neural network (CNN)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takes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low-resolution image as the input and outputs the high-resolution one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Establishes a relationship between deep-learning-based SR method and traditional sparse-coding-based SR method.</a:t>
            </a:r>
          </a:p>
        </p:txBody>
      </p:sp>
    </p:spTree>
    <p:extLst>
      <p:ext uri="{BB962C8B-B14F-4D97-AF65-F5344CB8AC3E}">
        <p14:creationId xmlns:p14="http://schemas.microsoft.com/office/powerpoint/2010/main" val="144445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on color channels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Super-resolution performance can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improved if we jointly consider all three channels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only: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our baseline method, which is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single-channel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network trained only 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luminance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channel. The Cb, Cr channels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upscaled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bicubic interpolation.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YCbCr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is performed on the three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channels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YCbCr space.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First, to guarantee the performance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channel, we only use the MSE of the 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loss to pre-train the network. Then we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 of all channels to fine-tune the parameters.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CbCr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use the MSE of the Cb,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 channels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loss to pre-train the network,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fine-tune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parameters on all channels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is performed on the three channels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space.</a:t>
            </a:r>
          </a:p>
        </p:txBody>
      </p:sp>
    </p:spTree>
    <p:extLst>
      <p:ext uri="{BB962C8B-B14F-4D97-AF65-F5344CB8AC3E}">
        <p14:creationId xmlns:p14="http://schemas.microsoft.com/office/powerpoint/2010/main" val="141182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93511"/>
            <a:ext cx="10515600" cy="588345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“butterfly” image from Set5 with an upscaling factor 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26" y="598904"/>
            <a:ext cx="7687748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4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314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948268"/>
            <a:ext cx="10515600" cy="582700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YCbCr channels leads to worse results than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bicubic interpolation.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Y or Cb, Cr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channels improves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finally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is still not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than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“Y only” on the color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Cb, Cr channels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higher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PSNR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“Y pre-train” than for “CbCr pretrain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on the RGB channels achieves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result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color image.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2" y="4212690"/>
            <a:ext cx="4744112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deep learning approach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image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lightweight structure,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SRCNN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achieved superior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state-of-the-art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performance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further gained by exploring more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filters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training strategies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simplicity and robustness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applied to other low-level vision problems like image deblurring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simultaneous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SR+denoising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654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270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Sparse-Coding based method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 of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representative external example-based SR methods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overlapping patches are densely cropped from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and pre-processed (e.g., subtracting mean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normalization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patches are then encoded by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resolution dictionary.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sparse coefficients 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passed into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high-resolution dictionary for reconstructing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resolution image.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overlapping reconstructed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patches 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aggregated (e.g., by weighted averaging) to produce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output.</a:t>
            </a:r>
          </a:p>
        </p:txBody>
      </p:sp>
    </p:spTree>
    <p:extLst>
      <p:ext uri="{BB962C8B-B14F-4D97-AF65-F5344CB8AC3E}">
        <p14:creationId xmlns:p14="http://schemas.microsoft.com/office/powerpoint/2010/main" val="382085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Method</a:t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904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explicitly learn dictionaries or manifolds for patching space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Implicitly achieved via hidden layers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riginal / PSNR                      Bicubic / 24.04 dB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superiorly accurate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feed-forward network            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SRCNN surpasses Bicubic baseline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few training iterations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Outperforms SC based method with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moderate training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 / 25.58 dB                          SRCNN / 27.95 dB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588" y="2840423"/>
            <a:ext cx="3336246" cy="307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0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496711"/>
            <a:ext cx="10515600" cy="5825067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n1 feature maps of low-resolution image,  n2 feature maps of high-resolution image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Low resolution                                                                                                                 High resolution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Image (Input )                                                                                                                   image (Output)</a:t>
            </a:r>
            <a:endParaRPr lang="en-US" sz="2000" dirty="0" smtClean="0"/>
          </a:p>
          <a:p>
            <a:pPr marL="0" indent="0">
              <a:buNone/>
            </a:pPr>
            <a:r>
              <a:rPr lang="en-US" sz="1100" dirty="0" smtClean="0"/>
              <a:t>                                                            </a:t>
            </a:r>
          </a:p>
          <a:p>
            <a:pPr marL="0" indent="0">
              <a:buNone/>
            </a:pPr>
            <a:r>
              <a:rPr lang="en-US" sz="1400" dirty="0" smtClean="0"/>
              <a:t>                                                             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Patch extraction        Non-linear mapping        Reconstruction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and representation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an image Y, first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 of the SRCNN extracts a set of feature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layer maps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feature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 nonlinearly to high-resolution patch representations.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layer combines the predictions within a spatial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high-resolution image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F(Y).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677" y="868979"/>
            <a:ext cx="5403268" cy="230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05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Formulation of SRCNN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298222"/>
            <a:ext cx="10515600" cy="539608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low-resolution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is up scaled to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desired size using bicubic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denote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interpolated image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extraction 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extracts (overlapping) patches from the low-resolution image Y and represents each patch as a high dimensional vector. These vectors comprise a set of feature maps, of which the number equals to the dimensionality of the vectors.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layer is expressed as an operation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F1(Y) = max(0,W1*Y+B1)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where W1 = filters, B1 = biases, * = convolutional operation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W1 corresponds to n1 filters of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cXf1Xf1;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 no. of channels in the input image, f1= spatial size of a filter</a:t>
            </a:r>
          </a:p>
        </p:txBody>
      </p:sp>
    </p:spTree>
    <p:extLst>
      <p:ext uri="{BB962C8B-B14F-4D97-AF65-F5344CB8AC3E}">
        <p14:creationId xmlns:p14="http://schemas.microsoft.com/office/powerpoint/2010/main" val="17834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417689"/>
            <a:ext cx="10515600" cy="5542844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mapping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nonlinearly maps each high-dimensional vector onto another high dimensional vector. Each mapped vector is conceptually the representation of a high-resolution patch. These vectors comprise another set of feature maps.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of the second layer 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		F2(Y) = max(0,W2*F1(Y)+B12)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W2 contains n2 filters of size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n1Xf2Xf2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B2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n2-dimensional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Each of the output n2-dimensional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vectors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conceptually a representation of a high-resolution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 that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used for reconstruction.</a:t>
            </a:r>
          </a:p>
        </p:txBody>
      </p:sp>
    </p:spTree>
    <p:extLst>
      <p:ext uri="{BB962C8B-B14F-4D97-AF65-F5344CB8AC3E}">
        <p14:creationId xmlns:p14="http://schemas.microsoft.com/office/powerpoint/2010/main" val="424151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49489" y="857956"/>
            <a:ext cx="10515600" cy="4933243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aggregates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above high-resolution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patch-wise representations to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the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high-resolution image. This image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expected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similar to the ground truth X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convolutional layer defined to produce final high-resolution image is,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F(Y) = W3* F2(Y)+B3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W3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corresponds to c filters of a size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n2Xf3Xf3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B3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c-dimensional vector.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83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Sparse-Coding-Based method in view of CNN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580445"/>
            <a:ext cx="10515600" cy="55428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f1Xf1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low-resolution patch is extracted from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Then the sparse coding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will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project the patch onto a (low-resolution) dictionary.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dictionary size is n1, this is equivalent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n1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filters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f1) on the input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(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part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above fig )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442" y="1553269"/>
            <a:ext cx="7097115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1664</Words>
  <Application>Microsoft Office PowerPoint</Application>
  <PresentationFormat>Widescreen</PresentationFormat>
  <Paragraphs>175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Wingdings</vt:lpstr>
      <vt:lpstr>Office Theme</vt:lpstr>
      <vt:lpstr>Custom Design</vt:lpstr>
      <vt:lpstr>Image Super-Resolution Using Deep Convolutional Networks </vt:lpstr>
      <vt:lpstr>Introduction</vt:lpstr>
      <vt:lpstr>Sparse-Coding based method</vt:lpstr>
      <vt:lpstr>CNN Method </vt:lpstr>
      <vt:lpstr>PowerPoint Presentation</vt:lpstr>
      <vt:lpstr>Formulation of SRCNN</vt:lpstr>
      <vt:lpstr>PowerPoint Presentation</vt:lpstr>
      <vt:lpstr>PowerPoint Presentation</vt:lpstr>
      <vt:lpstr>Sparse-Coding-Based method in view of CNN</vt:lpstr>
      <vt:lpstr>PowerPoint Presentation</vt:lpstr>
      <vt:lpstr>PowerPoint Presentation</vt:lpstr>
      <vt:lpstr>Training </vt:lpstr>
      <vt:lpstr>PowerPoint Presentation</vt:lpstr>
      <vt:lpstr>Training Data</vt:lpstr>
      <vt:lpstr>PowerPoint Presentation</vt:lpstr>
      <vt:lpstr>Learned filters for Super-Resolution</vt:lpstr>
      <vt:lpstr>Model Performance and Tradeoffs</vt:lpstr>
      <vt:lpstr>PowerPoint Presentation</vt:lpstr>
      <vt:lpstr>Comparison to state-of-the-arts</vt:lpstr>
      <vt:lpstr>Experiments on color channels</vt:lpstr>
      <vt:lpstr>PowerPoint Presentation</vt:lpstr>
      <vt:lpstr>Results</vt:lpstr>
      <vt:lpstr>Conclusion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Super-Resolution Using Deep Convolutional Networks</dc:title>
  <dc:creator>Sandhya Bairi</dc:creator>
  <cp:lastModifiedBy>Sandhya Bairi</cp:lastModifiedBy>
  <cp:revision>37</cp:revision>
  <dcterms:created xsi:type="dcterms:W3CDTF">2017-03-01T15:33:48Z</dcterms:created>
  <dcterms:modified xsi:type="dcterms:W3CDTF">2017-03-08T01:18:16Z</dcterms:modified>
</cp:coreProperties>
</file>