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6" r:id="rId3"/>
    <p:sldId id="258" r:id="rId4"/>
    <p:sldId id="259" r:id="rId5"/>
    <p:sldId id="264" r:id="rId6"/>
    <p:sldId id="260" r:id="rId7"/>
    <p:sldId id="261" r:id="rId8"/>
    <p:sldId id="263" r:id="rId9"/>
    <p:sldId id="265" r:id="rId10"/>
    <p:sldId id="266" r:id="rId11"/>
    <p:sldId id="267" r:id="rId12"/>
    <p:sldId id="268" r:id="rId13"/>
    <p:sldId id="271" r:id="rId14"/>
    <p:sldId id="269" r:id="rId15"/>
    <p:sldId id="270" r:id="rId16"/>
    <p:sldId id="272" r:id="rId17"/>
    <p:sldId id="273" r:id="rId18"/>
    <p:sldId id="274" r:id="rId19"/>
    <p:sldId id="275" r:id="rId20"/>
    <p:sldId id="276" r:id="rId21"/>
    <p:sldId id="277" r:id="rId22"/>
    <p:sldId id="278" r:id="rId23"/>
    <p:sldId id="279" r:id="rId24"/>
    <p:sldId id="280" r:id="rId25"/>
    <p:sldId id="26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04" d="100"/>
          <a:sy n="104" d="100"/>
        </p:scale>
        <p:origin x="25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B2916A-A4CC-4CC5-A8A8-18F7E7B8B246}" type="datetimeFigureOut">
              <a:rPr lang="en-US" smtClean="0"/>
              <a:t>3/12/2017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C544FA-C72F-484E-9F1D-A7FDEAC74B20}" type="slidenum">
              <a:rPr lang="en-US" smtClean="0"/>
              <a:t>‹#›</a:t>
            </a:fld>
            <a:endParaRPr lang="en-US"/>
          </a:p>
        </p:txBody>
      </p:sp>
    </p:spTree>
    <p:extLst>
      <p:ext uri="{BB962C8B-B14F-4D97-AF65-F5344CB8AC3E}">
        <p14:creationId xmlns:p14="http://schemas.microsoft.com/office/powerpoint/2010/main" val="507795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Location was done by Prof Lee</a:t>
            </a:r>
          </a:p>
        </p:txBody>
      </p:sp>
      <p:sp>
        <p:nvSpPr>
          <p:cNvPr id="4" name="Slide Number Placeholder 3"/>
          <p:cNvSpPr>
            <a:spLocks noGrp="1"/>
          </p:cNvSpPr>
          <p:nvPr>
            <p:ph type="sldNum" sz="quarter" idx="10"/>
          </p:nvPr>
        </p:nvSpPr>
        <p:spPr/>
        <p:txBody>
          <a:bodyPr/>
          <a:lstStyle/>
          <a:p>
            <a:fld id="{48C544FA-C72F-484E-9F1D-A7FDEAC74B20}" type="slidenum">
              <a:rPr lang="en-US" smtClean="0"/>
              <a:t>11</a:t>
            </a:fld>
            <a:endParaRPr lang="en-US"/>
          </a:p>
        </p:txBody>
      </p:sp>
    </p:spTree>
    <p:extLst>
      <p:ext uri="{BB962C8B-B14F-4D97-AF65-F5344CB8AC3E}">
        <p14:creationId xmlns:p14="http://schemas.microsoft.com/office/powerpoint/2010/main" val="1190538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Location was done by Prof Lee</a:t>
            </a:r>
          </a:p>
        </p:txBody>
      </p:sp>
      <p:sp>
        <p:nvSpPr>
          <p:cNvPr id="4" name="Slide Number Placeholder 3"/>
          <p:cNvSpPr>
            <a:spLocks noGrp="1"/>
          </p:cNvSpPr>
          <p:nvPr>
            <p:ph type="sldNum" sz="quarter" idx="10"/>
          </p:nvPr>
        </p:nvSpPr>
        <p:spPr/>
        <p:txBody>
          <a:bodyPr/>
          <a:lstStyle/>
          <a:p>
            <a:fld id="{48C544FA-C72F-484E-9F1D-A7FDEAC74B20}" type="slidenum">
              <a:rPr lang="en-US" smtClean="0"/>
              <a:t>12</a:t>
            </a:fld>
            <a:endParaRPr lang="en-US"/>
          </a:p>
        </p:txBody>
      </p:sp>
    </p:spTree>
    <p:extLst>
      <p:ext uri="{BB962C8B-B14F-4D97-AF65-F5344CB8AC3E}">
        <p14:creationId xmlns:p14="http://schemas.microsoft.com/office/powerpoint/2010/main" val="2659843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Location was done by Prof Lee</a:t>
            </a:r>
          </a:p>
        </p:txBody>
      </p:sp>
      <p:sp>
        <p:nvSpPr>
          <p:cNvPr id="4" name="Slide Number Placeholder 3"/>
          <p:cNvSpPr>
            <a:spLocks noGrp="1"/>
          </p:cNvSpPr>
          <p:nvPr>
            <p:ph type="sldNum" sz="quarter" idx="10"/>
          </p:nvPr>
        </p:nvSpPr>
        <p:spPr/>
        <p:txBody>
          <a:bodyPr/>
          <a:lstStyle/>
          <a:p>
            <a:fld id="{48C544FA-C72F-484E-9F1D-A7FDEAC74B20}" type="slidenum">
              <a:rPr lang="en-US" smtClean="0"/>
              <a:t>14</a:t>
            </a:fld>
            <a:endParaRPr lang="en-US"/>
          </a:p>
        </p:txBody>
      </p:sp>
    </p:spTree>
    <p:extLst>
      <p:ext uri="{BB962C8B-B14F-4D97-AF65-F5344CB8AC3E}">
        <p14:creationId xmlns:p14="http://schemas.microsoft.com/office/powerpoint/2010/main" val="576382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C544FA-C72F-484E-9F1D-A7FDEAC74B20}" type="slidenum">
              <a:rPr lang="en-US" smtClean="0"/>
              <a:t>15</a:t>
            </a:fld>
            <a:endParaRPr lang="en-US"/>
          </a:p>
        </p:txBody>
      </p:sp>
    </p:spTree>
    <p:extLst>
      <p:ext uri="{BB962C8B-B14F-4D97-AF65-F5344CB8AC3E}">
        <p14:creationId xmlns:p14="http://schemas.microsoft.com/office/powerpoint/2010/main" val="1322126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C544FA-C72F-484E-9F1D-A7FDEAC74B20}" type="slidenum">
              <a:rPr lang="en-US" smtClean="0"/>
              <a:t>16</a:t>
            </a:fld>
            <a:endParaRPr lang="en-US"/>
          </a:p>
        </p:txBody>
      </p:sp>
    </p:spTree>
    <p:extLst>
      <p:ext uri="{BB962C8B-B14F-4D97-AF65-F5344CB8AC3E}">
        <p14:creationId xmlns:p14="http://schemas.microsoft.com/office/powerpoint/2010/main" val="1148273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Location was done by Prof Lee</a:t>
            </a:r>
          </a:p>
        </p:txBody>
      </p:sp>
      <p:sp>
        <p:nvSpPr>
          <p:cNvPr id="4" name="Slide Number Placeholder 3"/>
          <p:cNvSpPr>
            <a:spLocks noGrp="1"/>
          </p:cNvSpPr>
          <p:nvPr>
            <p:ph type="sldNum" sz="quarter" idx="10"/>
          </p:nvPr>
        </p:nvSpPr>
        <p:spPr/>
        <p:txBody>
          <a:bodyPr/>
          <a:lstStyle/>
          <a:p>
            <a:fld id="{48C544FA-C72F-484E-9F1D-A7FDEAC74B20}" type="slidenum">
              <a:rPr lang="en-US" smtClean="0"/>
              <a:t>17</a:t>
            </a:fld>
            <a:endParaRPr lang="en-US"/>
          </a:p>
        </p:txBody>
      </p:sp>
    </p:spTree>
    <p:extLst>
      <p:ext uri="{BB962C8B-B14F-4D97-AF65-F5344CB8AC3E}">
        <p14:creationId xmlns:p14="http://schemas.microsoft.com/office/powerpoint/2010/main" val="2391436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Location was done by Prof Lee</a:t>
            </a:r>
          </a:p>
        </p:txBody>
      </p:sp>
      <p:sp>
        <p:nvSpPr>
          <p:cNvPr id="4" name="Slide Number Placeholder 3"/>
          <p:cNvSpPr>
            <a:spLocks noGrp="1"/>
          </p:cNvSpPr>
          <p:nvPr>
            <p:ph type="sldNum" sz="quarter" idx="10"/>
          </p:nvPr>
        </p:nvSpPr>
        <p:spPr/>
        <p:txBody>
          <a:bodyPr/>
          <a:lstStyle/>
          <a:p>
            <a:fld id="{48C544FA-C72F-484E-9F1D-A7FDEAC74B20}" type="slidenum">
              <a:rPr lang="en-US" smtClean="0"/>
              <a:t>18</a:t>
            </a:fld>
            <a:endParaRPr lang="en-US"/>
          </a:p>
        </p:txBody>
      </p:sp>
    </p:spTree>
    <p:extLst>
      <p:ext uri="{BB962C8B-B14F-4D97-AF65-F5344CB8AC3E}">
        <p14:creationId xmlns:p14="http://schemas.microsoft.com/office/powerpoint/2010/main" val="2004927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Location was done by Prof Lee</a:t>
            </a:r>
          </a:p>
        </p:txBody>
      </p:sp>
      <p:sp>
        <p:nvSpPr>
          <p:cNvPr id="4" name="Slide Number Placeholder 3"/>
          <p:cNvSpPr>
            <a:spLocks noGrp="1"/>
          </p:cNvSpPr>
          <p:nvPr>
            <p:ph type="sldNum" sz="quarter" idx="10"/>
          </p:nvPr>
        </p:nvSpPr>
        <p:spPr/>
        <p:txBody>
          <a:bodyPr/>
          <a:lstStyle/>
          <a:p>
            <a:fld id="{48C544FA-C72F-484E-9F1D-A7FDEAC74B20}" type="slidenum">
              <a:rPr lang="en-US" smtClean="0"/>
              <a:t>20</a:t>
            </a:fld>
            <a:endParaRPr lang="en-US"/>
          </a:p>
        </p:txBody>
      </p:sp>
    </p:spTree>
    <p:extLst>
      <p:ext uri="{BB962C8B-B14F-4D97-AF65-F5344CB8AC3E}">
        <p14:creationId xmlns:p14="http://schemas.microsoft.com/office/powerpoint/2010/main" val="2467652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Location was done by Prof Lee</a:t>
            </a:r>
          </a:p>
        </p:txBody>
      </p:sp>
      <p:sp>
        <p:nvSpPr>
          <p:cNvPr id="4" name="Slide Number Placeholder 3"/>
          <p:cNvSpPr>
            <a:spLocks noGrp="1"/>
          </p:cNvSpPr>
          <p:nvPr>
            <p:ph type="sldNum" sz="quarter" idx="10"/>
          </p:nvPr>
        </p:nvSpPr>
        <p:spPr/>
        <p:txBody>
          <a:bodyPr/>
          <a:lstStyle/>
          <a:p>
            <a:fld id="{48C544FA-C72F-484E-9F1D-A7FDEAC74B20}" type="slidenum">
              <a:rPr lang="en-US" smtClean="0"/>
              <a:t>21</a:t>
            </a:fld>
            <a:endParaRPr lang="en-US"/>
          </a:p>
        </p:txBody>
      </p:sp>
    </p:spTree>
    <p:extLst>
      <p:ext uri="{BB962C8B-B14F-4D97-AF65-F5344CB8AC3E}">
        <p14:creationId xmlns:p14="http://schemas.microsoft.com/office/powerpoint/2010/main" val="1450208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55632B-F18C-4824-BF1E-AC92AA108056}"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2471440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55632B-F18C-4824-BF1E-AC92AA108056}"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315425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55632B-F18C-4824-BF1E-AC92AA108056}"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1345576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55632B-F18C-4824-BF1E-AC92AA108056}"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2259648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55632B-F18C-4824-BF1E-AC92AA108056}"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1727477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55632B-F18C-4824-BF1E-AC92AA108056}" type="datetimeFigureOut">
              <a:rPr lang="en-US" smtClean="0"/>
              <a:t>3/12/2017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4067010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55632B-F18C-4824-BF1E-AC92AA108056}" type="datetimeFigureOut">
              <a:rPr lang="en-US" smtClean="0"/>
              <a:t>3/12/2017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224281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55632B-F18C-4824-BF1E-AC92AA108056}" type="datetimeFigureOut">
              <a:rPr lang="en-US" smtClean="0"/>
              <a:t>3/12/2017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195118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55632B-F18C-4824-BF1E-AC92AA108056}" type="datetimeFigureOut">
              <a:rPr lang="en-US" smtClean="0"/>
              <a:t>3/12/2017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929368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55632B-F18C-4824-BF1E-AC92AA108056}" type="datetimeFigureOut">
              <a:rPr lang="en-US" smtClean="0"/>
              <a:t>3/12/2017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161465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55632B-F18C-4824-BF1E-AC92AA108056}" type="datetimeFigureOut">
              <a:rPr lang="en-US" smtClean="0"/>
              <a:t>3/12/2017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157888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55632B-F18C-4824-BF1E-AC92AA108056}" type="datetimeFigureOut">
              <a:rPr lang="en-US" smtClean="0"/>
              <a:t>3/12/2017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A94A39-60D4-4B39-8172-90E9CC900F4D}" type="slidenum">
              <a:rPr lang="en-US" smtClean="0"/>
              <a:t>‹#›</a:t>
            </a:fld>
            <a:endParaRPr lang="en-US"/>
          </a:p>
        </p:txBody>
      </p:sp>
    </p:spTree>
    <p:extLst>
      <p:ext uri="{BB962C8B-B14F-4D97-AF65-F5344CB8AC3E}">
        <p14:creationId xmlns:p14="http://schemas.microsoft.com/office/powerpoint/2010/main" val="2717707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thebullbustercafe.com/wp-content/uploads/2013/05/personalit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122" y="119271"/>
            <a:ext cx="10681251" cy="6573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464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Data</a:t>
            </a:r>
          </a:p>
        </p:txBody>
      </p:sp>
      <p:sp>
        <p:nvSpPr>
          <p:cNvPr id="3" name="Content Placeholder 2"/>
          <p:cNvSpPr>
            <a:spLocks noGrp="1"/>
          </p:cNvSpPr>
          <p:nvPr>
            <p:ph idx="1"/>
          </p:nvPr>
        </p:nvSpPr>
        <p:spPr>
          <a:xfrm>
            <a:off x="838200" y="1550894"/>
            <a:ext cx="10515600" cy="4626069"/>
          </a:xfrm>
        </p:spPr>
        <p:txBody>
          <a:bodyPr>
            <a:normAutofit/>
          </a:bodyPr>
          <a:lstStyle/>
          <a:p>
            <a:r>
              <a:rPr lang="en-US" dirty="0"/>
              <a:t>Used 2 twitter datasets differing in size and set of available user traits.</a:t>
            </a:r>
          </a:p>
          <a:p>
            <a:pPr lvl="1"/>
            <a:r>
              <a:rPr lang="en-US" dirty="0" err="1"/>
              <a:t>TwitterText</a:t>
            </a:r>
            <a:r>
              <a:rPr lang="en-US" dirty="0"/>
              <a:t>:</a:t>
            </a:r>
          </a:p>
          <a:p>
            <a:pPr lvl="2"/>
            <a:r>
              <a:rPr lang="en-US" dirty="0"/>
              <a:t>66502 twitter users(31307 M, 35195 F)</a:t>
            </a:r>
          </a:p>
          <a:p>
            <a:pPr lvl="2"/>
            <a:r>
              <a:rPr lang="en-US" dirty="0"/>
              <a:t>Labelled by linking twitter account with account on other network where gender information was available</a:t>
            </a:r>
          </a:p>
          <a:p>
            <a:pPr lvl="2"/>
            <a:r>
              <a:rPr lang="en-US" dirty="0"/>
              <a:t>For each user collected 3200 most recent tweets using REST leading to 104,500,740 tweets</a:t>
            </a:r>
          </a:p>
          <a:p>
            <a:pPr lvl="1"/>
            <a:r>
              <a:rPr lang="en-US" dirty="0" err="1"/>
              <a:t>TwitterSurvey</a:t>
            </a:r>
            <a:r>
              <a:rPr lang="en-US" dirty="0"/>
              <a:t>:</a:t>
            </a:r>
          </a:p>
          <a:p>
            <a:pPr lvl="2"/>
            <a:r>
              <a:rPr lang="en-US" dirty="0"/>
              <a:t>Contains 434 twitter users whose Big Five personality scores were computed</a:t>
            </a:r>
          </a:p>
          <a:p>
            <a:pPr lvl="2"/>
            <a:r>
              <a:rPr lang="en-US" dirty="0"/>
              <a:t>Users self reported genders.</a:t>
            </a:r>
          </a:p>
          <a:p>
            <a:pPr lvl="2"/>
            <a:r>
              <a:rPr lang="en-US" dirty="0"/>
              <a:t>All images were collected same day for all accounts in both data set</a:t>
            </a:r>
          </a:p>
        </p:txBody>
      </p:sp>
    </p:spTree>
    <p:extLst>
      <p:ext uri="{BB962C8B-B14F-4D97-AF65-F5344CB8AC3E}">
        <p14:creationId xmlns:p14="http://schemas.microsoft.com/office/powerpoint/2010/main" val="73563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Text Analysis</a:t>
            </a:r>
          </a:p>
        </p:txBody>
      </p:sp>
      <p:sp>
        <p:nvSpPr>
          <p:cNvPr id="3" name="Content Placeholder 2"/>
          <p:cNvSpPr>
            <a:spLocks noGrp="1"/>
          </p:cNvSpPr>
          <p:nvPr>
            <p:ph idx="1"/>
          </p:nvPr>
        </p:nvSpPr>
        <p:spPr>
          <a:xfrm>
            <a:off x="838200" y="1550894"/>
            <a:ext cx="10515600" cy="4626069"/>
          </a:xfrm>
        </p:spPr>
        <p:txBody>
          <a:bodyPr>
            <a:normAutofit lnSpcReduction="10000"/>
          </a:bodyPr>
          <a:lstStyle/>
          <a:p>
            <a:r>
              <a:rPr lang="en-US" dirty="0"/>
              <a:t>used posted tweets from an account as a different modality compared to images in order to predict user attributes and demographics.</a:t>
            </a:r>
          </a:p>
          <a:p>
            <a:r>
              <a:rPr lang="en-US" dirty="0"/>
              <a:t>Text-based prediction methods have been successfully used to predict a wide range of traits including </a:t>
            </a:r>
            <a:r>
              <a:rPr lang="da-DK" dirty="0"/>
              <a:t>age, gender, political </a:t>
            </a:r>
            <a:r>
              <a:rPr lang="it-IT" dirty="0"/>
              <a:t>orientation, location</a:t>
            </a:r>
            <a:r>
              <a:rPr lang="en-US" dirty="0"/>
              <a:t>, impact, income, occupation, mental illnesses and personality.</a:t>
            </a:r>
          </a:p>
          <a:p>
            <a:r>
              <a:rPr lang="en-US" dirty="0"/>
              <a:t>Tokenize posts and filtered for English using </a:t>
            </a:r>
            <a:r>
              <a:rPr lang="en-US" dirty="0" err="1"/>
              <a:t>Langid</a:t>
            </a:r>
            <a:r>
              <a:rPr lang="en-US" dirty="0"/>
              <a:t> tool.</a:t>
            </a:r>
          </a:p>
          <a:p>
            <a:r>
              <a:rPr lang="en-US" dirty="0"/>
              <a:t>Aggregate all users posts and use “state-of-the-art” text prediction algorithms to estimate personality and age</a:t>
            </a:r>
          </a:p>
          <a:p>
            <a:r>
              <a:rPr lang="en-US" dirty="0"/>
              <a:t>For reliable estimates considered users with 50+ tweets</a:t>
            </a:r>
          </a:p>
        </p:txBody>
      </p:sp>
    </p:spTree>
    <p:extLst>
      <p:ext uri="{BB962C8B-B14F-4D97-AF65-F5344CB8AC3E}">
        <p14:creationId xmlns:p14="http://schemas.microsoft.com/office/powerpoint/2010/main" val="3614810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Prediction outcome</a:t>
            </a:r>
          </a:p>
        </p:txBody>
      </p:sp>
      <p:sp>
        <p:nvSpPr>
          <p:cNvPr id="3" name="Content Placeholder 2"/>
          <p:cNvSpPr>
            <a:spLocks noGrp="1"/>
          </p:cNvSpPr>
          <p:nvPr>
            <p:ph idx="1"/>
          </p:nvPr>
        </p:nvSpPr>
        <p:spPr>
          <a:xfrm>
            <a:off x="838200" y="1550894"/>
            <a:ext cx="10515600" cy="4748306"/>
          </a:xfrm>
        </p:spPr>
        <p:txBody>
          <a:bodyPr>
            <a:normAutofit fontScale="92500" lnSpcReduction="10000"/>
          </a:bodyPr>
          <a:lstStyle/>
          <a:p>
            <a:r>
              <a:rPr lang="en-US" dirty="0"/>
              <a:t>Personality</a:t>
            </a:r>
          </a:p>
          <a:p>
            <a:pPr lvl="1"/>
            <a:r>
              <a:rPr lang="en-US" dirty="0"/>
              <a:t>Used method developed by Schwartz to assign each user scores for personality from ‘Big Five’</a:t>
            </a:r>
          </a:p>
          <a:p>
            <a:pPr lvl="1"/>
            <a:r>
              <a:rPr lang="en-US" dirty="0"/>
              <a:t>Model was trained on large sample of around 70k fb users who have taken Big Five personality tests and shared their posts using a model using 1-3 grams and topics as features</a:t>
            </a:r>
          </a:p>
          <a:p>
            <a:pPr lvl="1"/>
            <a:r>
              <a:rPr lang="en-US" dirty="0"/>
              <a:t>In original validation, the model achieved a Pearson correlation of </a:t>
            </a:r>
            <a:r>
              <a:rPr lang="en-US" i="1" dirty="0"/>
              <a:t>r &gt; </a:t>
            </a:r>
            <a:r>
              <a:rPr lang="en-US" dirty="0"/>
              <a:t>0</a:t>
            </a:r>
            <a:r>
              <a:rPr lang="en-US" i="1" dirty="0"/>
              <a:t>.</a:t>
            </a:r>
            <a:r>
              <a:rPr lang="en-US" dirty="0"/>
              <a:t>3 predictive performance for all five traits, which is considered high correlation in psychology, especially when measuring internal states</a:t>
            </a:r>
          </a:p>
          <a:p>
            <a:pPr lvl="1"/>
            <a:r>
              <a:rPr lang="en-US" dirty="0"/>
              <a:t>Observed the same correlation patterns in text predictions as in the questionnaire based assessments</a:t>
            </a:r>
          </a:p>
          <a:p>
            <a:r>
              <a:rPr lang="en-US" dirty="0"/>
              <a:t>Age</a:t>
            </a:r>
          </a:p>
          <a:p>
            <a:pPr lvl="1"/>
            <a:r>
              <a:rPr lang="en-US" dirty="0"/>
              <a:t>The correlation of the outcome of the prediction model and true age, trained and tested on Facebook data, reaches .835 Pearson correlation</a:t>
            </a:r>
          </a:p>
        </p:txBody>
      </p:sp>
    </p:spTree>
    <p:extLst>
      <p:ext uri="{BB962C8B-B14F-4D97-AF65-F5344CB8AC3E}">
        <p14:creationId xmlns:p14="http://schemas.microsoft.com/office/powerpoint/2010/main" val="955474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5065" y="688975"/>
            <a:ext cx="11917628" cy="5305426"/>
          </a:xfrm>
          <a:prstGeom prst="rect">
            <a:avLst/>
          </a:prstGeom>
        </p:spPr>
      </p:pic>
    </p:spTree>
    <p:extLst>
      <p:ext uri="{BB962C8B-B14F-4D97-AF65-F5344CB8AC3E}">
        <p14:creationId xmlns:p14="http://schemas.microsoft.com/office/powerpoint/2010/main" val="257832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Image Extraction</a:t>
            </a:r>
          </a:p>
        </p:txBody>
      </p:sp>
      <p:sp>
        <p:nvSpPr>
          <p:cNvPr id="3" name="Content Placeholder 2"/>
          <p:cNvSpPr>
            <a:spLocks noGrp="1"/>
          </p:cNvSpPr>
          <p:nvPr>
            <p:ph idx="1"/>
          </p:nvPr>
        </p:nvSpPr>
        <p:spPr>
          <a:xfrm>
            <a:off x="838200" y="1550894"/>
            <a:ext cx="10515600" cy="4626069"/>
          </a:xfrm>
        </p:spPr>
        <p:txBody>
          <a:bodyPr>
            <a:normAutofit fontScale="77500" lnSpcReduction="20000"/>
          </a:bodyPr>
          <a:lstStyle/>
          <a:p>
            <a:r>
              <a:rPr lang="en-US" dirty="0"/>
              <a:t>Used public profile images as representative for a user. Although users can post other images, they focus on profile images, as the user has chosen these to represent their online persona and thus is most likely to contain important psychological cues.</a:t>
            </a:r>
          </a:p>
          <a:p>
            <a:r>
              <a:rPr lang="en-US" dirty="0"/>
              <a:t>to study and interpret people’s personalities from their profile pictures, stylistic characteristics rather than traditional computer vision features of the profiles are more appropriate.</a:t>
            </a:r>
          </a:p>
          <a:p>
            <a:r>
              <a:rPr lang="en-US" dirty="0"/>
              <a:t>Divide image features in two categories: general image features and stylistic facial features. The former contains basic color and facial information, while the later also includes facial expressions and postures extracted from the largest recognizable face from profile images.</a:t>
            </a:r>
          </a:p>
          <a:p>
            <a:r>
              <a:rPr lang="en-US" dirty="0"/>
              <a:t>Used two APIs based on deep learning – Face++ and </a:t>
            </a:r>
            <a:r>
              <a:rPr lang="en-US" dirty="0" err="1"/>
              <a:t>EmoVu</a:t>
            </a:r>
            <a:r>
              <a:rPr lang="en-US" dirty="0"/>
              <a:t> – for facial feature extraction.</a:t>
            </a:r>
          </a:p>
          <a:p>
            <a:r>
              <a:rPr lang="en-US" dirty="0"/>
              <a:t>Face++, which provides very accurate face recognition to indicate demographics and facial presentation. </a:t>
            </a:r>
            <a:r>
              <a:rPr lang="en-US" dirty="0" err="1"/>
              <a:t>EmoVu</a:t>
            </a:r>
            <a:r>
              <a:rPr lang="en-US" dirty="0"/>
              <a:t> offers more information about emotions expressed by the faces detected in the profile images</a:t>
            </a:r>
          </a:p>
        </p:txBody>
      </p:sp>
    </p:spTree>
    <p:extLst>
      <p:ext uri="{BB962C8B-B14F-4D97-AF65-F5344CB8AC3E}">
        <p14:creationId xmlns:p14="http://schemas.microsoft.com/office/powerpoint/2010/main" val="3211000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Feature Categories</a:t>
            </a:r>
          </a:p>
        </p:txBody>
      </p:sp>
      <p:sp>
        <p:nvSpPr>
          <p:cNvPr id="3" name="Content Placeholder 2"/>
          <p:cNvSpPr>
            <a:spLocks noGrp="1"/>
          </p:cNvSpPr>
          <p:nvPr>
            <p:ph idx="1"/>
          </p:nvPr>
        </p:nvSpPr>
        <p:spPr>
          <a:xfrm>
            <a:off x="838200" y="1550894"/>
            <a:ext cx="10515600" cy="4626069"/>
          </a:xfrm>
        </p:spPr>
        <p:txBody>
          <a:bodyPr>
            <a:normAutofit fontScale="92500" lnSpcReduction="20000"/>
          </a:bodyPr>
          <a:lstStyle/>
          <a:p>
            <a:r>
              <a:rPr lang="en-US" dirty="0"/>
              <a:t>Color</a:t>
            </a:r>
          </a:p>
          <a:p>
            <a:pPr lvl="1"/>
            <a:r>
              <a:rPr lang="en-US" dirty="0"/>
              <a:t>divide images into grayscale images and color images.</a:t>
            </a:r>
          </a:p>
          <a:p>
            <a:pPr lvl="1"/>
            <a:r>
              <a:rPr lang="en-US" dirty="0"/>
              <a:t>For color images, they took their normalized RGB values and the average of the original colors. Colors are related to conceptual ideas like people’s mood and emotion.</a:t>
            </a:r>
          </a:p>
          <a:p>
            <a:pPr lvl="1"/>
            <a:r>
              <a:rPr lang="en-US" dirty="0"/>
              <a:t>Colors from images are related to psychologic traits:</a:t>
            </a:r>
          </a:p>
          <a:p>
            <a:pPr lvl="2"/>
            <a:r>
              <a:rPr lang="en-US" dirty="0"/>
              <a:t>red with ‘exciting-stimulating’ and ‘protective-defending’</a:t>
            </a:r>
          </a:p>
          <a:p>
            <a:pPr lvl="2"/>
            <a:r>
              <a:rPr lang="en-US" dirty="0"/>
              <a:t>green with ‘calm-peaceful-serene’</a:t>
            </a:r>
          </a:p>
          <a:p>
            <a:pPr lvl="2"/>
            <a:r>
              <a:rPr lang="en-US" dirty="0"/>
              <a:t>blue is connected with ‘secure-comfortable’ as well as ‘calm-peaceful-serene’.</a:t>
            </a:r>
          </a:p>
          <a:p>
            <a:r>
              <a:rPr lang="en-US" dirty="0"/>
              <a:t>Image Composition</a:t>
            </a:r>
          </a:p>
          <a:p>
            <a:pPr lvl="1"/>
            <a:r>
              <a:rPr lang="en-US" dirty="0"/>
              <a:t>measure aesthetic features of basic photographic composition rules.</a:t>
            </a:r>
          </a:p>
          <a:p>
            <a:pPr lvl="2"/>
            <a:r>
              <a:rPr lang="en-US" dirty="0"/>
              <a:t>The rule of thirds, where main object in the picture lies at the border or inside an inner rectangle of a 3 </a:t>
            </a:r>
            <a:r>
              <a:rPr lang="en-US" i="1" dirty="0"/>
              <a:t>× </a:t>
            </a:r>
            <a:r>
              <a:rPr lang="en-US" dirty="0"/>
              <a:t>3 grid.</a:t>
            </a:r>
          </a:p>
          <a:p>
            <a:pPr lvl="3"/>
            <a:r>
              <a:rPr lang="en-US" dirty="0"/>
              <a:t>First compute the spatial distribution of the high frequency edges of an image.</a:t>
            </a:r>
          </a:p>
          <a:p>
            <a:pPr lvl="3"/>
            <a:r>
              <a:rPr lang="en-US" dirty="0"/>
              <a:t>Estimate the edge distribution between the subject and background.</a:t>
            </a:r>
          </a:p>
          <a:p>
            <a:pPr lvl="3"/>
            <a:r>
              <a:rPr lang="en-US" dirty="0"/>
              <a:t>The number of unique hues of a photo is another measure of simplicity, based on the fact that good compositions have fewer objects, resulting in fewer distinct hues</a:t>
            </a:r>
          </a:p>
        </p:txBody>
      </p:sp>
    </p:spTree>
    <p:extLst>
      <p:ext uri="{BB962C8B-B14F-4D97-AF65-F5344CB8AC3E}">
        <p14:creationId xmlns:p14="http://schemas.microsoft.com/office/powerpoint/2010/main" val="1369281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Feature Categories contd.</a:t>
            </a:r>
          </a:p>
        </p:txBody>
      </p:sp>
      <p:sp>
        <p:nvSpPr>
          <p:cNvPr id="3" name="Content Placeholder 2"/>
          <p:cNvSpPr>
            <a:spLocks noGrp="1"/>
          </p:cNvSpPr>
          <p:nvPr>
            <p:ph idx="1"/>
          </p:nvPr>
        </p:nvSpPr>
        <p:spPr>
          <a:xfrm>
            <a:off x="838199" y="1550894"/>
            <a:ext cx="10808855" cy="5108524"/>
          </a:xfrm>
        </p:spPr>
        <p:txBody>
          <a:bodyPr>
            <a:normAutofit fontScale="55000" lnSpcReduction="20000"/>
          </a:bodyPr>
          <a:lstStyle/>
          <a:p>
            <a:r>
              <a:rPr lang="en-US" sz="4200" dirty="0"/>
              <a:t>Image Type</a:t>
            </a:r>
          </a:p>
          <a:p>
            <a:pPr lvl="1"/>
            <a:r>
              <a:rPr lang="en-US" sz="3300" dirty="0"/>
              <a:t>extract basic face-related features for each profile picture as the number of faces it contains.</a:t>
            </a:r>
          </a:p>
          <a:p>
            <a:pPr lvl="1"/>
            <a:r>
              <a:rPr lang="en-US" sz="3300" dirty="0"/>
              <a:t>If there is no face in the profile image, look whether the user uses the one of the default Twitter profile picture images</a:t>
            </a:r>
          </a:p>
          <a:p>
            <a:r>
              <a:rPr lang="en-US" sz="4200" dirty="0"/>
              <a:t>Image Demographics</a:t>
            </a:r>
          </a:p>
          <a:p>
            <a:pPr lvl="1"/>
            <a:r>
              <a:rPr lang="en-US" sz="3300" dirty="0"/>
              <a:t>Age, gender and race are demographic features estimated from the profile images</a:t>
            </a:r>
          </a:p>
          <a:p>
            <a:r>
              <a:rPr lang="en-US" sz="4200" dirty="0"/>
              <a:t>Facial Representation</a:t>
            </a:r>
          </a:p>
          <a:p>
            <a:pPr lvl="1"/>
            <a:r>
              <a:rPr lang="en-US" sz="3300" dirty="0"/>
              <a:t>This category contains facial features related to the way a user chooses to present himself through his profile image</a:t>
            </a:r>
          </a:p>
          <a:p>
            <a:pPr lvl="1"/>
            <a:r>
              <a:rPr lang="en-US" sz="3300" dirty="0"/>
              <a:t>Features include the face ratio, whether the face wears any type of glasses, closeness of the subject’s face from the acquisition sensor, 3D face posture, which includes the pitch, roll and yaw angle of the face and eye openness.</a:t>
            </a:r>
          </a:p>
          <a:p>
            <a:r>
              <a:rPr lang="en-US" sz="4200" dirty="0"/>
              <a:t>Facial Expressions</a:t>
            </a:r>
          </a:p>
          <a:p>
            <a:pPr lvl="1"/>
            <a:r>
              <a:rPr lang="en-US" sz="3300" dirty="0"/>
              <a:t>Ekman’s model of six discrete basic emotions categorized as: +</a:t>
            </a:r>
            <a:r>
              <a:rPr lang="en-US" sz="3300" dirty="0" err="1"/>
              <a:t>ve</a:t>
            </a:r>
            <a:r>
              <a:rPr lang="en-US" sz="3300" dirty="0"/>
              <a:t>(joy, surprise); -</a:t>
            </a:r>
            <a:r>
              <a:rPr lang="en-US" sz="3300" dirty="0" err="1"/>
              <a:t>ve</a:t>
            </a:r>
            <a:r>
              <a:rPr lang="en-US" sz="3300" dirty="0"/>
              <a:t>(anger, disgust, fear, sadness)</a:t>
            </a:r>
          </a:p>
          <a:p>
            <a:pPr lvl="1"/>
            <a:r>
              <a:rPr lang="en-US" sz="3300" dirty="0" err="1"/>
              <a:t>EmoVu</a:t>
            </a:r>
            <a:r>
              <a:rPr lang="en-US" sz="3300" dirty="0"/>
              <a:t> API extract these emotions from largest detected face in each profile image with neutral expression. It also gives composite features.</a:t>
            </a:r>
          </a:p>
          <a:p>
            <a:pPr lvl="1"/>
            <a:r>
              <a:rPr lang="en-US" sz="3300" dirty="0"/>
              <a:t>Expressiveness defined as the ‘interaction’ metric, is the highest value of the six basic emotions. Negative and positive mood are calculated as the maximum value of the positive and negative emotions respectively. Valence is the average of the negative mood and positive mood.</a:t>
            </a:r>
          </a:p>
        </p:txBody>
      </p:sp>
    </p:spTree>
    <p:extLst>
      <p:ext uri="{BB962C8B-B14F-4D97-AF65-F5344CB8AC3E}">
        <p14:creationId xmlns:p14="http://schemas.microsoft.com/office/powerpoint/2010/main" val="2937249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Feature Categories contd.</a:t>
            </a:r>
          </a:p>
        </p:txBody>
      </p:sp>
      <p:pic>
        <p:nvPicPr>
          <p:cNvPr id="4" name="Content Placeholder 3"/>
          <p:cNvPicPr>
            <a:picLocks noGrp="1" noChangeAspect="1"/>
          </p:cNvPicPr>
          <p:nvPr>
            <p:ph idx="1"/>
          </p:nvPr>
        </p:nvPicPr>
        <p:blipFill>
          <a:blip r:embed="rId3"/>
          <a:stretch>
            <a:fillRect/>
          </a:stretch>
        </p:blipFill>
        <p:spPr>
          <a:xfrm>
            <a:off x="227666" y="1246189"/>
            <a:ext cx="4852339" cy="5320866"/>
          </a:xfrm>
          <a:prstGeom prst="rect">
            <a:avLst/>
          </a:prstGeom>
        </p:spPr>
      </p:pic>
      <p:sp>
        <p:nvSpPr>
          <p:cNvPr id="5" name="TextBox 4"/>
          <p:cNvSpPr txBox="1"/>
          <p:nvPr/>
        </p:nvSpPr>
        <p:spPr>
          <a:xfrm>
            <a:off x="5135418" y="1297712"/>
            <a:ext cx="6690376" cy="4247317"/>
          </a:xfrm>
          <a:prstGeom prst="rect">
            <a:avLst/>
          </a:prstGeom>
          <a:noFill/>
        </p:spPr>
        <p:txBody>
          <a:bodyPr wrap="square" rtlCol="0">
            <a:spAutoFit/>
          </a:bodyPr>
          <a:lstStyle/>
          <a:p>
            <a:pPr marL="285750" indent="-285750">
              <a:buFont typeface="Arial" panose="020B0604020202020204" pitchFamily="34" charset="0"/>
              <a:buChar char="•"/>
            </a:pPr>
            <a:r>
              <a:rPr lang="en-US" dirty="0"/>
              <a:t>Correlations conform that smiling, joy, positive mood and expressiveness are largely positively correlated and the four are significantly negatively correlated with anger, neutral and negative mood. Eye openness is correlated with fear and anti-correlated with disgust.</a:t>
            </a:r>
          </a:p>
          <a:p>
            <a:pPr marL="285750" indent="-285750">
              <a:buFont typeface="Arial" panose="020B0604020202020204" pitchFamily="34" charset="0"/>
              <a:buChar char="•"/>
            </a:pPr>
            <a:r>
              <a:rPr lang="en-US" dirty="0"/>
              <a:t>Face++ was able to recognize 208 images with at least one face out of 429 from profile images for the </a:t>
            </a:r>
            <a:r>
              <a:rPr lang="en-US" dirty="0" err="1"/>
              <a:t>TwitterSurvey</a:t>
            </a:r>
            <a:r>
              <a:rPr lang="en-US" dirty="0"/>
              <a:t> data set and 36,402 out of 66,502 profile images for the </a:t>
            </a:r>
            <a:r>
              <a:rPr lang="en-US" dirty="0" err="1"/>
              <a:t>TwitterText</a:t>
            </a:r>
            <a:r>
              <a:rPr lang="en-US" dirty="0"/>
              <a:t> data set.</a:t>
            </a:r>
          </a:p>
          <a:p>
            <a:pPr marL="285750" indent="-285750">
              <a:buFont typeface="Arial" panose="020B0604020202020204" pitchFamily="34" charset="0"/>
              <a:buChar char="•"/>
            </a:pPr>
            <a:r>
              <a:rPr lang="en-US" dirty="0" err="1"/>
              <a:t>EmoVu</a:t>
            </a:r>
            <a:r>
              <a:rPr lang="en-US" dirty="0"/>
              <a:t> was able to detect facial emotions for 124 out of 429 images for the </a:t>
            </a:r>
            <a:r>
              <a:rPr lang="en-US" dirty="0" err="1"/>
              <a:t>TwitterSurvey</a:t>
            </a:r>
            <a:r>
              <a:rPr lang="en-US" dirty="0"/>
              <a:t> data set and 26,234 out of 66,502 profile images for the </a:t>
            </a:r>
            <a:r>
              <a:rPr lang="en-US" dirty="0" err="1"/>
              <a:t>TwitterText</a:t>
            </a:r>
            <a:r>
              <a:rPr lang="en-US" dirty="0"/>
              <a:t> data set.</a:t>
            </a:r>
          </a:p>
          <a:p>
            <a:pPr marL="285750" indent="-285750">
              <a:buFont typeface="Arial" panose="020B0604020202020204" pitchFamily="34" charset="0"/>
              <a:buChar char="•"/>
            </a:pPr>
            <a:r>
              <a:rPr lang="en-US" dirty="0"/>
              <a:t>This was caused by different factors such as low image quality, very small face, or the face being obstructed by an object or not facing the camera. Similarly, color and image composition features only to images that were not default or grayscale.</a:t>
            </a:r>
          </a:p>
        </p:txBody>
      </p:sp>
    </p:spTree>
    <p:extLst>
      <p:ext uri="{BB962C8B-B14F-4D97-AF65-F5344CB8AC3E}">
        <p14:creationId xmlns:p14="http://schemas.microsoft.com/office/powerpoint/2010/main" val="229962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Analysis</a:t>
            </a:r>
          </a:p>
        </p:txBody>
      </p:sp>
      <p:sp>
        <p:nvSpPr>
          <p:cNvPr id="3" name="Content Placeholder 2"/>
          <p:cNvSpPr>
            <a:spLocks noGrp="1"/>
          </p:cNvSpPr>
          <p:nvPr>
            <p:ph idx="1"/>
          </p:nvPr>
        </p:nvSpPr>
        <p:spPr>
          <a:xfrm>
            <a:off x="838200" y="1550894"/>
            <a:ext cx="10515600" cy="4626069"/>
          </a:xfrm>
        </p:spPr>
        <p:txBody>
          <a:bodyPr>
            <a:normAutofit fontScale="92500" lnSpcReduction="20000"/>
          </a:bodyPr>
          <a:lstStyle/>
          <a:p>
            <a:r>
              <a:rPr lang="en-US" dirty="0"/>
              <a:t>Openness</a:t>
            </a:r>
          </a:p>
          <a:p>
            <a:pPr lvl="1"/>
            <a:r>
              <a:rPr lang="en-US" dirty="0"/>
              <a:t>Separated into the distinct, but correlated </a:t>
            </a:r>
            <a:r>
              <a:rPr lang="en-US" dirty="0" err="1"/>
              <a:t>subtraits</a:t>
            </a:r>
            <a:r>
              <a:rPr lang="en-US" dirty="0"/>
              <a:t> of “Intellectual engagement” and “Openness to Experience” indicates engagement with perceptual and aesthetic domains.</a:t>
            </a:r>
          </a:p>
          <a:p>
            <a:pPr lvl="1"/>
            <a:r>
              <a:rPr lang="en-US" dirty="0"/>
              <a:t>Users high in openness are significantly correlated to the majority of features indicative of better aesthetic quality of their photos.</a:t>
            </a:r>
          </a:p>
          <a:p>
            <a:pPr lvl="1"/>
            <a:r>
              <a:rPr lang="en-US" dirty="0"/>
              <a:t>Appealing images tend to have increased contrast, sharpness, saturation and less blur, which is the case for people high in openness.</a:t>
            </a:r>
          </a:p>
          <a:p>
            <a:pPr lvl="1"/>
            <a:r>
              <a:rPr lang="en-US" dirty="0"/>
              <a:t>Photos are anti-correlated with color emotions and are less colorful.</a:t>
            </a:r>
          </a:p>
          <a:p>
            <a:pPr lvl="1"/>
            <a:r>
              <a:rPr lang="en-US" dirty="0"/>
              <a:t>Edge distribution is the highest correlated feature, while smaller hue count, also indicative of simplicity is also correlated.</a:t>
            </a:r>
          </a:p>
          <a:p>
            <a:pPr lvl="1"/>
            <a:r>
              <a:rPr lang="en-US" dirty="0"/>
              <a:t>Dynamic  lines which should reflect emotion are significantly anti-correlated, again confirming that photos of users high in openness are low in emotion, albeit of artistic and aesthetic quality.</a:t>
            </a:r>
          </a:p>
          <a:p>
            <a:pPr lvl="1"/>
            <a:r>
              <a:rPr lang="en-US" dirty="0"/>
              <a:t>In general, psychology research has shown that a person wearing reading glasses is more intelligent or has intellectual virtues</a:t>
            </a:r>
          </a:p>
        </p:txBody>
      </p:sp>
    </p:spTree>
    <p:extLst>
      <p:ext uri="{BB962C8B-B14F-4D97-AF65-F5344CB8AC3E}">
        <p14:creationId xmlns:p14="http://schemas.microsoft.com/office/powerpoint/2010/main" val="3517960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79" y="0"/>
            <a:ext cx="5640072" cy="6858000"/>
          </a:xfrm>
          <a:prstGeom prst="rect">
            <a:avLst/>
          </a:prstGeom>
        </p:spPr>
      </p:pic>
      <p:grpSp>
        <p:nvGrpSpPr>
          <p:cNvPr id="5" name="Group 4"/>
          <p:cNvGrpSpPr/>
          <p:nvPr/>
        </p:nvGrpSpPr>
        <p:grpSpPr>
          <a:xfrm>
            <a:off x="5627893" y="77514"/>
            <a:ext cx="6629400" cy="5620742"/>
            <a:chOff x="5627893" y="77514"/>
            <a:chExt cx="6629400" cy="5620742"/>
          </a:xfrm>
        </p:grpSpPr>
        <p:pic>
          <p:nvPicPr>
            <p:cNvPr id="3" name="Picture 2"/>
            <p:cNvPicPr>
              <a:picLocks noChangeAspect="1"/>
            </p:cNvPicPr>
            <p:nvPr/>
          </p:nvPicPr>
          <p:blipFill>
            <a:blip r:embed="rId3"/>
            <a:stretch>
              <a:fillRect/>
            </a:stretch>
          </p:blipFill>
          <p:spPr>
            <a:xfrm>
              <a:off x="5627893" y="77514"/>
              <a:ext cx="6629400" cy="3829050"/>
            </a:xfrm>
            <a:prstGeom prst="rect">
              <a:avLst/>
            </a:prstGeom>
          </p:spPr>
        </p:pic>
        <p:sp>
          <p:nvSpPr>
            <p:cNvPr id="4" name="TextBox 3"/>
            <p:cNvSpPr txBox="1"/>
            <p:nvPr/>
          </p:nvSpPr>
          <p:spPr>
            <a:xfrm>
              <a:off x="5627893" y="3943930"/>
              <a:ext cx="6517922" cy="1754326"/>
            </a:xfrm>
            <a:prstGeom prst="rect">
              <a:avLst/>
            </a:prstGeom>
            <a:noFill/>
          </p:spPr>
          <p:txBody>
            <a:bodyPr wrap="square" rtlCol="0">
              <a:spAutoFit/>
            </a:bodyPr>
            <a:lstStyle/>
            <a:p>
              <a:r>
                <a:rPr lang="en-US" dirty="0"/>
                <a:t>Pearson correlations between profile image and Big Five personality controlled for age and gender and with age and</a:t>
              </a:r>
            </a:p>
            <a:p>
              <a:r>
                <a:rPr lang="en-US" dirty="0"/>
                <a:t>gender (coded as 1 – female, 0 – male) separately. Positive correlation is highlighted with green (paler green </a:t>
              </a:r>
              <a:r>
                <a:rPr lang="en-US" i="1" dirty="0"/>
                <a:t>p &lt; .</a:t>
              </a:r>
              <a:r>
                <a:rPr lang="en-US" dirty="0"/>
                <a:t>01, deeper</a:t>
              </a:r>
            </a:p>
            <a:p>
              <a:r>
                <a:rPr lang="en-US" dirty="0"/>
                <a:t>green </a:t>
              </a:r>
              <a:r>
                <a:rPr lang="en-US" i="1" dirty="0"/>
                <a:t>p &lt; .</a:t>
              </a:r>
              <a:r>
                <a:rPr lang="en-US" dirty="0"/>
                <a:t>001, two-tailed t-test) and negative correlation with red (paler red </a:t>
              </a:r>
              <a:r>
                <a:rPr lang="en-US" i="1" dirty="0"/>
                <a:t>p &lt; .</a:t>
              </a:r>
              <a:r>
                <a:rPr lang="en-US" dirty="0"/>
                <a:t>01, deeper red </a:t>
              </a:r>
              <a:r>
                <a:rPr lang="en-US" i="1" dirty="0"/>
                <a:t>p &lt; .</a:t>
              </a:r>
              <a:r>
                <a:rPr lang="en-US" dirty="0"/>
                <a:t>001 , two-tailed t-test).</a:t>
              </a:r>
            </a:p>
          </p:txBody>
        </p:sp>
      </p:grpSp>
    </p:spTree>
    <p:extLst>
      <p:ext uri="{BB962C8B-B14F-4D97-AF65-F5344CB8AC3E}">
        <p14:creationId xmlns:p14="http://schemas.microsoft.com/office/powerpoint/2010/main" val="1763379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6591" y="327230"/>
            <a:ext cx="11078818" cy="4244769"/>
          </a:xfrm>
        </p:spPr>
        <p:txBody>
          <a:bodyPr>
            <a:normAutofit/>
          </a:bodyPr>
          <a:lstStyle/>
          <a:p>
            <a:r>
              <a:rPr lang="en-US" sz="7200" b="1" dirty="0">
                <a:latin typeface="Algerian" panose="04020705040A02060702" pitchFamily="82" charset="0"/>
              </a:rPr>
              <a:t>Analyzing Personality through Social Media Profile Picture Choice</a:t>
            </a:r>
          </a:p>
        </p:txBody>
      </p:sp>
      <p:sp>
        <p:nvSpPr>
          <p:cNvPr id="3" name="Subtitle 2"/>
          <p:cNvSpPr>
            <a:spLocks noGrp="1"/>
          </p:cNvSpPr>
          <p:nvPr>
            <p:ph type="subTitle" idx="1"/>
          </p:nvPr>
        </p:nvSpPr>
        <p:spPr>
          <a:xfrm>
            <a:off x="7699512" y="5738191"/>
            <a:ext cx="3763617" cy="805062"/>
          </a:xfrm>
        </p:spPr>
        <p:txBody>
          <a:bodyPr>
            <a:normAutofit/>
          </a:bodyPr>
          <a:lstStyle/>
          <a:p>
            <a:r>
              <a:rPr lang="en-US" sz="3600" dirty="0"/>
              <a:t>Anuj Khasgiwala</a:t>
            </a:r>
          </a:p>
        </p:txBody>
      </p:sp>
    </p:spTree>
    <p:extLst>
      <p:ext uri="{BB962C8B-B14F-4D97-AF65-F5344CB8AC3E}">
        <p14:creationId xmlns:p14="http://schemas.microsoft.com/office/powerpoint/2010/main" val="4116536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Analysis contd.</a:t>
            </a:r>
          </a:p>
        </p:txBody>
      </p:sp>
      <p:sp>
        <p:nvSpPr>
          <p:cNvPr id="3" name="Content Placeholder 2"/>
          <p:cNvSpPr>
            <a:spLocks noGrp="1"/>
          </p:cNvSpPr>
          <p:nvPr>
            <p:ph idx="1"/>
          </p:nvPr>
        </p:nvSpPr>
        <p:spPr>
          <a:xfrm>
            <a:off x="838200" y="1550894"/>
            <a:ext cx="10515600" cy="4626069"/>
          </a:xfrm>
        </p:spPr>
        <p:txBody>
          <a:bodyPr>
            <a:normAutofit/>
          </a:bodyPr>
          <a:lstStyle/>
          <a:p>
            <a:r>
              <a:rPr lang="en-US" dirty="0"/>
              <a:t>Conscientiousness</a:t>
            </a:r>
          </a:p>
          <a:p>
            <a:pPr lvl="1"/>
            <a:r>
              <a:rPr lang="en-US" dirty="0"/>
              <a:t>Conscientiousness is the personality trait associated with orderliness, planned behavior and self discipline.</a:t>
            </a:r>
          </a:p>
          <a:p>
            <a:pPr lvl="1"/>
            <a:r>
              <a:rPr lang="en-US" dirty="0"/>
              <a:t>These indicate that profile images with faces, especially with only one face, are good indicators of higher conscientiousness. This behavior can be caused by the fact that users high in this trait prefer the expected behavior</a:t>
            </a:r>
          </a:p>
          <a:p>
            <a:pPr lvl="1"/>
            <a:r>
              <a:rPr lang="en-US" dirty="0"/>
              <a:t>Conscientious users prefer pictures which are not grayscale and are overall more colorful, natural and bright.</a:t>
            </a:r>
          </a:p>
          <a:p>
            <a:pPr lvl="1"/>
            <a:r>
              <a:rPr lang="en-US" dirty="0"/>
              <a:t>Facial expressions are very indicative of conscientious people. The facial emotions of smiling, positive mood and valence are all highly positively correlated, while negative mood, especially anger and sadness, are anti-correlated.</a:t>
            </a:r>
          </a:p>
        </p:txBody>
      </p:sp>
    </p:spTree>
    <p:extLst>
      <p:ext uri="{BB962C8B-B14F-4D97-AF65-F5344CB8AC3E}">
        <p14:creationId xmlns:p14="http://schemas.microsoft.com/office/powerpoint/2010/main" val="2913977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Analysis contd.</a:t>
            </a:r>
          </a:p>
        </p:txBody>
      </p:sp>
      <p:sp>
        <p:nvSpPr>
          <p:cNvPr id="3" name="Content Placeholder 2"/>
          <p:cNvSpPr>
            <a:spLocks noGrp="1"/>
          </p:cNvSpPr>
          <p:nvPr>
            <p:ph idx="1"/>
          </p:nvPr>
        </p:nvSpPr>
        <p:spPr>
          <a:xfrm>
            <a:off x="838200" y="1550894"/>
            <a:ext cx="10515600" cy="4626069"/>
          </a:xfrm>
        </p:spPr>
        <p:txBody>
          <a:bodyPr>
            <a:normAutofit fontScale="55000" lnSpcReduction="20000"/>
          </a:bodyPr>
          <a:lstStyle/>
          <a:p>
            <a:r>
              <a:rPr lang="en-US" dirty="0"/>
              <a:t>Extraversion</a:t>
            </a:r>
          </a:p>
          <a:p>
            <a:pPr lvl="1"/>
            <a:r>
              <a:rPr lang="en-US" dirty="0"/>
              <a:t>Extraversion is trait marked by engagement with the outside world.</a:t>
            </a:r>
          </a:p>
          <a:p>
            <a:pPr lvl="1"/>
            <a:r>
              <a:rPr lang="en-US" dirty="0"/>
              <a:t>These type of users are correlated the highest out of all traits with colorful images.</a:t>
            </a:r>
          </a:p>
          <a:p>
            <a:pPr lvl="1"/>
            <a:r>
              <a:rPr lang="en-US" dirty="0"/>
              <a:t>Their photos do not have any correlation with the color attributes that make photo aesthetically pleasing (contrast, saturation, lack of blur), with the exception of a positive correlation with sharpness.</a:t>
            </a:r>
          </a:p>
          <a:p>
            <a:pPr lvl="1"/>
            <a:r>
              <a:rPr lang="en-US" dirty="0"/>
              <a:t>Similar to conscientiousness, extraversion is largely related to the number of faces of the profile pictures, albeit extraverts slightly prefer images with more people.</a:t>
            </a:r>
          </a:p>
          <a:p>
            <a:pPr lvl="1"/>
            <a:r>
              <a:rPr lang="en-US" dirty="0"/>
              <a:t>Different from all other personalities, extraversion is negatively correlated with the age of the presenting faces, which means that users either appear younger in their profiles or are photographed with other young(</a:t>
            </a:r>
            <a:r>
              <a:rPr lang="en-US" dirty="0" err="1"/>
              <a:t>er</a:t>
            </a:r>
            <a:r>
              <a:rPr lang="en-US" dirty="0"/>
              <a:t>) people.</a:t>
            </a:r>
          </a:p>
          <a:p>
            <a:pPr lvl="1"/>
            <a:r>
              <a:rPr lang="en-US" dirty="0"/>
              <a:t>With the strongest correlation compared to other personalities, extraverts have a small face ratio, perhaps caused by the multiple people present in the picture or showing of more of their body or environment.</a:t>
            </a:r>
          </a:p>
          <a:p>
            <a:r>
              <a:rPr lang="en-US" dirty="0"/>
              <a:t>Agreeableness</a:t>
            </a:r>
          </a:p>
          <a:p>
            <a:pPr lvl="1"/>
            <a:r>
              <a:rPr lang="en-US" dirty="0"/>
              <a:t>agreeableness trait is characterized by social harmony and cooperation.</a:t>
            </a:r>
          </a:p>
          <a:p>
            <a:pPr lvl="1"/>
            <a:r>
              <a:rPr lang="en-US" dirty="0"/>
              <a:t>Users high in this trait like to have profile pictures with faces in them.</a:t>
            </a:r>
          </a:p>
          <a:p>
            <a:pPr lvl="1"/>
            <a:r>
              <a:rPr lang="en-US" dirty="0"/>
              <a:t>For colors, the correlations are almost all opposite to those for openness</a:t>
            </a:r>
          </a:p>
          <a:p>
            <a:pPr lvl="1"/>
            <a:r>
              <a:rPr lang="en-US" dirty="0"/>
              <a:t>They use colorful pictures (but to a lesser extent than extraverts) which are low in sharpness, blurry and bright.</a:t>
            </a:r>
          </a:p>
          <a:p>
            <a:r>
              <a:rPr lang="en-US" dirty="0"/>
              <a:t>Neuroticism</a:t>
            </a:r>
          </a:p>
          <a:p>
            <a:pPr lvl="1"/>
            <a:r>
              <a:rPr lang="en-US" dirty="0"/>
              <a:t>Neuroticism is associated with the experience of negative emotions and emotional instability.</a:t>
            </a:r>
          </a:p>
          <a:p>
            <a:pPr lvl="1"/>
            <a:r>
              <a:rPr lang="en-US" dirty="0"/>
              <a:t>It is usually anti-correlated with agreeableness and extraversion.</a:t>
            </a:r>
          </a:p>
          <a:p>
            <a:pPr lvl="1"/>
            <a:r>
              <a:rPr lang="en-US" dirty="0"/>
              <a:t>Photos of neurotic people are perhaps unsurprisingly anticorrelated with colorfulness.</a:t>
            </a:r>
          </a:p>
          <a:p>
            <a:pPr lvl="1"/>
            <a:r>
              <a:rPr lang="en-US" dirty="0"/>
              <a:t>Display simple, uncolorful images with negative color emotions.</a:t>
            </a:r>
          </a:p>
          <a:p>
            <a:pPr lvl="1"/>
            <a:r>
              <a:rPr lang="en-US" dirty="0"/>
              <a:t>This is similar for openness, the photos of neurotic people do not display the aesthetic features that characterize openness.</a:t>
            </a:r>
          </a:p>
          <a:p>
            <a:pPr lvl="1"/>
            <a:r>
              <a:rPr lang="en-US" dirty="0"/>
              <a:t>Neuroticism displays, both a lack of positive emotions and, to a lower extent, the presence of negative emotions.</a:t>
            </a:r>
          </a:p>
        </p:txBody>
      </p:sp>
    </p:spTree>
    <p:extLst>
      <p:ext uri="{BB962C8B-B14F-4D97-AF65-F5344CB8AC3E}">
        <p14:creationId xmlns:p14="http://schemas.microsoft.com/office/powerpoint/2010/main" val="1637201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24727" y="277524"/>
            <a:ext cx="6437746" cy="6335379"/>
          </a:xfrm>
          <a:prstGeom prst="rect">
            <a:avLst/>
          </a:prstGeom>
        </p:spPr>
      </p:pic>
    </p:spTree>
    <p:extLst>
      <p:ext uri="{BB962C8B-B14F-4D97-AF65-F5344CB8AC3E}">
        <p14:creationId xmlns:p14="http://schemas.microsoft.com/office/powerpoint/2010/main" val="1840033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a:t>
            </a:r>
          </a:p>
        </p:txBody>
      </p:sp>
      <p:sp>
        <p:nvSpPr>
          <p:cNvPr id="3" name="Content Placeholder 2"/>
          <p:cNvSpPr>
            <a:spLocks noGrp="1"/>
          </p:cNvSpPr>
          <p:nvPr>
            <p:ph idx="1"/>
          </p:nvPr>
        </p:nvSpPr>
        <p:spPr>
          <a:xfrm>
            <a:off x="838200" y="1825625"/>
            <a:ext cx="10515600" cy="1916381"/>
          </a:xfrm>
        </p:spPr>
        <p:txBody>
          <a:bodyPr/>
          <a:lstStyle/>
          <a:p>
            <a:r>
              <a:rPr lang="en-US" dirty="0"/>
              <a:t>Investigated the accuracy of using interpretable visual features to predict the personality traits.</a:t>
            </a:r>
          </a:p>
          <a:p>
            <a:r>
              <a:rPr lang="en-US" dirty="0"/>
              <a:t>Used linear regression with Elastic Net regularization for prediction.</a:t>
            </a:r>
          </a:p>
          <a:p>
            <a:endParaRPr lang="en-US" dirty="0"/>
          </a:p>
        </p:txBody>
      </p:sp>
    </p:spTree>
    <p:extLst>
      <p:ext uri="{BB962C8B-B14F-4D97-AF65-F5344CB8AC3E}">
        <p14:creationId xmlns:p14="http://schemas.microsoft.com/office/powerpoint/2010/main" val="13317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838200" y="1825625"/>
            <a:ext cx="10515600" cy="4223483"/>
          </a:xfrm>
        </p:spPr>
        <p:txBody>
          <a:bodyPr>
            <a:normAutofit fontScale="92500" lnSpcReduction="20000"/>
          </a:bodyPr>
          <a:lstStyle/>
          <a:p>
            <a:r>
              <a:rPr lang="en-US" dirty="0"/>
              <a:t>Users that are either high in openness or neuroticism post less photos of people and when these are present, they tend not to express positive emotions.</a:t>
            </a:r>
          </a:p>
          <a:p>
            <a:r>
              <a:rPr lang="en-US" dirty="0"/>
              <a:t>Difference between the groups is in the aesthetic quality of the photos, higher for openness and lower for neuroticism.</a:t>
            </a:r>
          </a:p>
          <a:p>
            <a:r>
              <a:rPr lang="en-US" dirty="0"/>
              <a:t>Users high in conscientiousness, agreeableness or extraversion prefer pictures with at least one face and prefer presenting positive emotions through their facial expressions.</a:t>
            </a:r>
          </a:p>
          <a:p>
            <a:r>
              <a:rPr lang="en-US" dirty="0"/>
              <a:t>Conscientious users post more what is expected of a profile picture: pictures of one face that expresses the most positive emotion out of all traits. Extraverts and agreeable people regularly post colorful pictures that convey emotion, although they are not the most aesthetically pleasing, especially for the latter trait.</a:t>
            </a:r>
          </a:p>
        </p:txBody>
      </p:sp>
    </p:spTree>
    <p:extLst>
      <p:ext uri="{BB962C8B-B14F-4D97-AF65-F5344CB8AC3E}">
        <p14:creationId xmlns:p14="http://schemas.microsoft.com/office/powerpoint/2010/main" val="361090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141588218"/>
              </p:ext>
            </p:extLst>
          </p:nvPr>
        </p:nvGraphicFramePr>
        <p:xfrm>
          <a:off x="364564" y="459687"/>
          <a:ext cx="11316448" cy="3404903"/>
        </p:xfrm>
        <a:graphic>
          <a:graphicData uri="http://schemas.openxmlformats.org/drawingml/2006/table">
            <a:tbl>
              <a:tblPr firstRow="1" bandRow="1">
                <a:tableStyleId>{5C22544A-7EE6-4342-B048-85BDC9FD1C3A}</a:tableStyleId>
              </a:tblPr>
              <a:tblGrid>
                <a:gridCol w="5658224">
                  <a:extLst>
                    <a:ext uri="{9D8B030D-6E8A-4147-A177-3AD203B41FA5}">
                      <a16:colId xmlns:a16="http://schemas.microsoft.com/office/drawing/2014/main" val="1786249240"/>
                    </a:ext>
                  </a:extLst>
                </a:gridCol>
                <a:gridCol w="5658224">
                  <a:extLst>
                    <a:ext uri="{9D8B030D-6E8A-4147-A177-3AD203B41FA5}">
                      <a16:colId xmlns:a16="http://schemas.microsoft.com/office/drawing/2014/main" val="1506598637"/>
                    </a:ext>
                  </a:extLst>
                </a:gridCol>
              </a:tblGrid>
              <a:tr h="370334">
                <a:tc>
                  <a:txBody>
                    <a:bodyPr/>
                    <a:lstStyle/>
                    <a:p>
                      <a:r>
                        <a:rPr lang="en-US" dirty="0"/>
                        <a:t>Strength</a:t>
                      </a:r>
                    </a:p>
                  </a:txBody>
                  <a:tcPr/>
                </a:tc>
                <a:tc>
                  <a:txBody>
                    <a:bodyPr/>
                    <a:lstStyle/>
                    <a:p>
                      <a:r>
                        <a:rPr lang="en-US" dirty="0" err="1"/>
                        <a:t>Weekness</a:t>
                      </a:r>
                      <a:endParaRPr lang="en-US" dirty="0"/>
                    </a:p>
                  </a:txBody>
                  <a:tcPr/>
                </a:tc>
                <a:extLst>
                  <a:ext uri="{0D108BD9-81ED-4DB2-BD59-A6C34878D82A}">
                    <a16:rowId xmlns:a16="http://schemas.microsoft.com/office/drawing/2014/main" val="1392765590"/>
                  </a:ext>
                </a:extLst>
              </a:tr>
              <a:tr h="913153">
                <a:tc>
                  <a:txBody>
                    <a:bodyPr/>
                    <a:lstStyle/>
                    <a:p>
                      <a:r>
                        <a:rPr lang="en-US" dirty="0"/>
                        <a:t>Used great example to explain the correlation between personality traits and profile picture</a:t>
                      </a:r>
                    </a:p>
                  </a:txBody>
                  <a:tcPr/>
                </a:tc>
                <a:tc>
                  <a:txBody>
                    <a:bodyPr/>
                    <a:lstStyle/>
                    <a:p>
                      <a:endParaRPr lang="en-US" dirty="0"/>
                    </a:p>
                  </a:txBody>
                  <a:tcPr/>
                </a:tc>
                <a:extLst>
                  <a:ext uri="{0D108BD9-81ED-4DB2-BD59-A6C34878D82A}">
                    <a16:rowId xmlns:a16="http://schemas.microsoft.com/office/drawing/2014/main" val="2444509016"/>
                  </a:ext>
                </a:extLst>
              </a:tr>
              <a:tr h="370334">
                <a:tc>
                  <a:txBody>
                    <a:bodyPr/>
                    <a:lstStyle/>
                    <a:p>
                      <a:r>
                        <a:rPr lang="en-US" dirty="0"/>
                        <a:t>Overcame the problem of previous work by taking 60000 users</a:t>
                      </a:r>
                    </a:p>
                  </a:txBody>
                  <a:tcPr/>
                </a:tc>
                <a:tc>
                  <a:txBody>
                    <a:bodyPr/>
                    <a:lstStyle/>
                    <a:p>
                      <a:endParaRPr lang="en-US"/>
                    </a:p>
                  </a:txBody>
                  <a:tcPr/>
                </a:tc>
                <a:extLst>
                  <a:ext uri="{0D108BD9-81ED-4DB2-BD59-A6C34878D82A}">
                    <a16:rowId xmlns:a16="http://schemas.microsoft.com/office/drawing/2014/main" val="3695957096"/>
                  </a:ext>
                </a:extLst>
              </a:tr>
              <a:tr h="370334">
                <a:tc>
                  <a:txBody>
                    <a:bodyPr/>
                    <a:lstStyle/>
                    <a:p>
                      <a:r>
                        <a:rPr lang="en-US" dirty="0"/>
                        <a:t>First large scale study of profile pics.</a:t>
                      </a:r>
                    </a:p>
                  </a:txBody>
                  <a:tcPr/>
                </a:tc>
                <a:tc>
                  <a:txBody>
                    <a:bodyPr/>
                    <a:lstStyle/>
                    <a:p>
                      <a:endParaRPr lang="en-US"/>
                    </a:p>
                  </a:txBody>
                  <a:tcPr/>
                </a:tc>
                <a:extLst>
                  <a:ext uri="{0D108BD9-81ED-4DB2-BD59-A6C34878D82A}">
                    <a16:rowId xmlns:a16="http://schemas.microsoft.com/office/drawing/2014/main" val="1921710813"/>
                  </a:ext>
                </a:extLst>
              </a:tr>
              <a:tr h="370334">
                <a:tc>
                  <a:txBody>
                    <a:bodyPr/>
                    <a:lstStyle/>
                    <a:p>
                      <a:endParaRPr lang="en-US"/>
                    </a:p>
                  </a:txBody>
                  <a:tcPr/>
                </a:tc>
                <a:tc>
                  <a:txBody>
                    <a:bodyPr/>
                    <a:lstStyle/>
                    <a:p>
                      <a:endParaRPr lang="en-US"/>
                    </a:p>
                  </a:txBody>
                  <a:tcPr/>
                </a:tc>
                <a:extLst>
                  <a:ext uri="{0D108BD9-81ED-4DB2-BD59-A6C34878D82A}">
                    <a16:rowId xmlns:a16="http://schemas.microsoft.com/office/drawing/2014/main" val="2799151686"/>
                  </a:ext>
                </a:extLst>
              </a:tr>
              <a:tr h="370334">
                <a:tc>
                  <a:txBody>
                    <a:bodyPr/>
                    <a:lstStyle/>
                    <a:p>
                      <a:endParaRPr lang="en-US"/>
                    </a:p>
                  </a:txBody>
                  <a:tcPr/>
                </a:tc>
                <a:tc>
                  <a:txBody>
                    <a:bodyPr/>
                    <a:lstStyle/>
                    <a:p>
                      <a:endParaRPr lang="en-US"/>
                    </a:p>
                  </a:txBody>
                  <a:tcPr/>
                </a:tc>
                <a:extLst>
                  <a:ext uri="{0D108BD9-81ED-4DB2-BD59-A6C34878D82A}">
                    <a16:rowId xmlns:a16="http://schemas.microsoft.com/office/drawing/2014/main" val="2175883719"/>
                  </a:ext>
                </a:extLst>
              </a:tr>
              <a:tr h="37033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04259120"/>
                  </a:ext>
                </a:extLst>
              </a:tr>
            </a:tbl>
          </a:graphicData>
        </a:graphic>
      </p:graphicFrame>
    </p:spTree>
    <p:extLst>
      <p:ext uri="{BB962C8B-B14F-4D97-AF65-F5344CB8AC3E}">
        <p14:creationId xmlns:p14="http://schemas.microsoft.com/office/powerpoint/2010/main" val="2335679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Motivation</a:t>
            </a:r>
          </a:p>
        </p:txBody>
      </p:sp>
      <p:sp>
        <p:nvSpPr>
          <p:cNvPr id="3" name="Content Placeholder 2"/>
          <p:cNvSpPr>
            <a:spLocks noGrp="1"/>
          </p:cNvSpPr>
          <p:nvPr>
            <p:ph idx="1"/>
          </p:nvPr>
        </p:nvSpPr>
        <p:spPr>
          <a:xfrm>
            <a:off x="727043" y="1771114"/>
            <a:ext cx="10626757" cy="4405849"/>
          </a:xfrm>
        </p:spPr>
        <p:txBody>
          <a:bodyPr/>
          <a:lstStyle/>
          <a:p>
            <a:r>
              <a:rPr lang="en-US" dirty="0"/>
              <a:t>Social media images portrays personality</a:t>
            </a:r>
          </a:p>
          <a:p>
            <a:r>
              <a:rPr lang="en-US" dirty="0"/>
              <a:t>Audience: Twitter users</a:t>
            </a:r>
          </a:p>
          <a:p>
            <a:r>
              <a:rPr lang="en-US" dirty="0"/>
              <a:t>Dataset: 66000 users</a:t>
            </a:r>
          </a:p>
          <a:p>
            <a:r>
              <a:rPr lang="en-US" dirty="0"/>
              <a:t>How: using tweets</a:t>
            </a:r>
          </a:p>
          <a:p>
            <a:r>
              <a:rPr lang="en-US" dirty="0"/>
              <a:t>Interpretation: analysis on aesthetic and facial features and control for demographic variation in image features and personality</a:t>
            </a:r>
          </a:p>
          <a:p>
            <a:endParaRPr lang="en-US" dirty="0"/>
          </a:p>
        </p:txBody>
      </p:sp>
      <p:pic>
        <p:nvPicPr>
          <p:cNvPr id="2050" name="Picture 2" descr="Add Your Personality! Facebook Now Allows Profile Photos to be GIF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9002" y="1148260"/>
            <a:ext cx="3084798" cy="2089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35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1+#ppt_w/2"/>
                                          </p:val>
                                        </p:tav>
                                        <p:tav tm="100000">
                                          <p:val>
                                            <p:strVal val="#ppt_x"/>
                                          </p:val>
                                        </p:tav>
                                      </p:tavLst>
                                    </p:anim>
                                    <p:anim calcmode="lin" valueType="num">
                                      <p:cBhvr additive="base">
                                        <p:cTn id="14" dur="500" fill="hold"/>
                                        <p:tgtEl>
                                          <p:spTgt spid="205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idx="1"/>
          </p:nvPr>
        </p:nvSpPr>
        <p:spPr>
          <a:xfrm>
            <a:off x="838200" y="1550894"/>
            <a:ext cx="10515600" cy="4626069"/>
          </a:xfrm>
        </p:spPr>
        <p:txBody>
          <a:bodyPr/>
          <a:lstStyle/>
          <a:p>
            <a:r>
              <a:rPr lang="en-US" dirty="0"/>
              <a:t>Freedom to speak or convey</a:t>
            </a:r>
          </a:p>
          <a:p>
            <a:r>
              <a:rPr lang="en-US" dirty="0"/>
              <a:t>Presentation depends on psychological traits and represent persona</a:t>
            </a:r>
          </a:p>
          <a:p>
            <a:r>
              <a:rPr lang="en-US" dirty="0"/>
              <a:t>Previous work on user traits(age, gender, occupation etc.)</a:t>
            </a:r>
          </a:p>
          <a:p>
            <a:r>
              <a:rPr lang="en-US" dirty="0"/>
              <a:t>Choice of Photos are type of behavior associated at least in part with personality expressed by five factor model</a:t>
            </a:r>
          </a:p>
          <a:p>
            <a:r>
              <a:rPr lang="en-US" dirty="0"/>
              <a:t>Big Five – openness to experience, conscientiousness, extraversion, agreeableness and neuroticism</a:t>
            </a:r>
          </a:p>
        </p:txBody>
      </p:sp>
    </p:spTree>
    <p:extLst>
      <p:ext uri="{BB962C8B-B14F-4D97-AF65-F5344CB8AC3E}">
        <p14:creationId xmlns:p14="http://schemas.microsoft.com/office/powerpoint/2010/main" val="4132833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 between Personality and Picture</a:t>
            </a:r>
          </a:p>
        </p:txBody>
      </p:sp>
      <p:pic>
        <p:nvPicPr>
          <p:cNvPr id="4" name="Content Placeholder 3"/>
          <p:cNvPicPr>
            <a:picLocks noGrp="1" noChangeAspect="1"/>
          </p:cNvPicPr>
          <p:nvPr>
            <p:ph idx="1"/>
          </p:nvPr>
        </p:nvPicPr>
        <p:blipFill>
          <a:blip r:embed="rId2"/>
          <a:stretch>
            <a:fillRect/>
          </a:stretch>
        </p:blipFill>
        <p:spPr>
          <a:xfrm>
            <a:off x="1846728" y="1949261"/>
            <a:ext cx="7655859" cy="4043791"/>
          </a:xfrm>
          <a:prstGeom prst="rect">
            <a:avLst/>
          </a:prstGeom>
        </p:spPr>
      </p:pic>
    </p:spTree>
    <p:extLst>
      <p:ext uri="{BB962C8B-B14F-4D97-AF65-F5344CB8AC3E}">
        <p14:creationId xmlns:p14="http://schemas.microsoft.com/office/powerpoint/2010/main" val="2413834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 between Personality and Picture</a:t>
            </a:r>
          </a:p>
        </p:txBody>
      </p:sp>
      <p:sp>
        <p:nvSpPr>
          <p:cNvPr id="3" name="Content Placeholder 2"/>
          <p:cNvSpPr>
            <a:spLocks noGrp="1"/>
          </p:cNvSpPr>
          <p:nvPr>
            <p:ph idx="1"/>
          </p:nvPr>
        </p:nvSpPr>
        <p:spPr>
          <a:xfrm>
            <a:off x="838200" y="1627282"/>
            <a:ext cx="10515600" cy="5230717"/>
          </a:xfrm>
        </p:spPr>
        <p:txBody>
          <a:bodyPr numCol="2"/>
          <a:lstStyle/>
          <a:p>
            <a:r>
              <a:rPr lang="en-US" dirty="0"/>
              <a:t>Extravert</a:t>
            </a:r>
          </a:p>
          <a:p>
            <a:pPr lvl="1"/>
            <a:r>
              <a:rPr lang="en-US" dirty="0"/>
              <a:t>Enjoy interacting</a:t>
            </a:r>
          </a:p>
          <a:p>
            <a:pPr lvl="1"/>
            <a:r>
              <a:rPr lang="en-US" dirty="0"/>
              <a:t>High group visibility</a:t>
            </a:r>
          </a:p>
          <a:p>
            <a:pPr lvl="1"/>
            <a:r>
              <a:rPr lang="en-US" dirty="0"/>
              <a:t>Energetic</a:t>
            </a:r>
          </a:p>
          <a:p>
            <a:pPr lvl="1"/>
            <a:r>
              <a:rPr lang="en-US" dirty="0"/>
              <a:t>Use picture involving other people or the once that express more positive emotions</a:t>
            </a:r>
          </a:p>
          <a:p>
            <a:r>
              <a:rPr lang="en-US" dirty="0"/>
              <a:t>Users high in openness to experience may be more inclined to choose unconventional images and poses, as a general inclination of this type of people for art and novelty.</a:t>
            </a:r>
          </a:p>
          <a:p>
            <a:r>
              <a:rPr lang="en-US" dirty="0"/>
              <a:t>Conscientiousness</a:t>
            </a:r>
          </a:p>
          <a:p>
            <a:pPr lvl="1"/>
            <a:r>
              <a:rPr lang="en-US" dirty="0"/>
              <a:t>More orderly</a:t>
            </a:r>
          </a:p>
          <a:p>
            <a:pPr lvl="1"/>
            <a:r>
              <a:rPr lang="en-US" dirty="0"/>
              <a:t>Prefer planned behavior</a:t>
            </a:r>
          </a:p>
          <a:p>
            <a:pPr lvl="1"/>
            <a:r>
              <a:rPr lang="en-US" dirty="0"/>
              <a:t>Use frontal photography of themselves</a:t>
            </a:r>
          </a:p>
          <a:p>
            <a:r>
              <a:rPr lang="en-US" dirty="0"/>
              <a:t>Neuroticism is associated with negative emotions, which could also be reflected through users choices of profile images</a:t>
            </a:r>
          </a:p>
        </p:txBody>
      </p:sp>
    </p:spTree>
    <p:extLst>
      <p:ext uri="{BB962C8B-B14F-4D97-AF65-F5344CB8AC3E}">
        <p14:creationId xmlns:p14="http://schemas.microsoft.com/office/powerpoint/2010/main" val="1613203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a:t>
            </a:r>
          </a:p>
        </p:txBody>
      </p:sp>
      <p:sp>
        <p:nvSpPr>
          <p:cNvPr id="3" name="Content Placeholder 2"/>
          <p:cNvSpPr>
            <a:spLocks noGrp="1"/>
          </p:cNvSpPr>
          <p:nvPr>
            <p:ph idx="1"/>
          </p:nvPr>
        </p:nvSpPr>
        <p:spPr>
          <a:xfrm>
            <a:off x="838200" y="1775013"/>
            <a:ext cx="10515600" cy="1201269"/>
          </a:xfrm>
        </p:spPr>
        <p:txBody>
          <a:bodyPr/>
          <a:lstStyle/>
          <a:p>
            <a:r>
              <a:rPr lang="en-US" dirty="0"/>
              <a:t>Colors, aesthetics, facial presentation, emotions</a:t>
            </a:r>
          </a:p>
          <a:p>
            <a:r>
              <a:rPr lang="en-US" dirty="0"/>
              <a:t>Compare features with Big Five model.</a:t>
            </a:r>
          </a:p>
        </p:txBody>
      </p:sp>
      <p:sp>
        <p:nvSpPr>
          <p:cNvPr id="4" name="Title 1"/>
          <p:cNvSpPr txBox="1">
            <a:spLocks/>
          </p:cNvSpPr>
          <p:nvPr/>
        </p:nvSpPr>
        <p:spPr>
          <a:xfrm>
            <a:off x="838200" y="2973860"/>
            <a:ext cx="10515600" cy="11767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Previous studies conclusion</a:t>
            </a:r>
          </a:p>
        </p:txBody>
      </p:sp>
      <p:sp>
        <p:nvSpPr>
          <p:cNvPr id="5" name="Content Placeholder 2"/>
          <p:cNvSpPr txBox="1">
            <a:spLocks/>
          </p:cNvSpPr>
          <p:nvPr/>
        </p:nvSpPr>
        <p:spPr>
          <a:xfrm>
            <a:off x="820270" y="4204453"/>
            <a:ext cx="10515600" cy="203498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Personality traits are predictable from images, demonstrating correlation between personality and profile picture.</a:t>
            </a:r>
          </a:p>
          <a:p>
            <a:r>
              <a:rPr lang="en-US" dirty="0"/>
              <a:t>Features of the models provide no interpretability and thus are not useful for psychologists who wish to understand the underlying correlations and generate hypotheses for further testing.</a:t>
            </a:r>
          </a:p>
          <a:p>
            <a:r>
              <a:rPr lang="en-US" dirty="0"/>
              <a:t>Data set was very limited size and user diversity</a:t>
            </a:r>
          </a:p>
          <a:p>
            <a:endParaRPr lang="en-US" dirty="0"/>
          </a:p>
        </p:txBody>
      </p:sp>
    </p:spTree>
    <p:extLst>
      <p:ext uri="{BB962C8B-B14F-4D97-AF65-F5344CB8AC3E}">
        <p14:creationId xmlns:p14="http://schemas.microsoft.com/office/powerpoint/2010/main" val="140026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Related Work</a:t>
            </a:r>
          </a:p>
        </p:txBody>
      </p:sp>
      <p:sp>
        <p:nvSpPr>
          <p:cNvPr id="3" name="Content Placeholder 2"/>
          <p:cNvSpPr>
            <a:spLocks noGrp="1"/>
          </p:cNvSpPr>
          <p:nvPr>
            <p:ph idx="1"/>
          </p:nvPr>
        </p:nvSpPr>
        <p:spPr>
          <a:xfrm>
            <a:off x="838200" y="1550894"/>
            <a:ext cx="10515600" cy="4626069"/>
          </a:xfrm>
        </p:spPr>
        <p:txBody>
          <a:bodyPr>
            <a:normAutofit fontScale="92500" lnSpcReduction="20000"/>
          </a:bodyPr>
          <a:lstStyle/>
          <a:p>
            <a:r>
              <a:rPr lang="en-US" dirty="0"/>
              <a:t>Most studies in psychology focused on facial expressions  as people frequently use facial characteristics for personality attributions, while some studies consider pose of person</a:t>
            </a:r>
          </a:p>
          <a:p>
            <a:r>
              <a:rPr lang="en-US" dirty="0"/>
              <a:t>Due to recent advancement in computer science, automatic personality detection became important research topic.</a:t>
            </a:r>
          </a:p>
          <a:p>
            <a:r>
              <a:rPr lang="en-US" dirty="0"/>
              <a:t>Personality influences a wide range of behaviors, many of which can be directly observed through social media usage.</a:t>
            </a:r>
          </a:p>
          <a:p>
            <a:r>
              <a:rPr lang="en-US" dirty="0"/>
              <a:t>Most computer vision work focus on object, for personality subject of interest is person face.</a:t>
            </a:r>
          </a:p>
          <a:p>
            <a:r>
              <a:rPr lang="en-US" dirty="0"/>
              <a:t>computer vision framework for object recognition relies on thousands of low level features either pre-determined or, more recently, automatically extracted by deep neural networks</a:t>
            </a:r>
          </a:p>
          <a:p>
            <a:r>
              <a:rPr lang="en-US" dirty="0"/>
              <a:t>Celli Bruni and </a:t>
            </a:r>
            <a:r>
              <a:rPr lang="en-US" dirty="0" err="1"/>
              <a:t>Lepri</a:t>
            </a:r>
            <a:r>
              <a:rPr lang="en-US" dirty="0"/>
              <a:t>(2014) used 100 </a:t>
            </a:r>
            <a:r>
              <a:rPr lang="en-US" dirty="0" err="1"/>
              <a:t>facebook</a:t>
            </a:r>
            <a:r>
              <a:rPr lang="en-US" dirty="0"/>
              <a:t> user with self assessed personalities and interaction styles</a:t>
            </a:r>
          </a:p>
        </p:txBody>
      </p:sp>
    </p:spTree>
    <p:extLst>
      <p:ext uri="{BB962C8B-B14F-4D97-AF65-F5344CB8AC3E}">
        <p14:creationId xmlns:p14="http://schemas.microsoft.com/office/powerpoint/2010/main" val="2446853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Related Work contd.</a:t>
            </a:r>
          </a:p>
        </p:txBody>
      </p:sp>
      <p:sp>
        <p:nvSpPr>
          <p:cNvPr id="3" name="Content Placeholder 2"/>
          <p:cNvSpPr>
            <a:spLocks noGrp="1"/>
          </p:cNvSpPr>
          <p:nvPr>
            <p:ph idx="1"/>
          </p:nvPr>
        </p:nvSpPr>
        <p:spPr>
          <a:xfrm>
            <a:off x="838200" y="1550894"/>
            <a:ext cx="10515600" cy="4626069"/>
          </a:xfrm>
        </p:spPr>
        <p:txBody>
          <a:bodyPr>
            <a:normAutofit fontScale="85000" lnSpcReduction="10000"/>
          </a:bodyPr>
          <a:lstStyle/>
          <a:p>
            <a:r>
              <a:rPr lang="en-US" dirty="0"/>
              <a:t>They used bag-of-visual-words features defined on local SIFT (Lowe 2004) features and combined different machine learning algorithms to test the effectiveness of classifying users as being high or low in each personality trait.</a:t>
            </a:r>
          </a:p>
          <a:p>
            <a:r>
              <a:rPr lang="en-US" dirty="0"/>
              <a:t>Classify personality traits with nearly 65% accuracy</a:t>
            </a:r>
          </a:p>
          <a:p>
            <a:r>
              <a:rPr lang="en-US" dirty="0"/>
              <a:t>To interpret the results, they performed clustering on correctly classified images from each personality trait to find the most important characteristics of each personality trait and observed that extroverted and emotionally stable people tend to have pictures in which they are smiling or appear with other people.</a:t>
            </a:r>
          </a:p>
          <a:p>
            <a:r>
              <a:rPr lang="en-US" dirty="0"/>
              <a:t>Al </a:t>
            </a:r>
            <a:r>
              <a:rPr lang="en-US" dirty="0" err="1"/>
              <a:t>Moubayed</a:t>
            </a:r>
            <a:r>
              <a:rPr lang="en-US" dirty="0"/>
              <a:t>, </a:t>
            </a:r>
            <a:r>
              <a:rPr lang="en-US" dirty="0" err="1"/>
              <a:t>Noura</a:t>
            </a:r>
            <a:r>
              <a:rPr lang="en-US" dirty="0"/>
              <a:t> and Vazquez-Alvarez, Yolanda and McKay, Alex and </a:t>
            </a:r>
            <a:r>
              <a:rPr lang="en-US" dirty="0" err="1"/>
              <a:t>Vinciarelli</a:t>
            </a:r>
            <a:r>
              <a:rPr lang="en-US" dirty="0"/>
              <a:t>, Alessandro (2014) used the FERET corpus consisting of 829 individuals whose personality was assessed by 11 independent judges. They used the first 103 eigenfaces as features for classification and reported around 70% accuracy in predicting personalities being above or below the median.</a:t>
            </a:r>
          </a:p>
        </p:txBody>
      </p:sp>
    </p:spTree>
    <p:extLst>
      <p:ext uri="{BB962C8B-B14F-4D97-AF65-F5344CB8AC3E}">
        <p14:creationId xmlns:p14="http://schemas.microsoft.com/office/powerpoint/2010/main" val="823306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14472</TotalTime>
  <Words>2486</Words>
  <Application>Microsoft Office PowerPoint</Application>
  <PresentationFormat>Widescreen</PresentationFormat>
  <Paragraphs>175</Paragraphs>
  <Slides>25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Algerian</vt:lpstr>
      <vt:lpstr>Arial</vt:lpstr>
      <vt:lpstr>Calibri</vt:lpstr>
      <vt:lpstr>Calibri Light</vt:lpstr>
      <vt:lpstr>Office Theme</vt:lpstr>
      <vt:lpstr>PowerPoint Presentation</vt:lpstr>
      <vt:lpstr>Analyzing Personality through Social Media Profile Picture Choice</vt:lpstr>
      <vt:lpstr>Motivation</vt:lpstr>
      <vt:lpstr>Introduction</vt:lpstr>
      <vt:lpstr>Relation between Personality and Picture</vt:lpstr>
      <vt:lpstr>Relation between Personality and Picture</vt:lpstr>
      <vt:lpstr>Features</vt:lpstr>
      <vt:lpstr>Related Work</vt:lpstr>
      <vt:lpstr>Related Work contd.</vt:lpstr>
      <vt:lpstr>Data</vt:lpstr>
      <vt:lpstr>Text Analysis</vt:lpstr>
      <vt:lpstr>Prediction outcome</vt:lpstr>
      <vt:lpstr>PowerPoint Presentation</vt:lpstr>
      <vt:lpstr>Image Extraction</vt:lpstr>
      <vt:lpstr>Feature Categories</vt:lpstr>
      <vt:lpstr>Feature Categories contd.</vt:lpstr>
      <vt:lpstr>Feature Categories contd.</vt:lpstr>
      <vt:lpstr>Analysis</vt:lpstr>
      <vt:lpstr>PowerPoint Presentation</vt:lpstr>
      <vt:lpstr>Analysis contd.</vt:lpstr>
      <vt:lpstr>Analysis contd.</vt:lpstr>
      <vt:lpstr>PowerPoint Presentation</vt:lpstr>
      <vt:lpstr>Prediction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Anuj Khasgiwala</dc:creator>
  <cp:lastModifiedBy>Anuj Khasgiwala</cp:lastModifiedBy>
  <cp:revision>100</cp:revision>
  <dcterms:created xsi:type="dcterms:W3CDTF">2017-02-09T05:19:25Z</dcterms:created>
  <dcterms:modified xsi:type="dcterms:W3CDTF">2017-03-14T16:07:22Z</dcterms:modified>
</cp:coreProperties>
</file>