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3" r:id="rId6"/>
    <p:sldId id="258" r:id="rId7"/>
    <p:sldId id="263" r:id="rId8"/>
    <p:sldId id="264" r:id="rId9"/>
    <p:sldId id="265" r:id="rId10"/>
    <p:sldId id="261" r:id="rId11"/>
    <p:sldId id="262" r:id="rId12"/>
    <p:sldId id="266" r:id="rId13"/>
    <p:sldId id="267" r:id="rId14"/>
    <p:sldId id="268" r:id="rId15"/>
    <p:sldId id="269" r:id="rId16"/>
    <p:sldId id="270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71" r:id="rId27"/>
    <p:sldId id="272" r:id="rId28"/>
    <p:sldId id="284" r:id="rId29"/>
    <p:sldId id="285" r:id="rId30"/>
    <p:sldId id="27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A2FF-23F6-4561-8610-AF806E2B0F8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951A-463C-4E71-8FCF-44C7018F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A2FF-23F6-4561-8610-AF806E2B0F8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951A-463C-4E71-8FCF-44C7018F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6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A2FF-23F6-4561-8610-AF806E2B0F8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951A-463C-4E71-8FCF-44C7018F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1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A2FF-23F6-4561-8610-AF806E2B0F8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951A-463C-4E71-8FCF-44C7018F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2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A2FF-23F6-4561-8610-AF806E2B0F8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951A-463C-4E71-8FCF-44C7018F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3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A2FF-23F6-4561-8610-AF806E2B0F8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951A-463C-4E71-8FCF-44C7018F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7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A2FF-23F6-4561-8610-AF806E2B0F8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951A-463C-4E71-8FCF-44C7018F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3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A2FF-23F6-4561-8610-AF806E2B0F8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951A-463C-4E71-8FCF-44C7018F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0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A2FF-23F6-4561-8610-AF806E2B0F8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951A-463C-4E71-8FCF-44C7018F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7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A2FF-23F6-4561-8610-AF806E2B0F8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951A-463C-4E71-8FCF-44C7018F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6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A2FF-23F6-4561-8610-AF806E2B0F8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951A-463C-4E71-8FCF-44C7018F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6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8A2FF-23F6-4561-8610-AF806E2B0F8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A951A-463C-4E71-8FCF-44C7018F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3323" y="45430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Evaluating the Impact of Social Media in detecting Health-Violating Restaurants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2610" y="5202238"/>
            <a:ext cx="596939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Sahiti Katragadda</a:t>
            </a:r>
          </a:p>
          <a:p>
            <a:r>
              <a:rPr lang="en-US" sz="2800" dirty="0"/>
              <a:t>A02222827</a:t>
            </a:r>
          </a:p>
        </p:txBody>
      </p:sp>
      <p:pic>
        <p:nvPicPr>
          <p:cNvPr id="1026" name="Picture 2" descr="Image result for health violations restaura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26" y="2841905"/>
            <a:ext cx="6363286" cy="360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54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Restaurant’s inspection outcome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accent5"/>
                </a:solidFill>
              </a:rPr>
              <a:t>1) Restaurant’s location based feature: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Restaurants in good area – more careful with health hazards and will pass inspections more easily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Whole area -- Zip code – too big, </a:t>
            </a:r>
          </a:p>
          <a:p>
            <a:pPr marL="0" indent="0">
              <a:buNone/>
            </a:pPr>
            <a:r>
              <a:rPr lang="en-US" dirty="0"/>
              <a:t>smaller sub areas – locate each restaurant in one of these sub areas.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Technique used – density based clustering algorithm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60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704320" cy="64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Restaurant’s inspection outcome predictors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accent1"/>
                </a:solidFill>
              </a:rPr>
              <a:t>2) Past Inspection History based Features: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History of previous inspections – to predict the future outcome of inspection.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Idea: Recurrent offender tends to have a bigger probability to re-offend.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Inspection report contains – types of violations, high/low risk factors, food temperature control , proper use of utensils. </a:t>
            </a:r>
          </a:p>
        </p:txBody>
      </p:sp>
    </p:spTree>
    <p:extLst>
      <p:ext uri="{BB962C8B-B14F-4D97-AF65-F5344CB8AC3E}">
        <p14:creationId xmlns:p14="http://schemas.microsoft.com/office/powerpoint/2010/main" val="352061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Restaurant’s inspection outcome predictors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arenR" startAt="3"/>
            </a:pPr>
            <a:r>
              <a:rPr lang="en-US" b="1" u="sng" dirty="0">
                <a:solidFill>
                  <a:schemeClr val="accent1"/>
                </a:solidFill>
              </a:rPr>
              <a:t>Yelp, restaurant review based features: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Idea : To extract information from Yelp – to predict if a restaurant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NLP – analyze review content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Technique used : LDA ( Latent </a:t>
            </a:r>
            <a:r>
              <a:rPr lang="en-US" dirty="0" err="1"/>
              <a:t>Dirichlet</a:t>
            </a:r>
            <a:r>
              <a:rPr lang="en-US" dirty="0"/>
              <a:t> Allocation ) </a:t>
            </a:r>
          </a:p>
          <a:p>
            <a:pPr marL="0" indent="0">
              <a:buNone/>
            </a:pPr>
            <a:r>
              <a:rPr lang="en-US" dirty="0"/>
              <a:t>Yelp reviews 		Main latent topics trying to differentiate  reviews dealing with health related topics.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H="1">
            <a:off x="7036904" y="3286539"/>
            <a:ext cx="622853" cy="21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7832035" y="3326296"/>
            <a:ext cx="516835" cy="17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48469" y="3645214"/>
            <a:ext cx="242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Pass health inspection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32035" y="3645214"/>
            <a:ext cx="2716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Not Pass health inspection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2597424" y="5638278"/>
            <a:ext cx="993914" cy="1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63686" y="5282199"/>
            <a:ext cx="92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extract</a:t>
            </a:r>
          </a:p>
        </p:txBody>
      </p:sp>
    </p:spTree>
    <p:extLst>
      <p:ext uri="{BB962C8B-B14F-4D97-AF65-F5344CB8AC3E}">
        <p14:creationId xmlns:p14="http://schemas.microsoft.com/office/powerpoint/2010/main" val="67657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preprocessing yelp reviews, LDA is used to extract meaningful topics.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Trained 2 separate LDA models ( 40 for each ) for discovering topics specific to each class ( passed and not passed inspections)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6556" y="2729947"/>
            <a:ext cx="314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Reviews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280452" y="3193774"/>
            <a:ext cx="1245705" cy="47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26157" y="3193774"/>
            <a:ext cx="1470991" cy="47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60036" y="3819732"/>
            <a:ext cx="283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( review score &gt;=4 )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5999" y="3768453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( review score &lt;=3)</a:t>
            </a:r>
          </a:p>
        </p:txBody>
      </p:sp>
    </p:spTree>
    <p:extLst>
      <p:ext uri="{BB962C8B-B14F-4D97-AF65-F5344CB8AC3E}">
        <p14:creationId xmlns:p14="http://schemas.microsoft.com/office/powerpoint/2010/main" val="126193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6948" y="-1"/>
            <a:ext cx="11873132" cy="67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09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Restaurant’s inspection outcome predictors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accent1"/>
                </a:solidFill>
              </a:rPr>
              <a:t>4) Yelp Users Behavior Based Features: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Average Normalized Review Score: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391" y="3232260"/>
            <a:ext cx="8693175" cy="15380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516" y="5339867"/>
            <a:ext cx="802005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31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Restaurant Authority – Feature for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HITS ( Hyperlink-Induced Topic Search)</a:t>
            </a:r>
          </a:p>
          <a:p>
            <a:r>
              <a:rPr lang="en-US" dirty="0"/>
              <a:t>Each page – 2 scores </a:t>
            </a:r>
          </a:p>
          <a:p>
            <a:r>
              <a:rPr lang="en-US" dirty="0"/>
              <a:t>Good hub – points to many other pages</a:t>
            </a:r>
          </a:p>
          <a:p>
            <a:r>
              <a:rPr lang="en-US" dirty="0"/>
              <a:t>Good authority – page linked by many different hubs.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w(</a:t>
            </a:r>
            <a:r>
              <a:rPr lang="en-US" dirty="0" err="1"/>
              <a:t>u,r</a:t>
            </a:r>
            <a:r>
              <a:rPr lang="en-US" dirty="0"/>
              <a:t>) = 1 </a:t>
            </a:r>
          </a:p>
          <a:p>
            <a:r>
              <a:rPr lang="en-US" dirty="0"/>
              <a:t>w(</a:t>
            </a:r>
            <a:r>
              <a:rPr lang="en-US" dirty="0" err="1"/>
              <a:t>u,r</a:t>
            </a:r>
            <a:r>
              <a:rPr lang="en-US" dirty="0"/>
              <a:t>) = s(</a:t>
            </a:r>
            <a:r>
              <a:rPr lang="en-US" dirty="0" err="1"/>
              <a:t>u,r</a:t>
            </a:r>
            <a:r>
              <a:rPr lang="en-US" dirty="0"/>
              <a:t>)</a:t>
            </a:r>
          </a:p>
          <a:p>
            <a:r>
              <a:rPr lang="en-US" dirty="0"/>
              <a:t>w(</a:t>
            </a:r>
            <a:r>
              <a:rPr lang="en-US" dirty="0" err="1"/>
              <a:t>u,r</a:t>
            </a:r>
            <a:r>
              <a:rPr lang="en-US" dirty="0"/>
              <a:t>) = 5 – s(</a:t>
            </a:r>
            <a:r>
              <a:rPr lang="en-US" dirty="0" err="1"/>
              <a:t>u,r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43" y="3476790"/>
            <a:ext cx="7987812" cy="10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3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User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Elite Status – review quality, authenticity, and contribution to the network.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Fake reviews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reviews for r --  weighted average of all review scores, </a:t>
            </a:r>
          </a:p>
          <a:p>
            <a:pPr marL="0" indent="0">
              <a:buNone/>
            </a:pPr>
            <a:r>
              <a:rPr lang="en-US" dirty="0"/>
              <a:t> where w = 3 (elite user) or 1 otherwise.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Weighted mean – 2 SD away from this, are filtered 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2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Experiments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classification algorithms are used – Linear SVM, Logistic Regression with l1 and l2 regularization, Random Forest.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extract Latent topics from Yelp reviews – LDA </a:t>
            </a:r>
          </a:p>
          <a:p>
            <a:endParaRPr lang="en-US" dirty="0"/>
          </a:p>
          <a:p>
            <a:r>
              <a:rPr lang="en-US" dirty="0"/>
              <a:t>Gibbs Sampling – for parameter estimation and inference</a:t>
            </a:r>
          </a:p>
          <a:p>
            <a:endParaRPr lang="en-US" dirty="0"/>
          </a:p>
          <a:p>
            <a:r>
              <a:rPr lang="en-US" dirty="0"/>
              <a:t>2 experiments – measured performances of 10- fold cross validation of all features with and without history based features.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0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Problem: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218"/>
          </a:xfrm>
        </p:spPr>
        <p:txBody>
          <a:bodyPr/>
          <a:lstStyle/>
          <a:p>
            <a:r>
              <a:rPr lang="en-US" dirty="0"/>
              <a:t>Food borne illness – prevented by department of public health.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How?</a:t>
            </a:r>
          </a:p>
          <a:p>
            <a:r>
              <a:rPr lang="en-US" dirty="0"/>
              <a:t>Inspecting health Conditions of restaurants all over the country.</a:t>
            </a:r>
          </a:p>
          <a:p>
            <a:r>
              <a:rPr lang="en-US" dirty="0"/>
              <a:t>Annual Inspection checks?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Inspectors – helped by formal complaints,</a:t>
            </a:r>
          </a:p>
          <a:p>
            <a:pPr marL="0" indent="0">
              <a:buNone/>
            </a:pPr>
            <a:r>
              <a:rPr lang="en-US" dirty="0"/>
              <a:t>Many Complaints – reviews on social media</a:t>
            </a:r>
          </a:p>
        </p:txBody>
      </p:sp>
      <p:sp>
        <p:nvSpPr>
          <p:cNvPr id="4" name="Arrow: Down 3"/>
          <p:cNvSpPr/>
          <p:nvPr/>
        </p:nvSpPr>
        <p:spPr>
          <a:xfrm>
            <a:off x="1537253" y="4398935"/>
            <a:ext cx="410818" cy="756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Up 4"/>
          <p:cNvSpPr/>
          <p:nvPr/>
        </p:nvSpPr>
        <p:spPr>
          <a:xfrm>
            <a:off x="3578952" y="4290680"/>
            <a:ext cx="410817" cy="7545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48071" y="4398935"/>
            <a:ext cx="1444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 Inspectors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40694" y="4592350"/>
            <a:ext cx="185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Restaurants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973" y="4120639"/>
            <a:ext cx="4320177" cy="242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534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8474"/>
            <a:ext cx="12192000" cy="695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76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06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1" y="-27320"/>
            <a:ext cx="12009120" cy="659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14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Inspector Simulation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 inspector – does at least K inspections in a sequence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 cases – with and without classifier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Goal – To find the no. of restaurants that did not pass the inspection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24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1451102" cy="675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19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7" y="0"/>
            <a:ext cx="11648048" cy="65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56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Strengths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Restaurants do not have hygiene grades – approx. grade is predicted </a:t>
            </a:r>
          </a:p>
          <a:p>
            <a:endParaRPr lang="en-US" dirty="0"/>
          </a:p>
          <a:p>
            <a:r>
              <a:rPr lang="en-US" dirty="0"/>
              <a:t>  Improvement in performance by 16% compared to past work in terms of Cohen’s Kappa Coefficient and Mathew’s Correlation Coefficient.</a:t>
            </a:r>
          </a:p>
          <a:p>
            <a:endParaRPr lang="en-US" dirty="0"/>
          </a:p>
          <a:p>
            <a:r>
              <a:rPr lang="en-US" dirty="0"/>
              <a:t>Evaluates the benefit of the classifier, thereby improving the ability of the inspector .</a:t>
            </a:r>
          </a:p>
        </p:txBody>
      </p:sp>
      <p:pic>
        <p:nvPicPr>
          <p:cNvPr id="7170" name="Picture 2" descr="Image result for restaurants happy smiley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291" y="115093"/>
            <a:ext cx="2349305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86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Weaknesses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Customers – do not inspection codes not have full access to kitchen.</a:t>
            </a:r>
          </a:p>
          <a:p>
            <a:endParaRPr lang="en-US" dirty="0"/>
          </a:p>
          <a:p>
            <a:r>
              <a:rPr lang="en-US" dirty="0"/>
              <a:t>Reviews – may not be useful sometimes as  they do not contain health related issues.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200" name="Picture 8" descr="Image result for weakness  smiley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724" y="4168775"/>
            <a:ext cx="2881605" cy="238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12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Prioritizing</a:t>
            </a:r>
            <a:r>
              <a:rPr lang="en-US" dirty="0"/>
              <a:t> </a:t>
            </a:r>
            <a:r>
              <a:rPr lang="en-US" b="1" dirty="0"/>
              <a:t>restaurant</a:t>
            </a:r>
            <a:r>
              <a:rPr lang="en-US" dirty="0"/>
              <a:t> health inspection by using </a:t>
            </a:r>
            <a:r>
              <a:rPr lang="en-US" b="1" dirty="0"/>
              <a:t>classification</a:t>
            </a:r>
            <a:r>
              <a:rPr lang="en-US" dirty="0"/>
              <a:t> techniques.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Defined set of features for prediction task.</a:t>
            </a:r>
          </a:p>
          <a:p>
            <a:endParaRPr lang="en-US" dirty="0"/>
          </a:p>
          <a:p>
            <a:r>
              <a:rPr lang="en-US" dirty="0"/>
              <a:t>Improvement in performance measures.</a:t>
            </a:r>
          </a:p>
          <a:p>
            <a:endParaRPr lang="en-US" dirty="0"/>
          </a:p>
          <a:p>
            <a:r>
              <a:rPr lang="en-US" dirty="0"/>
              <a:t>Effectiveness of a classifier.</a:t>
            </a:r>
          </a:p>
        </p:txBody>
      </p:sp>
    </p:spTree>
    <p:extLst>
      <p:ext uri="{BB962C8B-B14F-4D97-AF65-F5344CB8AC3E}">
        <p14:creationId xmlns:p14="http://schemas.microsoft.com/office/powerpoint/2010/main" val="382162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61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 no improvement in accuracy.</a:t>
            </a:r>
          </a:p>
          <a:p>
            <a:r>
              <a:rPr lang="en-US" dirty="0"/>
              <a:t>Reviews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274" name="Picture 10" descr="Image result for restaurants health inspection gra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507" y="2244530"/>
            <a:ext cx="8818702" cy="46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30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165" y="1516136"/>
            <a:ext cx="11591779" cy="48705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Where not to eat – Reviews + Inspection Records</a:t>
            </a:r>
          </a:p>
          <a:p>
            <a:pPr marL="0" indent="0">
              <a:buNone/>
            </a:pPr>
            <a:r>
              <a:rPr lang="en-US" dirty="0"/>
              <a:t>Data – Reviews for restaurants in Seattle from Yelp  </a:t>
            </a:r>
          </a:p>
          <a:p>
            <a:pPr marL="0" indent="0">
              <a:buNone/>
            </a:pPr>
            <a:r>
              <a:rPr lang="en-US" dirty="0"/>
              <a:t>Period – 2006 to 2013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Yelp – 50% did not have inspection records.</a:t>
            </a:r>
          </a:p>
          <a:p>
            <a:pPr marL="0" indent="0">
              <a:buNone/>
            </a:pPr>
            <a:r>
              <a:rPr lang="en-US" dirty="0"/>
              <a:t>street address into canonical form matching restaurants between Yelp and inspection database.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65" y="2970176"/>
            <a:ext cx="10999177" cy="165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0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thank you in restaur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8" y="98474"/>
            <a:ext cx="11760590" cy="675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37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Restaurants with </a:t>
            </a:r>
            <a:r>
              <a:rPr lang="en-US" b="1" dirty="0">
                <a:solidFill>
                  <a:srgbClr val="FF0000"/>
                </a:solidFill>
              </a:rPr>
              <a:t>severe violations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define this?</a:t>
            </a:r>
          </a:p>
          <a:p>
            <a:pPr marL="0" indent="0">
              <a:buNone/>
            </a:pPr>
            <a:r>
              <a:rPr lang="en-US" dirty="0"/>
              <a:t>Score &gt; = t  ------ unhygienic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Sentiment of Reviews – restaurants with bad hygiene status – attracts negative reviews( &lt;=3)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Image result for inspection reco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245" y="399635"/>
            <a:ext cx="4016677" cy="182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5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Insightful Cues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Hygiene Related words – negative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Sentiment – cheap, never </a:t>
            </a:r>
          </a:p>
          <a:p>
            <a:r>
              <a:rPr lang="en-US" dirty="0"/>
              <a:t>Service and atmosphere – ambiance </a:t>
            </a:r>
          </a:p>
          <a:p>
            <a:r>
              <a:rPr lang="en-US" dirty="0"/>
              <a:t>Whom and when? – special occasions</a:t>
            </a:r>
          </a:p>
          <a:p>
            <a:r>
              <a:rPr lang="en-US" dirty="0"/>
              <a:t>The way the food items are described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57" y="2273178"/>
            <a:ext cx="11043286" cy="108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6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Proposed Solution :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3" y="1306055"/>
            <a:ext cx="11423374" cy="54532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Predict restaurant health inspection outcome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New Predictors?</a:t>
            </a:r>
          </a:p>
          <a:p>
            <a:pPr marL="0" indent="0">
              <a:buNone/>
            </a:pPr>
            <a:r>
              <a:rPr lang="en-US" dirty="0"/>
              <a:t>-- Restaurant’s sub area location</a:t>
            </a:r>
          </a:p>
          <a:p>
            <a:pPr marL="0" indent="0">
              <a:buNone/>
            </a:pPr>
            <a:r>
              <a:rPr lang="en-US" dirty="0"/>
              <a:t>-- Previous inspection history</a:t>
            </a:r>
          </a:p>
          <a:p>
            <a:pPr marL="0" indent="0">
              <a:buNone/>
            </a:pPr>
            <a:r>
              <a:rPr lang="en-US" dirty="0"/>
              <a:t>-- Yelp reviews content </a:t>
            </a:r>
          </a:p>
          <a:p>
            <a:pPr marL="0" indent="0">
              <a:buNone/>
            </a:pPr>
            <a:r>
              <a:rPr lang="en-US" dirty="0"/>
              <a:t>-- Yelp User’s behavior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Previous work drawbacks:</a:t>
            </a:r>
          </a:p>
          <a:p>
            <a:pPr marL="0" indent="0">
              <a:buNone/>
            </a:pPr>
            <a:r>
              <a:rPr lang="en-US" dirty="0"/>
              <a:t>Concentrated on a specific city Seattle,</a:t>
            </a:r>
          </a:p>
          <a:p>
            <a:pPr marL="0" indent="0">
              <a:buNone/>
            </a:pPr>
            <a:r>
              <a:rPr lang="en-US" dirty="0"/>
              <a:t>Performances are shown on small datasets</a:t>
            </a:r>
          </a:p>
        </p:txBody>
      </p:sp>
      <p:pic>
        <p:nvPicPr>
          <p:cNvPr id="3076" name="Picture 4" descr="Image result for reviews on yel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539" y="2711503"/>
            <a:ext cx="5019261" cy="264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12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Data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3 data sets – restaurants in Las Vegas, Seattle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Las Vegas Dataset 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Historical records of all restaurant health inspections carried out in Las Vegas     from 1990 to Jan 2016.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Las Vegas restaurant meta data + reviews + user’s information extracted from Yelp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dataset contains – 1,200 Businesses, 17,000 inspections, 13,000 reviews, 65,000 Yelp users.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146" name="Picture 2" descr="Image result for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266" y="102033"/>
            <a:ext cx="6157699" cy="140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30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2) Seattle Dataset – 1,200 Businesses, 9,000 inspections, 150,000 reviews, 43,000 Yelp reviews.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Previous Paper – ignored inspection passed/ not passed labels and </a:t>
            </a:r>
          </a:p>
          <a:p>
            <a:pPr marL="0" indent="0">
              <a:buNone/>
            </a:pPr>
            <a:r>
              <a:rPr lang="en-US" dirty="0"/>
              <a:t>Considered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Inspection – passed ( if inspection grade score &gt;= 50 points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Comparison we used this dataset as Seattle_50 </a:t>
            </a:r>
          </a:p>
        </p:txBody>
      </p:sp>
    </p:spTree>
    <p:extLst>
      <p:ext uri="{BB962C8B-B14F-4D97-AF65-F5344CB8AC3E}">
        <p14:creationId xmlns:p14="http://schemas.microsoft.com/office/powerpoint/2010/main" val="339298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09" y="377894"/>
            <a:ext cx="11229148" cy="636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7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911</Words>
  <Application>Microsoft Office PowerPoint</Application>
  <PresentationFormat>Widescreen</PresentationFormat>
  <Paragraphs>177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Evaluating the Impact of Social Media in detecting Health-Violating Restaurants</vt:lpstr>
      <vt:lpstr>Problem:</vt:lpstr>
      <vt:lpstr>Background</vt:lpstr>
      <vt:lpstr>Focus</vt:lpstr>
      <vt:lpstr>Insightful Cues</vt:lpstr>
      <vt:lpstr>Proposed Solution : </vt:lpstr>
      <vt:lpstr>Data </vt:lpstr>
      <vt:lpstr>Data</vt:lpstr>
      <vt:lpstr>PowerPoint Presentation</vt:lpstr>
      <vt:lpstr>Restaurant’s inspection outcome predictors</vt:lpstr>
      <vt:lpstr>PowerPoint Presentation</vt:lpstr>
      <vt:lpstr>Restaurant’s inspection outcome predictors</vt:lpstr>
      <vt:lpstr>Restaurant’s inspection outcome predictors</vt:lpstr>
      <vt:lpstr>Contd..</vt:lpstr>
      <vt:lpstr>PowerPoint Presentation</vt:lpstr>
      <vt:lpstr>Restaurant’s inspection outcome predictors</vt:lpstr>
      <vt:lpstr>Restaurant Authority – Feature for Classification</vt:lpstr>
      <vt:lpstr>User Filtering</vt:lpstr>
      <vt:lpstr>Experiments </vt:lpstr>
      <vt:lpstr>PowerPoint Presentation</vt:lpstr>
      <vt:lpstr>PowerPoint Presentation</vt:lpstr>
      <vt:lpstr>PowerPoint Presentation</vt:lpstr>
      <vt:lpstr>Inspector Simulation Model</vt:lpstr>
      <vt:lpstr>PowerPoint Presentation</vt:lpstr>
      <vt:lpstr>PowerPoint Presentation</vt:lpstr>
      <vt:lpstr>Strengths </vt:lpstr>
      <vt:lpstr>Weaknesses </vt:lpstr>
      <vt:lpstr>Conclusion</vt:lpstr>
      <vt:lpstr>My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the Impact of Social Media in detecting Health-Violating Restaurants</dc:title>
  <dc:creator>sahiti katragadda</dc:creator>
  <cp:lastModifiedBy>sahiti katragadda</cp:lastModifiedBy>
  <cp:revision>57</cp:revision>
  <dcterms:created xsi:type="dcterms:W3CDTF">2017-01-31T16:25:58Z</dcterms:created>
  <dcterms:modified xsi:type="dcterms:W3CDTF">2017-02-02T19:39:28Z</dcterms:modified>
</cp:coreProperties>
</file>